
<file path=[Content_Types].xml><?xml version="1.0" encoding="utf-8"?>
<Types xmlns="http://schemas.openxmlformats.org/package/2006/content-types">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ti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5.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6.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7.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8.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9.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278" r:id="rId5"/>
    <p:sldMasterId id="2147484311" r:id="rId6"/>
    <p:sldMasterId id="2147484328" r:id="rId7"/>
    <p:sldMasterId id="2147484351" r:id="rId8"/>
    <p:sldMasterId id="2147484372" r:id="rId9"/>
    <p:sldMasterId id="2147484386" r:id="rId10"/>
    <p:sldMasterId id="2147484436" r:id="rId11"/>
    <p:sldMasterId id="2147484472" r:id="rId12"/>
    <p:sldMasterId id="2147484589" r:id="rId13"/>
  </p:sldMasterIdLst>
  <p:notesMasterIdLst>
    <p:notesMasterId r:id="rId74"/>
  </p:notesMasterIdLst>
  <p:handoutMasterIdLst>
    <p:handoutMasterId r:id="rId75"/>
  </p:handoutMasterIdLst>
  <p:sldIdLst>
    <p:sldId id="296" r:id="rId14"/>
    <p:sldId id="633" r:id="rId15"/>
    <p:sldId id="631" r:id="rId16"/>
    <p:sldId id="632" r:id="rId17"/>
    <p:sldId id="634" r:id="rId18"/>
    <p:sldId id="538" r:id="rId19"/>
    <p:sldId id="597" r:id="rId20"/>
    <p:sldId id="598" r:id="rId21"/>
    <p:sldId id="541" r:id="rId22"/>
    <p:sldId id="543" r:id="rId23"/>
    <p:sldId id="546" r:id="rId24"/>
    <p:sldId id="555" r:id="rId25"/>
    <p:sldId id="544" r:id="rId26"/>
    <p:sldId id="562" r:id="rId27"/>
    <p:sldId id="563" r:id="rId28"/>
    <p:sldId id="571" r:id="rId29"/>
    <p:sldId id="556" r:id="rId30"/>
    <p:sldId id="551" r:id="rId31"/>
    <p:sldId id="564" r:id="rId32"/>
    <p:sldId id="576" r:id="rId33"/>
    <p:sldId id="552" r:id="rId34"/>
    <p:sldId id="559" r:id="rId35"/>
    <p:sldId id="557" r:id="rId36"/>
    <p:sldId id="553" r:id="rId37"/>
    <p:sldId id="560" r:id="rId38"/>
    <p:sldId id="545" r:id="rId39"/>
    <p:sldId id="583" r:id="rId40"/>
    <p:sldId id="593" r:id="rId41"/>
    <p:sldId id="549" r:id="rId42"/>
    <p:sldId id="575" r:id="rId43"/>
    <p:sldId id="584" r:id="rId44"/>
    <p:sldId id="600" r:id="rId45"/>
    <p:sldId id="602" r:id="rId46"/>
    <p:sldId id="614" r:id="rId47"/>
    <p:sldId id="621" r:id="rId48"/>
    <p:sldId id="565" r:id="rId49"/>
    <p:sldId id="590" r:id="rId50"/>
    <p:sldId id="566" r:id="rId51"/>
    <p:sldId id="567" r:id="rId52"/>
    <p:sldId id="607" r:id="rId53"/>
    <p:sldId id="606" r:id="rId54"/>
    <p:sldId id="616" r:id="rId55"/>
    <p:sldId id="617" r:id="rId56"/>
    <p:sldId id="618" r:id="rId57"/>
    <p:sldId id="619" r:id="rId58"/>
    <p:sldId id="603" r:id="rId59"/>
    <p:sldId id="643" r:id="rId60"/>
    <p:sldId id="641" r:id="rId61"/>
    <p:sldId id="586" r:id="rId62"/>
    <p:sldId id="635" r:id="rId63"/>
    <p:sldId id="615" r:id="rId64"/>
    <p:sldId id="605" r:id="rId65"/>
    <p:sldId id="612" r:id="rId66"/>
    <p:sldId id="640" r:id="rId67"/>
    <p:sldId id="628" r:id="rId68"/>
    <p:sldId id="637" r:id="rId69"/>
    <p:sldId id="642" r:id="rId70"/>
    <p:sldId id="636" r:id="rId71"/>
    <p:sldId id="639" r:id="rId72"/>
    <p:sldId id="638" r:id="rId7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75A0D65-BF15-4822-BC6D-74C66FDCD9EE}">
          <p14:sldIdLst>
            <p14:sldId id="296"/>
            <p14:sldId id="633"/>
            <p14:sldId id="631"/>
            <p14:sldId id="632"/>
          </p14:sldIdLst>
        </p14:section>
        <p14:section name="About C#" id="{C61A534E-E8B2-4B65-A95A-6D468255D556}">
          <p14:sldIdLst>
            <p14:sldId id="634"/>
            <p14:sldId id="538"/>
          </p14:sldIdLst>
        </p14:section>
        <p14:section name="Functional programming" id="{6A22425F-8571-4C61-BB4B-DD486C43BC02}">
          <p14:sldIdLst>
            <p14:sldId id="597"/>
          </p14:sldIdLst>
        </p14:section>
        <p14:section name="First-class Functions" id="{A77ABCAD-1CA1-4A88-BC56-A3085855ACC4}">
          <p14:sldIdLst>
            <p14:sldId id="598"/>
            <p14:sldId id="541"/>
            <p14:sldId id="543"/>
            <p14:sldId id="546"/>
            <p14:sldId id="555"/>
            <p14:sldId id="544"/>
            <p14:sldId id="562"/>
            <p14:sldId id="563"/>
            <p14:sldId id="571"/>
            <p14:sldId id="556"/>
            <p14:sldId id="551"/>
            <p14:sldId id="564"/>
            <p14:sldId id="576"/>
            <p14:sldId id="552"/>
            <p14:sldId id="559"/>
            <p14:sldId id="557"/>
            <p14:sldId id="553"/>
            <p14:sldId id="560"/>
            <p14:sldId id="545"/>
            <p14:sldId id="583"/>
            <p14:sldId id="593"/>
            <p14:sldId id="549"/>
            <p14:sldId id="575"/>
            <p14:sldId id="584"/>
          </p14:sldIdLst>
        </p14:section>
        <p14:section name="Implementing Functional Tehcniques" id="{AE401FF5-17A6-4DB4-B583-41283ACE0707}">
          <p14:sldIdLst>
            <p14:sldId id="600"/>
            <p14:sldId id="602"/>
            <p14:sldId id="614"/>
            <p14:sldId id="621"/>
            <p14:sldId id="565"/>
            <p14:sldId id="590"/>
            <p14:sldId id="566"/>
            <p14:sldId id="567"/>
            <p14:sldId id="607"/>
            <p14:sldId id="606"/>
            <p14:sldId id="616"/>
            <p14:sldId id="617"/>
            <p14:sldId id="618"/>
            <p14:sldId id="619"/>
            <p14:sldId id="603"/>
            <p14:sldId id="643"/>
            <p14:sldId id="641"/>
            <p14:sldId id="586"/>
          </p14:sldIdLst>
        </p14:section>
        <p14:section name="Libraries" id="{9DDD581E-0827-4A0A-9982-76F282CA1C01}">
          <p14:sldIdLst>
            <p14:sldId id="635"/>
            <p14:sldId id="615"/>
            <p14:sldId id="605"/>
            <p14:sldId id="612"/>
          </p14:sldIdLst>
        </p14:section>
        <p14:section name="Future" id="{4AA60C00-4825-406E-BED5-1C0A60AE5F74}">
          <p14:sldIdLst>
            <p14:sldId id="640"/>
            <p14:sldId id="628"/>
          </p14:sldIdLst>
        </p14:section>
        <p14:section name="Conclusions" id="{D67F09FC-C334-48D2-9694-134616038A1B}">
          <p14:sldIdLst>
            <p14:sldId id="637"/>
            <p14:sldId id="642"/>
          </p14:sldIdLst>
        </p14:section>
        <p14:section name="Books" id="{7451F9D3-CFC2-4359-9E4E-2A6CDBFA1B9D}">
          <p14:sldIdLst>
            <p14:sldId id="636"/>
          </p14:sldIdLst>
        </p14:section>
        <p14:section name="Q&amp;A" id="{DC650190-50C8-4283-AB7C-F60F36C082CF}">
          <p14:sldIdLst>
            <p14:sldId id="639"/>
            <p14:sldId id="63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FFFFFF"/>
    <a:srgbClr val="F8F8F8"/>
    <a:srgbClr val="525252"/>
    <a:srgbClr val="2C6172"/>
    <a:srgbClr val="323232"/>
    <a:srgbClr val="474747"/>
    <a:srgbClr val="000000"/>
    <a:srgbClr val="EDEDED"/>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459" autoAdjust="0"/>
    <p:restoredTop sz="80000" autoAdjust="0"/>
  </p:normalViewPr>
  <p:slideViewPr>
    <p:cSldViewPr>
      <p:cViewPr varScale="1">
        <p:scale>
          <a:sx n="68" d="100"/>
          <a:sy n="68" d="100"/>
        </p:scale>
        <p:origin x="821" y="58"/>
      </p:cViewPr>
      <p:guideLst/>
    </p:cSldViewPr>
  </p:slideViewPr>
  <p:outlineViewPr>
    <p:cViewPr>
      <p:scale>
        <a:sx n="33" d="100"/>
        <a:sy n="33" d="100"/>
      </p:scale>
      <p:origin x="0" y="-852"/>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3" d="100"/>
          <a:sy n="83" d="100"/>
        </p:scale>
        <p:origin x="299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slide" Target="slides/slide42.xml"/><Relationship Id="rId63" Type="http://schemas.openxmlformats.org/officeDocument/2006/relationships/slide" Target="slides/slide50.xml"/><Relationship Id="rId68" Type="http://schemas.openxmlformats.org/officeDocument/2006/relationships/slide" Target="slides/slide55.xml"/><Relationship Id="rId76" Type="http://schemas.openxmlformats.org/officeDocument/2006/relationships/commentAuthors" Target="commentAuthors.xml"/><Relationship Id="rId7" Type="http://schemas.openxmlformats.org/officeDocument/2006/relationships/slideMaster" Target="slideMasters/slideMaster4.xml"/><Relationship Id="rId71" Type="http://schemas.openxmlformats.org/officeDocument/2006/relationships/slide" Target="slides/slide58.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slide" Target="slides/slide53.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48.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slide" Target="slides/slide60.xml"/><Relationship Id="rId7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slide" Target="slides/slide56.xml"/><Relationship Id="rId77"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38.xml"/><Relationship Id="rId72" Type="http://schemas.openxmlformats.org/officeDocument/2006/relationships/slide" Target="slides/slide59.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slide" Target="slides/slide57.xml"/><Relationship Id="rId75"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DB4CB4-502F-4362-A695-0A782E4B8DC2}" type="doc">
      <dgm:prSet loTypeId="urn:microsoft.com/office/officeart/2005/8/layout/chevron2" loCatId="list" qsTypeId="urn:microsoft.com/office/officeart/2005/8/quickstyle/3d6" qsCatId="3D" csTypeId="urn:microsoft.com/office/officeart/2005/8/colors/accent1_2" csCatId="accent1" phldr="1"/>
      <dgm:spPr/>
      <dgm:t>
        <a:bodyPr/>
        <a:lstStyle/>
        <a:p>
          <a:endParaRPr lang="en-US"/>
        </a:p>
      </dgm:t>
    </dgm:pt>
    <dgm:pt modelId="{61C048D2-B72A-4D47-A2B9-481E8F62DDDE}">
      <dgm:prSet phldrT="[Text]"/>
      <dgm:spPr/>
      <dgm:t>
        <a:bodyPr/>
        <a:lstStyle/>
        <a:p>
          <a:r>
            <a:rPr lang="en-US" dirty="0"/>
            <a:t>2002</a:t>
          </a:r>
        </a:p>
      </dgm:t>
    </dgm:pt>
    <dgm:pt modelId="{D4E4721D-25D7-4888-A9C5-475A639B6AF4}" type="parTrans" cxnId="{20D627D2-356D-4E43-A80A-908D5432FA6F}">
      <dgm:prSet/>
      <dgm:spPr/>
      <dgm:t>
        <a:bodyPr/>
        <a:lstStyle/>
        <a:p>
          <a:endParaRPr lang="en-US"/>
        </a:p>
      </dgm:t>
    </dgm:pt>
    <dgm:pt modelId="{ABC08336-C1BB-46DB-872F-E58964E2CF51}" type="sibTrans" cxnId="{20D627D2-356D-4E43-A80A-908D5432FA6F}">
      <dgm:prSet/>
      <dgm:spPr/>
      <dgm:t>
        <a:bodyPr/>
        <a:lstStyle/>
        <a:p>
          <a:endParaRPr lang="en-US"/>
        </a:p>
      </dgm:t>
    </dgm:pt>
    <dgm:pt modelId="{7EDAA64B-ABDF-4B61-9AB3-852C5E6C1DBB}">
      <dgm:prSet phldrT="[Text]"/>
      <dgm:spPr/>
      <dgm:t>
        <a:bodyPr/>
        <a:lstStyle/>
        <a:p>
          <a:r>
            <a:rPr lang="en-US" b="1" dirty="0"/>
            <a:t>C# 1.0</a:t>
          </a:r>
        </a:p>
      </dgm:t>
    </dgm:pt>
    <dgm:pt modelId="{8CBAE7A9-DAD3-4B12-A0FD-8FF750F6CF05}" type="parTrans" cxnId="{6B168EA9-48FC-45DA-8ABC-C7BC4F76C5AB}">
      <dgm:prSet/>
      <dgm:spPr/>
      <dgm:t>
        <a:bodyPr/>
        <a:lstStyle/>
        <a:p>
          <a:endParaRPr lang="en-US"/>
        </a:p>
      </dgm:t>
    </dgm:pt>
    <dgm:pt modelId="{51757CE5-751B-4C87-BE73-C051F0781A9F}" type="sibTrans" cxnId="{6B168EA9-48FC-45DA-8ABC-C7BC4F76C5AB}">
      <dgm:prSet/>
      <dgm:spPr/>
      <dgm:t>
        <a:bodyPr/>
        <a:lstStyle/>
        <a:p>
          <a:endParaRPr lang="en-US"/>
        </a:p>
      </dgm:t>
    </dgm:pt>
    <dgm:pt modelId="{FA1FA717-BEB5-422F-B08C-E53D7B6324DF}">
      <dgm:prSet phldrT="[Text]"/>
      <dgm:spPr/>
      <dgm:t>
        <a:bodyPr/>
        <a:lstStyle/>
        <a:p>
          <a:r>
            <a:rPr lang="en-US" dirty="0"/>
            <a:t>2003</a:t>
          </a:r>
        </a:p>
      </dgm:t>
    </dgm:pt>
    <dgm:pt modelId="{81E18147-3382-45A1-9AF8-9A0B265B4138}" type="parTrans" cxnId="{80D20E94-64F2-4C91-B7BE-ED6F6B98257A}">
      <dgm:prSet/>
      <dgm:spPr/>
      <dgm:t>
        <a:bodyPr/>
        <a:lstStyle/>
        <a:p>
          <a:endParaRPr lang="en-US"/>
        </a:p>
      </dgm:t>
    </dgm:pt>
    <dgm:pt modelId="{45C2E8C9-EF60-4FC5-BD06-2E3BFD25A920}" type="sibTrans" cxnId="{80D20E94-64F2-4C91-B7BE-ED6F6B98257A}">
      <dgm:prSet/>
      <dgm:spPr/>
      <dgm:t>
        <a:bodyPr/>
        <a:lstStyle/>
        <a:p>
          <a:endParaRPr lang="en-US"/>
        </a:p>
      </dgm:t>
    </dgm:pt>
    <dgm:pt modelId="{24BF290B-445B-4586-96E2-1BE20C1EB56B}">
      <dgm:prSet phldrT="[Text]"/>
      <dgm:spPr/>
      <dgm:t>
        <a:bodyPr/>
        <a:lstStyle/>
        <a:p>
          <a:r>
            <a:rPr lang="en-US" b="1" dirty="0"/>
            <a:t>C# 1.2</a:t>
          </a:r>
        </a:p>
      </dgm:t>
    </dgm:pt>
    <dgm:pt modelId="{1064DFAB-8960-4725-987A-4E2A6F63CC4E}" type="parTrans" cxnId="{AAC2EDCC-5B96-4159-A9C6-3AF25366EF35}">
      <dgm:prSet/>
      <dgm:spPr/>
      <dgm:t>
        <a:bodyPr/>
        <a:lstStyle/>
        <a:p>
          <a:endParaRPr lang="en-US"/>
        </a:p>
      </dgm:t>
    </dgm:pt>
    <dgm:pt modelId="{48FE2994-2310-4D39-B3DB-9279F287FAE2}" type="sibTrans" cxnId="{AAC2EDCC-5B96-4159-A9C6-3AF25366EF35}">
      <dgm:prSet/>
      <dgm:spPr/>
      <dgm:t>
        <a:bodyPr/>
        <a:lstStyle/>
        <a:p>
          <a:endParaRPr lang="en-US"/>
        </a:p>
      </dgm:t>
    </dgm:pt>
    <dgm:pt modelId="{2A93D944-D4BA-4F0C-8030-119C6717BB76}">
      <dgm:prSet phldrT="[Text]"/>
      <dgm:spPr/>
      <dgm:t>
        <a:bodyPr/>
        <a:lstStyle/>
        <a:p>
          <a:r>
            <a:rPr lang="en-US" dirty="0"/>
            <a:t>2005</a:t>
          </a:r>
        </a:p>
      </dgm:t>
    </dgm:pt>
    <dgm:pt modelId="{7FF741DE-A06B-44DD-8DD7-4ACF370BA40F}" type="parTrans" cxnId="{38E050A2-C63A-4A8D-B48B-3BEB6387CA4C}">
      <dgm:prSet/>
      <dgm:spPr/>
      <dgm:t>
        <a:bodyPr/>
        <a:lstStyle/>
        <a:p>
          <a:endParaRPr lang="en-US"/>
        </a:p>
      </dgm:t>
    </dgm:pt>
    <dgm:pt modelId="{45AE9821-94E1-4A5A-BD98-029151722ACB}" type="sibTrans" cxnId="{38E050A2-C63A-4A8D-B48B-3BEB6387CA4C}">
      <dgm:prSet/>
      <dgm:spPr/>
      <dgm:t>
        <a:bodyPr/>
        <a:lstStyle/>
        <a:p>
          <a:endParaRPr lang="en-US"/>
        </a:p>
      </dgm:t>
    </dgm:pt>
    <dgm:pt modelId="{CD562960-61BB-4890-B3C2-C72E73C6A0FA}">
      <dgm:prSet phldrT="[Text]"/>
      <dgm:spPr/>
      <dgm:t>
        <a:bodyPr/>
        <a:lstStyle/>
        <a:p>
          <a:r>
            <a:rPr lang="en-US" b="1" dirty="0"/>
            <a:t>C# 2.0                                       	                 </a:t>
          </a:r>
          <a:r>
            <a:rPr lang="en-US" dirty="0"/>
            <a:t>Generics, Anonymous methods, </a:t>
          </a:r>
          <a:r>
            <a:rPr lang="en-US" dirty="0" err="1"/>
            <a:t>Nullable</a:t>
          </a:r>
          <a:r>
            <a:rPr lang="en-US" dirty="0"/>
            <a:t> types</a:t>
          </a:r>
          <a:endParaRPr lang="en-US" b="1" dirty="0"/>
        </a:p>
      </dgm:t>
    </dgm:pt>
    <dgm:pt modelId="{79607EB8-0443-4D86-A48D-6F59C377402C}" type="parTrans" cxnId="{2E5F4C1E-C7A1-4941-9098-9F905A36ED1C}">
      <dgm:prSet/>
      <dgm:spPr/>
      <dgm:t>
        <a:bodyPr/>
        <a:lstStyle/>
        <a:p>
          <a:endParaRPr lang="en-US"/>
        </a:p>
      </dgm:t>
    </dgm:pt>
    <dgm:pt modelId="{223A9A3F-B63A-484C-9F6F-B58689D607EB}" type="sibTrans" cxnId="{2E5F4C1E-C7A1-4941-9098-9F905A36ED1C}">
      <dgm:prSet/>
      <dgm:spPr/>
      <dgm:t>
        <a:bodyPr/>
        <a:lstStyle/>
        <a:p>
          <a:endParaRPr lang="en-US"/>
        </a:p>
      </dgm:t>
    </dgm:pt>
    <dgm:pt modelId="{65CCA84F-BBEA-4685-BB3F-21BFFA91132B}">
      <dgm:prSet/>
      <dgm:spPr/>
      <dgm:t>
        <a:bodyPr/>
        <a:lstStyle/>
        <a:p>
          <a:r>
            <a:rPr lang="en-US" dirty="0"/>
            <a:t>2007</a:t>
          </a:r>
        </a:p>
      </dgm:t>
    </dgm:pt>
    <dgm:pt modelId="{8459B711-7667-40C2-B446-5EEB4AEE3CFE}" type="parTrans" cxnId="{AFF54E84-B100-489F-AA10-CD3C0D515C54}">
      <dgm:prSet/>
      <dgm:spPr/>
      <dgm:t>
        <a:bodyPr/>
        <a:lstStyle/>
        <a:p>
          <a:endParaRPr lang="en-US"/>
        </a:p>
      </dgm:t>
    </dgm:pt>
    <dgm:pt modelId="{C710D325-D49A-42E6-97A9-B6B5BEEDA48A}" type="sibTrans" cxnId="{AFF54E84-B100-489F-AA10-CD3C0D515C54}">
      <dgm:prSet/>
      <dgm:spPr/>
      <dgm:t>
        <a:bodyPr/>
        <a:lstStyle/>
        <a:p>
          <a:endParaRPr lang="en-US"/>
        </a:p>
      </dgm:t>
    </dgm:pt>
    <dgm:pt modelId="{7ABC9A88-E385-4796-9648-0DDA61CCA3DE}">
      <dgm:prSet/>
      <dgm:spPr/>
      <dgm:t>
        <a:bodyPr/>
        <a:lstStyle/>
        <a:p>
          <a:r>
            <a:rPr lang="en-US" dirty="0"/>
            <a:t>2010</a:t>
          </a:r>
        </a:p>
      </dgm:t>
    </dgm:pt>
    <dgm:pt modelId="{C80BC306-1FC9-4B2F-9CE6-BA5C4668D842}" type="parTrans" cxnId="{6D31323A-D753-4238-9DC0-0D1B7720C92D}">
      <dgm:prSet/>
      <dgm:spPr/>
      <dgm:t>
        <a:bodyPr/>
        <a:lstStyle/>
        <a:p>
          <a:endParaRPr lang="en-US"/>
        </a:p>
      </dgm:t>
    </dgm:pt>
    <dgm:pt modelId="{D41DFBE3-D4BA-414F-9B91-5425156FDC23}" type="sibTrans" cxnId="{6D31323A-D753-4238-9DC0-0D1B7720C92D}">
      <dgm:prSet/>
      <dgm:spPr/>
      <dgm:t>
        <a:bodyPr/>
        <a:lstStyle/>
        <a:p>
          <a:endParaRPr lang="en-US"/>
        </a:p>
      </dgm:t>
    </dgm:pt>
    <dgm:pt modelId="{EDA56259-3046-4475-B46E-EEF22263C7E9}">
      <dgm:prSet/>
      <dgm:spPr/>
      <dgm:t>
        <a:bodyPr/>
        <a:lstStyle/>
        <a:p>
          <a:r>
            <a:rPr lang="en-US" dirty="0"/>
            <a:t>2012</a:t>
          </a:r>
        </a:p>
      </dgm:t>
    </dgm:pt>
    <dgm:pt modelId="{539F9199-2281-4121-A750-B5E78A4D745B}" type="parTrans" cxnId="{87F7FF3A-3700-4112-A128-AB0CF4485FAA}">
      <dgm:prSet/>
      <dgm:spPr/>
      <dgm:t>
        <a:bodyPr/>
        <a:lstStyle/>
        <a:p>
          <a:endParaRPr lang="en-US"/>
        </a:p>
      </dgm:t>
    </dgm:pt>
    <dgm:pt modelId="{D2F9BD96-7D26-459E-A75A-50981ED79FD4}" type="sibTrans" cxnId="{87F7FF3A-3700-4112-A128-AB0CF4485FAA}">
      <dgm:prSet/>
      <dgm:spPr/>
      <dgm:t>
        <a:bodyPr/>
        <a:lstStyle/>
        <a:p>
          <a:endParaRPr lang="en-US"/>
        </a:p>
      </dgm:t>
    </dgm:pt>
    <dgm:pt modelId="{75C3E91C-917C-44E4-B542-46FB6C337D3C}">
      <dgm:prSet/>
      <dgm:spPr/>
      <dgm:t>
        <a:bodyPr/>
        <a:lstStyle/>
        <a:p>
          <a:r>
            <a:rPr lang="en-US" dirty="0"/>
            <a:t>2015</a:t>
          </a:r>
        </a:p>
      </dgm:t>
    </dgm:pt>
    <dgm:pt modelId="{B5746CC0-529A-444E-8E6B-03244F9CCC02}" type="parTrans" cxnId="{70DF736E-3978-46A0-B2EB-F64D4493248B}">
      <dgm:prSet/>
      <dgm:spPr/>
      <dgm:t>
        <a:bodyPr/>
        <a:lstStyle/>
        <a:p>
          <a:endParaRPr lang="en-US"/>
        </a:p>
      </dgm:t>
    </dgm:pt>
    <dgm:pt modelId="{8775F08A-494F-42E6-B67E-EEB6DCEA277B}" type="sibTrans" cxnId="{70DF736E-3978-46A0-B2EB-F64D4493248B}">
      <dgm:prSet/>
      <dgm:spPr/>
      <dgm:t>
        <a:bodyPr/>
        <a:lstStyle/>
        <a:p>
          <a:endParaRPr lang="en-US"/>
        </a:p>
      </dgm:t>
    </dgm:pt>
    <dgm:pt modelId="{8424A32E-7535-453C-8B9B-C1F84120DF22}">
      <dgm:prSet phldrT="[Text]"/>
      <dgm:spPr/>
      <dgm:t>
        <a:bodyPr/>
        <a:lstStyle/>
        <a:p>
          <a:r>
            <a:rPr lang="en-US" dirty="0"/>
            <a:t>.NET 1.0 &amp; VS 2002                                    First-class functions (delegates) from named methods</a:t>
          </a:r>
        </a:p>
      </dgm:t>
    </dgm:pt>
    <dgm:pt modelId="{7892A303-AD54-4D46-A409-9DBB5FAAD474}" type="parTrans" cxnId="{7E0D300E-6659-46C2-BB26-67BF3B9F16FE}">
      <dgm:prSet/>
      <dgm:spPr/>
      <dgm:t>
        <a:bodyPr/>
        <a:lstStyle/>
        <a:p>
          <a:endParaRPr lang="en-US"/>
        </a:p>
      </dgm:t>
    </dgm:pt>
    <dgm:pt modelId="{C6D9F7B0-771E-4EA4-AFA7-BD106767FE52}" type="sibTrans" cxnId="{7E0D300E-6659-46C2-BB26-67BF3B9F16FE}">
      <dgm:prSet/>
      <dgm:spPr/>
      <dgm:t>
        <a:bodyPr/>
        <a:lstStyle/>
        <a:p>
          <a:endParaRPr lang="en-US"/>
        </a:p>
      </dgm:t>
    </dgm:pt>
    <dgm:pt modelId="{E8932B51-945F-4A04-A552-950190FABA80}">
      <dgm:prSet phldrT="[Text]"/>
      <dgm:spPr/>
      <dgm:t>
        <a:bodyPr/>
        <a:lstStyle/>
        <a:p>
          <a:r>
            <a:rPr lang="en-US" dirty="0"/>
            <a:t>.NET 1.1 &amp; VS 2003</a:t>
          </a:r>
        </a:p>
      </dgm:t>
    </dgm:pt>
    <dgm:pt modelId="{3708EAA7-6E00-45B6-B44B-EB2C8FF42EC3}" type="parTrans" cxnId="{2E880DA1-1AF7-4C70-BD03-BAA1F904DBE6}">
      <dgm:prSet/>
      <dgm:spPr/>
      <dgm:t>
        <a:bodyPr/>
        <a:lstStyle/>
        <a:p>
          <a:endParaRPr lang="en-US"/>
        </a:p>
      </dgm:t>
    </dgm:pt>
    <dgm:pt modelId="{B364E49C-8391-433F-8431-36017B7A0C3D}" type="sibTrans" cxnId="{2E880DA1-1AF7-4C70-BD03-BAA1F904DBE6}">
      <dgm:prSet/>
      <dgm:spPr/>
      <dgm:t>
        <a:bodyPr/>
        <a:lstStyle/>
        <a:p>
          <a:endParaRPr lang="en-US"/>
        </a:p>
      </dgm:t>
    </dgm:pt>
    <dgm:pt modelId="{1228C016-C9BE-47DC-8B1E-87A74A831FA4}">
      <dgm:prSet phldrT="[Text]"/>
      <dgm:spPr/>
      <dgm:t>
        <a:bodyPr/>
        <a:lstStyle/>
        <a:p>
          <a:r>
            <a:rPr lang="en-US" dirty="0"/>
            <a:t>.NET 2.0 &amp; VS 2005                                              Co- and Contra-variance for delegates, Iterators</a:t>
          </a:r>
        </a:p>
      </dgm:t>
    </dgm:pt>
    <dgm:pt modelId="{B40E29E7-70C9-409D-A864-9A22C86362CB}" type="parTrans" cxnId="{BAA9D9B1-0087-4F63-8DC9-F4DAE5C1AF46}">
      <dgm:prSet/>
      <dgm:spPr/>
      <dgm:t>
        <a:bodyPr/>
        <a:lstStyle/>
        <a:p>
          <a:endParaRPr lang="en-US"/>
        </a:p>
      </dgm:t>
    </dgm:pt>
    <dgm:pt modelId="{9B3483EB-D340-4A79-BA65-E2FCBFF55B9E}" type="sibTrans" cxnId="{BAA9D9B1-0087-4F63-8DC9-F4DAE5C1AF46}">
      <dgm:prSet/>
      <dgm:spPr/>
      <dgm:t>
        <a:bodyPr/>
        <a:lstStyle/>
        <a:p>
          <a:endParaRPr lang="en-US"/>
        </a:p>
      </dgm:t>
    </dgm:pt>
    <dgm:pt modelId="{D01AAB56-FE76-4321-B78D-88E06DCBFAE0}">
      <dgm:prSet/>
      <dgm:spPr/>
      <dgm:t>
        <a:bodyPr/>
        <a:lstStyle/>
        <a:p>
          <a:r>
            <a:rPr lang="en-US" b="1" dirty="0"/>
            <a:t>C# 3.0                                                  </a:t>
          </a:r>
          <a:r>
            <a:rPr lang="en-US" dirty="0"/>
            <a:t>Lambda Expressions, Extension methods, Expression trees </a:t>
          </a:r>
          <a:endParaRPr lang="en-US" b="1" dirty="0"/>
        </a:p>
      </dgm:t>
    </dgm:pt>
    <dgm:pt modelId="{E76F9920-CEFD-4707-8C68-54C083C63DCC}" type="parTrans" cxnId="{5D0ABE23-7FBC-4C16-9EBE-BBC79EE91C0B}">
      <dgm:prSet/>
      <dgm:spPr/>
      <dgm:t>
        <a:bodyPr/>
        <a:lstStyle/>
        <a:p>
          <a:endParaRPr lang="en-US"/>
        </a:p>
      </dgm:t>
    </dgm:pt>
    <dgm:pt modelId="{D6279355-771D-4BD3-BE00-1B6E5D4B6DBE}" type="sibTrans" cxnId="{5D0ABE23-7FBC-4C16-9EBE-BBC79EE91C0B}">
      <dgm:prSet/>
      <dgm:spPr/>
      <dgm:t>
        <a:bodyPr/>
        <a:lstStyle/>
        <a:p>
          <a:endParaRPr lang="en-US"/>
        </a:p>
      </dgm:t>
    </dgm:pt>
    <dgm:pt modelId="{E55B7A94-9F94-4819-83B4-BF31132BB9AA}">
      <dgm:prSet/>
      <dgm:spPr/>
      <dgm:t>
        <a:bodyPr/>
        <a:lstStyle/>
        <a:p>
          <a:r>
            <a:rPr lang="en-US" dirty="0"/>
            <a:t>.NET 3.5 &amp; VS 2008                              Anonymous types, Implicit typing (</a:t>
          </a:r>
          <a:r>
            <a:rPr lang="en-US" dirty="0" err="1"/>
            <a:t>var</a:t>
          </a:r>
          <a:r>
            <a:rPr lang="en-US" dirty="0"/>
            <a:t>), Query expressions</a:t>
          </a:r>
        </a:p>
      </dgm:t>
    </dgm:pt>
    <dgm:pt modelId="{ECAA6050-5424-4B4B-8A69-3A05CDAEB82E}" type="parTrans" cxnId="{EDEA2A70-E2DD-4B2D-8CF5-718DCA8D873F}">
      <dgm:prSet/>
      <dgm:spPr/>
      <dgm:t>
        <a:bodyPr/>
        <a:lstStyle/>
        <a:p>
          <a:endParaRPr lang="en-US"/>
        </a:p>
      </dgm:t>
    </dgm:pt>
    <dgm:pt modelId="{F7A333C2-FCF3-4A83-A9C4-C474425D9C38}" type="sibTrans" cxnId="{EDEA2A70-E2DD-4B2D-8CF5-718DCA8D873F}">
      <dgm:prSet/>
      <dgm:spPr/>
      <dgm:t>
        <a:bodyPr/>
        <a:lstStyle/>
        <a:p>
          <a:endParaRPr lang="en-US"/>
        </a:p>
      </dgm:t>
    </dgm:pt>
    <dgm:pt modelId="{CA9152CD-9425-471C-9E61-CF37718058DC}">
      <dgm:prSet/>
      <dgm:spPr/>
      <dgm:t>
        <a:bodyPr/>
        <a:lstStyle/>
        <a:p>
          <a:r>
            <a:rPr lang="en-US" b="1" dirty="0"/>
            <a:t>C# 4.0</a:t>
          </a:r>
        </a:p>
      </dgm:t>
    </dgm:pt>
    <dgm:pt modelId="{FAC38FB4-8FDF-48D1-BC08-EBC2E98808EF}" type="parTrans" cxnId="{E827D8F3-9D6B-4074-B948-D6EEAF98FAAA}">
      <dgm:prSet/>
      <dgm:spPr/>
      <dgm:t>
        <a:bodyPr/>
        <a:lstStyle/>
        <a:p>
          <a:endParaRPr lang="en-US"/>
        </a:p>
      </dgm:t>
    </dgm:pt>
    <dgm:pt modelId="{2F23F510-C0E6-46D4-9E89-9D18C4B388FB}" type="sibTrans" cxnId="{E827D8F3-9D6B-4074-B948-D6EEAF98FAAA}">
      <dgm:prSet/>
      <dgm:spPr/>
      <dgm:t>
        <a:bodyPr/>
        <a:lstStyle/>
        <a:p>
          <a:endParaRPr lang="en-US"/>
        </a:p>
      </dgm:t>
    </dgm:pt>
    <dgm:pt modelId="{3A876762-9E96-42F6-B268-B26EC887E5D7}">
      <dgm:prSet/>
      <dgm:spPr/>
      <dgm:t>
        <a:bodyPr/>
        <a:lstStyle/>
        <a:p>
          <a:r>
            <a:rPr lang="en-US" dirty="0"/>
            <a:t>.NET 4.0 &amp; VS 2010                     Late binding (dynamic), Delegate and interface generic variance</a:t>
          </a:r>
        </a:p>
      </dgm:t>
    </dgm:pt>
    <dgm:pt modelId="{0F0E301B-F996-4D9D-9354-7EFFBE394C71}" type="parTrans" cxnId="{399C9A22-6362-4A59-BDA4-57F05FE12075}">
      <dgm:prSet/>
      <dgm:spPr/>
      <dgm:t>
        <a:bodyPr/>
        <a:lstStyle/>
        <a:p>
          <a:endParaRPr lang="en-US"/>
        </a:p>
      </dgm:t>
    </dgm:pt>
    <dgm:pt modelId="{6C68180A-0E4F-4480-8815-3BDA3FBEEF9E}" type="sibTrans" cxnId="{399C9A22-6362-4A59-BDA4-57F05FE12075}">
      <dgm:prSet/>
      <dgm:spPr/>
      <dgm:t>
        <a:bodyPr/>
        <a:lstStyle/>
        <a:p>
          <a:endParaRPr lang="en-US"/>
        </a:p>
      </dgm:t>
    </dgm:pt>
    <dgm:pt modelId="{087D3A69-1D83-41BE-A01A-FBF85592BA37}">
      <dgm:prSet/>
      <dgm:spPr/>
      <dgm:t>
        <a:bodyPr/>
        <a:lstStyle/>
        <a:p>
          <a:r>
            <a:rPr lang="en-US" b="1" dirty="0"/>
            <a:t>C# 5.0</a:t>
          </a:r>
        </a:p>
      </dgm:t>
    </dgm:pt>
    <dgm:pt modelId="{3FBDEC5E-F358-489A-ADC4-729402E92FEC}" type="parTrans" cxnId="{A45C6998-5889-4DA9-BB78-12ABF882D243}">
      <dgm:prSet/>
      <dgm:spPr/>
      <dgm:t>
        <a:bodyPr/>
        <a:lstStyle/>
        <a:p>
          <a:endParaRPr lang="en-US"/>
        </a:p>
      </dgm:t>
    </dgm:pt>
    <dgm:pt modelId="{AAAE8DCA-7CE8-42E9-B620-E7F5FE85892D}" type="sibTrans" cxnId="{A45C6998-5889-4DA9-BB78-12ABF882D243}">
      <dgm:prSet/>
      <dgm:spPr/>
      <dgm:t>
        <a:bodyPr/>
        <a:lstStyle/>
        <a:p>
          <a:endParaRPr lang="en-US"/>
        </a:p>
      </dgm:t>
    </dgm:pt>
    <dgm:pt modelId="{11FF7FFF-CB6F-4B0A-A33B-42017360E5EF}">
      <dgm:prSet/>
      <dgm:spPr/>
      <dgm:t>
        <a:bodyPr/>
        <a:lstStyle/>
        <a:p>
          <a:r>
            <a:rPr lang="en-US" dirty="0"/>
            <a:t>.NET 4.5 &amp; VS 2012                                                                                          </a:t>
          </a:r>
          <a:r>
            <a:rPr lang="en-US" dirty="0" err="1"/>
            <a:t>Async</a:t>
          </a:r>
          <a:r>
            <a:rPr lang="en-US" dirty="0"/>
            <a:t> programming</a:t>
          </a:r>
        </a:p>
      </dgm:t>
    </dgm:pt>
    <dgm:pt modelId="{87326891-F394-418A-B0A4-08183CE0051C}" type="parTrans" cxnId="{B5E5D1F3-A1B7-472C-A41A-D0E088574C62}">
      <dgm:prSet/>
      <dgm:spPr/>
      <dgm:t>
        <a:bodyPr/>
        <a:lstStyle/>
        <a:p>
          <a:endParaRPr lang="en-US"/>
        </a:p>
      </dgm:t>
    </dgm:pt>
    <dgm:pt modelId="{EDE780F7-0823-4CA2-85C4-4B681944B6DA}" type="sibTrans" cxnId="{B5E5D1F3-A1B7-472C-A41A-D0E088574C62}">
      <dgm:prSet/>
      <dgm:spPr/>
      <dgm:t>
        <a:bodyPr/>
        <a:lstStyle/>
        <a:p>
          <a:endParaRPr lang="en-US"/>
        </a:p>
      </dgm:t>
    </dgm:pt>
    <dgm:pt modelId="{40042C2E-0BFB-4C88-8193-F677698DC3D8}">
      <dgm:prSet/>
      <dgm:spPr/>
      <dgm:t>
        <a:bodyPr/>
        <a:lstStyle/>
        <a:p>
          <a:r>
            <a:rPr lang="en-US" b="1" dirty="0"/>
            <a:t>C# 6.0                                                                                             </a:t>
          </a:r>
          <a:r>
            <a:rPr lang="en-US" b="0" dirty="0"/>
            <a:t>Compiler-as-a-service (Roslyn)</a:t>
          </a:r>
        </a:p>
      </dgm:t>
    </dgm:pt>
    <dgm:pt modelId="{85C6748D-0B9E-4A78-A30E-A5F3DD5516C5}" type="parTrans" cxnId="{8D857524-86B2-428A-BA1C-015977AEA7DF}">
      <dgm:prSet/>
      <dgm:spPr/>
      <dgm:t>
        <a:bodyPr/>
        <a:lstStyle/>
        <a:p>
          <a:endParaRPr lang="en-US"/>
        </a:p>
      </dgm:t>
    </dgm:pt>
    <dgm:pt modelId="{C6672D61-F515-486B-81FA-9469A5AA5593}" type="sibTrans" cxnId="{8D857524-86B2-428A-BA1C-015977AEA7DF}">
      <dgm:prSet/>
      <dgm:spPr/>
      <dgm:t>
        <a:bodyPr/>
        <a:lstStyle/>
        <a:p>
          <a:endParaRPr lang="en-US"/>
        </a:p>
      </dgm:t>
    </dgm:pt>
    <dgm:pt modelId="{BBFDE121-56EA-4FA4-9D70-7A81B22C3642}">
      <dgm:prSet/>
      <dgm:spPr/>
      <dgm:t>
        <a:bodyPr/>
        <a:lstStyle/>
        <a:p>
          <a:r>
            <a:rPr lang="en-US" dirty="0"/>
            <a:t>.NET 4.6 &amp; VS 2015        Auto property initializers, Expression-bodied members, Null propagator</a:t>
          </a:r>
        </a:p>
      </dgm:t>
    </dgm:pt>
    <dgm:pt modelId="{2D7CEAF0-387E-4A0D-90C3-628B1565493B}" type="parTrans" cxnId="{51312B60-4BB2-46FF-B424-9BFCF6D1C8FD}">
      <dgm:prSet/>
      <dgm:spPr/>
      <dgm:t>
        <a:bodyPr/>
        <a:lstStyle/>
        <a:p>
          <a:endParaRPr lang="en-US"/>
        </a:p>
      </dgm:t>
    </dgm:pt>
    <dgm:pt modelId="{37E82BCF-E79C-4D64-A49B-50480118E85A}" type="sibTrans" cxnId="{51312B60-4BB2-46FF-B424-9BFCF6D1C8FD}">
      <dgm:prSet/>
      <dgm:spPr/>
      <dgm:t>
        <a:bodyPr/>
        <a:lstStyle/>
        <a:p>
          <a:endParaRPr lang="en-US"/>
        </a:p>
      </dgm:t>
    </dgm:pt>
    <dgm:pt modelId="{E036637F-7A84-4693-BF0E-609FA83E0D83}" type="pres">
      <dgm:prSet presAssocID="{E5DB4CB4-502F-4362-A695-0A782E4B8DC2}" presName="linearFlow" presStyleCnt="0">
        <dgm:presLayoutVars>
          <dgm:dir/>
          <dgm:animLvl val="lvl"/>
          <dgm:resizeHandles val="exact"/>
        </dgm:presLayoutVars>
      </dgm:prSet>
      <dgm:spPr/>
    </dgm:pt>
    <dgm:pt modelId="{52D7DCA9-4554-4B7F-8632-20F3C7E7370F}" type="pres">
      <dgm:prSet presAssocID="{61C048D2-B72A-4D47-A2B9-481E8F62DDDE}" presName="composite" presStyleCnt="0"/>
      <dgm:spPr/>
    </dgm:pt>
    <dgm:pt modelId="{85443E6F-349E-48B1-A7FA-2E36254517BB}" type="pres">
      <dgm:prSet presAssocID="{61C048D2-B72A-4D47-A2B9-481E8F62DDDE}" presName="parentText" presStyleLbl="alignNode1" presStyleIdx="0" presStyleCnt="7">
        <dgm:presLayoutVars>
          <dgm:chMax val="1"/>
          <dgm:bulletEnabled val="1"/>
        </dgm:presLayoutVars>
      </dgm:prSet>
      <dgm:spPr/>
    </dgm:pt>
    <dgm:pt modelId="{6CCA45E1-B1DD-4681-83E7-D83BE89F392F}" type="pres">
      <dgm:prSet presAssocID="{61C048D2-B72A-4D47-A2B9-481E8F62DDDE}" presName="descendantText" presStyleLbl="alignAcc1" presStyleIdx="0" presStyleCnt="7">
        <dgm:presLayoutVars>
          <dgm:bulletEnabled val="1"/>
        </dgm:presLayoutVars>
      </dgm:prSet>
      <dgm:spPr/>
    </dgm:pt>
    <dgm:pt modelId="{9C798CE8-7EA8-4C99-B209-90529435A0E3}" type="pres">
      <dgm:prSet presAssocID="{ABC08336-C1BB-46DB-872F-E58964E2CF51}" presName="sp" presStyleCnt="0"/>
      <dgm:spPr/>
    </dgm:pt>
    <dgm:pt modelId="{F8E48D0E-DE53-4B3E-B4E6-A42F328647D7}" type="pres">
      <dgm:prSet presAssocID="{FA1FA717-BEB5-422F-B08C-E53D7B6324DF}" presName="composite" presStyleCnt="0"/>
      <dgm:spPr/>
    </dgm:pt>
    <dgm:pt modelId="{5F0DDC18-88B4-45C3-BB25-D3E655AB5375}" type="pres">
      <dgm:prSet presAssocID="{FA1FA717-BEB5-422F-B08C-E53D7B6324DF}" presName="parentText" presStyleLbl="alignNode1" presStyleIdx="1" presStyleCnt="7">
        <dgm:presLayoutVars>
          <dgm:chMax val="1"/>
          <dgm:bulletEnabled val="1"/>
        </dgm:presLayoutVars>
      </dgm:prSet>
      <dgm:spPr/>
    </dgm:pt>
    <dgm:pt modelId="{44725B95-89FB-4528-9CA3-F33B698D64C4}" type="pres">
      <dgm:prSet presAssocID="{FA1FA717-BEB5-422F-B08C-E53D7B6324DF}" presName="descendantText" presStyleLbl="alignAcc1" presStyleIdx="1" presStyleCnt="7">
        <dgm:presLayoutVars>
          <dgm:bulletEnabled val="1"/>
        </dgm:presLayoutVars>
      </dgm:prSet>
      <dgm:spPr/>
    </dgm:pt>
    <dgm:pt modelId="{2EC0F5DB-0872-4117-8C7A-60A4A417B0A4}" type="pres">
      <dgm:prSet presAssocID="{45C2E8C9-EF60-4FC5-BD06-2E3BFD25A920}" presName="sp" presStyleCnt="0"/>
      <dgm:spPr/>
    </dgm:pt>
    <dgm:pt modelId="{D6240884-348C-4D3B-BC36-5BD05E02AF9B}" type="pres">
      <dgm:prSet presAssocID="{2A93D944-D4BA-4F0C-8030-119C6717BB76}" presName="composite" presStyleCnt="0"/>
      <dgm:spPr/>
    </dgm:pt>
    <dgm:pt modelId="{325832B3-BE75-42BC-8988-79549D26BB37}" type="pres">
      <dgm:prSet presAssocID="{2A93D944-D4BA-4F0C-8030-119C6717BB76}" presName="parentText" presStyleLbl="alignNode1" presStyleIdx="2" presStyleCnt="7">
        <dgm:presLayoutVars>
          <dgm:chMax val="1"/>
          <dgm:bulletEnabled val="1"/>
        </dgm:presLayoutVars>
      </dgm:prSet>
      <dgm:spPr/>
    </dgm:pt>
    <dgm:pt modelId="{FDE71602-DD9A-42FA-BFDF-A24B9820C0F4}" type="pres">
      <dgm:prSet presAssocID="{2A93D944-D4BA-4F0C-8030-119C6717BB76}" presName="descendantText" presStyleLbl="alignAcc1" presStyleIdx="2" presStyleCnt="7">
        <dgm:presLayoutVars>
          <dgm:bulletEnabled val="1"/>
        </dgm:presLayoutVars>
      </dgm:prSet>
      <dgm:spPr/>
    </dgm:pt>
    <dgm:pt modelId="{C7555D6E-04EB-4600-ABAC-93C5EB162E3D}" type="pres">
      <dgm:prSet presAssocID="{45AE9821-94E1-4A5A-BD98-029151722ACB}" presName="sp" presStyleCnt="0"/>
      <dgm:spPr/>
    </dgm:pt>
    <dgm:pt modelId="{774A3A92-3D98-4D69-BF11-98690C826875}" type="pres">
      <dgm:prSet presAssocID="{65CCA84F-BBEA-4685-BB3F-21BFFA91132B}" presName="composite" presStyleCnt="0"/>
      <dgm:spPr/>
    </dgm:pt>
    <dgm:pt modelId="{3CDBFF3B-6F89-49A0-A7EA-4AD2E619A953}" type="pres">
      <dgm:prSet presAssocID="{65CCA84F-BBEA-4685-BB3F-21BFFA91132B}" presName="parentText" presStyleLbl="alignNode1" presStyleIdx="3" presStyleCnt="7">
        <dgm:presLayoutVars>
          <dgm:chMax val="1"/>
          <dgm:bulletEnabled val="1"/>
        </dgm:presLayoutVars>
      </dgm:prSet>
      <dgm:spPr/>
    </dgm:pt>
    <dgm:pt modelId="{79A99242-21F1-4D56-BF26-72C9833C6765}" type="pres">
      <dgm:prSet presAssocID="{65CCA84F-BBEA-4685-BB3F-21BFFA91132B}" presName="descendantText" presStyleLbl="alignAcc1" presStyleIdx="3" presStyleCnt="7">
        <dgm:presLayoutVars>
          <dgm:bulletEnabled val="1"/>
        </dgm:presLayoutVars>
      </dgm:prSet>
      <dgm:spPr/>
    </dgm:pt>
    <dgm:pt modelId="{E24F2565-3C58-40CB-85CE-465C0A39C92E}" type="pres">
      <dgm:prSet presAssocID="{C710D325-D49A-42E6-97A9-B6B5BEEDA48A}" presName="sp" presStyleCnt="0"/>
      <dgm:spPr/>
    </dgm:pt>
    <dgm:pt modelId="{F1480ECC-7B9B-4218-91F9-86ED4419D586}" type="pres">
      <dgm:prSet presAssocID="{7ABC9A88-E385-4796-9648-0DDA61CCA3DE}" presName="composite" presStyleCnt="0"/>
      <dgm:spPr/>
    </dgm:pt>
    <dgm:pt modelId="{A1A17F7A-E8CC-46EE-8CF9-6F4381F1C679}" type="pres">
      <dgm:prSet presAssocID="{7ABC9A88-E385-4796-9648-0DDA61CCA3DE}" presName="parentText" presStyleLbl="alignNode1" presStyleIdx="4" presStyleCnt="7">
        <dgm:presLayoutVars>
          <dgm:chMax val="1"/>
          <dgm:bulletEnabled val="1"/>
        </dgm:presLayoutVars>
      </dgm:prSet>
      <dgm:spPr/>
    </dgm:pt>
    <dgm:pt modelId="{338C5591-FC6B-48F7-8D42-307E0E121E4F}" type="pres">
      <dgm:prSet presAssocID="{7ABC9A88-E385-4796-9648-0DDA61CCA3DE}" presName="descendantText" presStyleLbl="alignAcc1" presStyleIdx="4" presStyleCnt="7">
        <dgm:presLayoutVars>
          <dgm:bulletEnabled val="1"/>
        </dgm:presLayoutVars>
      </dgm:prSet>
      <dgm:spPr/>
    </dgm:pt>
    <dgm:pt modelId="{C14181B2-33D9-4D3A-B90B-D5FD90B3B099}" type="pres">
      <dgm:prSet presAssocID="{D41DFBE3-D4BA-414F-9B91-5425156FDC23}" presName="sp" presStyleCnt="0"/>
      <dgm:spPr/>
    </dgm:pt>
    <dgm:pt modelId="{7F153F03-315C-4E74-AD59-D0DCA6EECBF0}" type="pres">
      <dgm:prSet presAssocID="{EDA56259-3046-4475-B46E-EEF22263C7E9}" presName="composite" presStyleCnt="0"/>
      <dgm:spPr/>
    </dgm:pt>
    <dgm:pt modelId="{EE6BAFAF-A8F9-4036-8FDD-1A38503F4299}" type="pres">
      <dgm:prSet presAssocID="{EDA56259-3046-4475-B46E-EEF22263C7E9}" presName="parentText" presStyleLbl="alignNode1" presStyleIdx="5" presStyleCnt="7">
        <dgm:presLayoutVars>
          <dgm:chMax val="1"/>
          <dgm:bulletEnabled val="1"/>
        </dgm:presLayoutVars>
      </dgm:prSet>
      <dgm:spPr/>
    </dgm:pt>
    <dgm:pt modelId="{E079C778-8462-49AC-88D9-460D5205D97B}" type="pres">
      <dgm:prSet presAssocID="{EDA56259-3046-4475-B46E-EEF22263C7E9}" presName="descendantText" presStyleLbl="alignAcc1" presStyleIdx="5" presStyleCnt="7">
        <dgm:presLayoutVars>
          <dgm:bulletEnabled val="1"/>
        </dgm:presLayoutVars>
      </dgm:prSet>
      <dgm:spPr/>
    </dgm:pt>
    <dgm:pt modelId="{7513376F-EB4E-4789-9DE1-87DE46F2FDA5}" type="pres">
      <dgm:prSet presAssocID="{D2F9BD96-7D26-459E-A75A-50981ED79FD4}" presName="sp" presStyleCnt="0"/>
      <dgm:spPr/>
    </dgm:pt>
    <dgm:pt modelId="{3928EABC-111D-4B81-A613-1E7EFD19A12C}" type="pres">
      <dgm:prSet presAssocID="{75C3E91C-917C-44E4-B542-46FB6C337D3C}" presName="composite" presStyleCnt="0"/>
      <dgm:spPr/>
    </dgm:pt>
    <dgm:pt modelId="{2F0D327A-2356-45B4-8644-09959324B694}" type="pres">
      <dgm:prSet presAssocID="{75C3E91C-917C-44E4-B542-46FB6C337D3C}" presName="parentText" presStyleLbl="alignNode1" presStyleIdx="6" presStyleCnt="7">
        <dgm:presLayoutVars>
          <dgm:chMax val="1"/>
          <dgm:bulletEnabled val="1"/>
        </dgm:presLayoutVars>
      </dgm:prSet>
      <dgm:spPr/>
    </dgm:pt>
    <dgm:pt modelId="{3B88CFEF-F6C7-4DD6-9647-869000491E64}" type="pres">
      <dgm:prSet presAssocID="{75C3E91C-917C-44E4-B542-46FB6C337D3C}" presName="descendantText" presStyleLbl="alignAcc1" presStyleIdx="6" presStyleCnt="7">
        <dgm:presLayoutVars>
          <dgm:bulletEnabled val="1"/>
        </dgm:presLayoutVars>
      </dgm:prSet>
      <dgm:spPr/>
    </dgm:pt>
  </dgm:ptLst>
  <dgm:cxnLst>
    <dgm:cxn modelId="{BAA9D9B1-0087-4F63-8DC9-F4DAE5C1AF46}" srcId="{2A93D944-D4BA-4F0C-8030-119C6717BB76}" destId="{1228C016-C9BE-47DC-8B1E-87A74A831FA4}" srcOrd="1" destOrd="0" parTransId="{B40E29E7-70C9-409D-A864-9A22C86362CB}" sibTransId="{9B3483EB-D340-4A79-BA65-E2FCBFF55B9E}"/>
    <dgm:cxn modelId="{80D20E94-64F2-4C91-B7BE-ED6F6B98257A}" srcId="{E5DB4CB4-502F-4362-A695-0A782E4B8DC2}" destId="{FA1FA717-BEB5-422F-B08C-E53D7B6324DF}" srcOrd="1" destOrd="0" parTransId="{81E18147-3382-45A1-9AF8-9A0B265B4138}" sibTransId="{45C2E8C9-EF60-4FC5-BD06-2E3BFD25A920}"/>
    <dgm:cxn modelId="{B8375C77-FB75-4694-A8B2-8BD1E8ABE423}" type="presOf" srcId="{E8932B51-945F-4A04-A552-950190FABA80}" destId="{44725B95-89FB-4528-9CA3-F33B698D64C4}" srcOrd="0" destOrd="1" presId="urn:microsoft.com/office/officeart/2005/8/layout/chevron2"/>
    <dgm:cxn modelId="{2E5F4C1E-C7A1-4941-9098-9F905A36ED1C}" srcId="{2A93D944-D4BA-4F0C-8030-119C6717BB76}" destId="{CD562960-61BB-4890-B3C2-C72E73C6A0FA}" srcOrd="0" destOrd="0" parTransId="{79607EB8-0443-4D86-A48D-6F59C377402C}" sibTransId="{223A9A3F-B63A-484C-9F6F-B58689D607EB}"/>
    <dgm:cxn modelId="{603C5F2A-1B24-46B1-8242-F53248236980}" type="presOf" srcId="{40042C2E-0BFB-4C88-8193-F677698DC3D8}" destId="{3B88CFEF-F6C7-4DD6-9647-869000491E64}" srcOrd="0" destOrd="0" presId="urn:microsoft.com/office/officeart/2005/8/layout/chevron2"/>
    <dgm:cxn modelId="{692C12B6-8739-4B92-8F0B-DD6B43D9AA0A}" type="presOf" srcId="{BBFDE121-56EA-4FA4-9D70-7A81B22C3642}" destId="{3B88CFEF-F6C7-4DD6-9647-869000491E64}" srcOrd="0" destOrd="1" presId="urn:microsoft.com/office/officeart/2005/8/layout/chevron2"/>
    <dgm:cxn modelId="{70DF736E-3978-46A0-B2EB-F64D4493248B}" srcId="{E5DB4CB4-502F-4362-A695-0A782E4B8DC2}" destId="{75C3E91C-917C-44E4-B542-46FB6C337D3C}" srcOrd="6" destOrd="0" parTransId="{B5746CC0-529A-444E-8E6B-03244F9CCC02}" sibTransId="{8775F08A-494F-42E6-B67E-EEB6DCEA277B}"/>
    <dgm:cxn modelId="{8D857524-86B2-428A-BA1C-015977AEA7DF}" srcId="{75C3E91C-917C-44E4-B542-46FB6C337D3C}" destId="{40042C2E-0BFB-4C88-8193-F677698DC3D8}" srcOrd="0" destOrd="0" parTransId="{85C6748D-0B9E-4A78-A30E-A5F3DD5516C5}" sibTransId="{C6672D61-F515-486B-81FA-9469A5AA5593}"/>
    <dgm:cxn modelId="{6D31323A-D753-4238-9DC0-0D1B7720C92D}" srcId="{E5DB4CB4-502F-4362-A695-0A782E4B8DC2}" destId="{7ABC9A88-E385-4796-9648-0DDA61CCA3DE}" srcOrd="4" destOrd="0" parTransId="{C80BC306-1FC9-4B2F-9CE6-BA5C4668D842}" sibTransId="{D41DFBE3-D4BA-414F-9B91-5425156FDC23}"/>
    <dgm:cxn modelId="{58BD1076-298B-414D-AECE-1E98DD8C614F}" type="presOf" srcId="{61C048D2-B72A-4D47-A2B9-481E8F62DDDE}" destId="{85443E6F-349E-48B1-A7FA-2E36254517BB}" srcOrd="0" destOrd="0" presId="urn:microsoft.com/office/officeart/2005/8/layout/chevron2"/>
    <dgm:cxn modelId="{4542611A-58D3-474C-919A-AF611D4A9C91}" type="presOf" srcId="{7ABC9A88-E385-4796-9648-0DDA61CCA3DE}" destId="{A1A17F7A-E8CC-46EE-8CF9-6F4381F1C679}" srcOrd="0" destOrd="0" presId="urn:microsoft.com/office/officeart/2005/8/layout/chevron2"/>
    <dgm:cxn modelId="{FF4C7A87-2545-463C-82FC-787397525E58}" type="presOf" srcId="{7EDAA64B-ABDF-4B61-9AB3-852C5E6C1DBB}" destId="{6CCA45E1-B1DD-4681-83E7-D83BE89F392F}" srcOrd="0" destOrd="0" presId="urn:microsoft.com/office/officeart/2005/8/layout/chevron2"/>
    <dgm:cxn modelId="{833DB242-99B9-4FA3-9841-14526872C320}" type="presOf" srcId="{CA9152CD-9425-471C-9E61-CF37718058DC}" destId="{338C5591-FC6B-48F7-8D42-307E0E121E4F}" srcOrd="0" destOrd="0" presId="urn:microsoft.com/office/officeart/2005/8/layout/chevron2"/>
    <dgm:cxn modelId="{36D8B684-A7FC-4F22-B019-1CC28D023756}" type="presOf" srcId="{FA1FA717-BEB5-422F-B08C-E53D7B6324DF}" destId="{5F0DDC18-88B4-45C3-BB25-D3E655AB5375}" srcOrd="0" destOrd="0" presId="urn:microsoft.com/office/officeart/2005/8/layout/chevron2"/>
    <dgm:cxn modelId="{6F694AAA-5A9C-4A9B-ACE0-0AF7E809B4E3}" type="presOf" srcId="{65CCA84F-BBEA-4685-BB3F-21BFFA91132B}" destId="{3CDBFF3B-6F89-49A0-A7EA-4AD2E619A953}" srcOrd="0" destOrd="0" presId="urn:microsoft.com/office/officeart/2005/8/layout/chevron2"/>
    <dgm:cxn modelId="{E391395B-182E-469A-9A31-EC0C2B7734A9}" type="presOf" srcId="{11FF7FFF-CB6F-4B0A-A33B-42017360E5EF}" destId="{E079C778-8462-49AC-88D9-460D5205D97B}" srcOrd="0" destOrd="1" presId="urn:microsoft.com/office/officeart/2005/8/layout/chevron2"/>
    <dgm:cxn modelId="{E827D8F3-9D6B-4074-B948-D6EEAF98FAAA}" srcId="{7ABC9A88-E385-4796-9648-0DDA61CCA3DE}" destId="{CA9152CD-9425-471C-9E61-CF37718058DC}" srcOrd="0" destOrd="0" parTransId="{FAC38FB4-8FDF-48D1-BC08-EBC2E98808EF}" sibTransId="{2F23F510-C0E6-46D4-9E89-9D18C4B388FB}"/>
    <dgm:cxn modelId="{AFF54E84-B100-489F-AA10-CD3C0D515C54}" srcId="{E5DB4CB4-502F-4362-A695-0A782E4B8DC2}" destId="{65CCA84F-BBEA-4685-BB3F-21BFFA91132B}" srcOrd="3" destOrd="0" parTransId="{8459B711-7667-40C2-B446-5EEB4AEE3CFE}" sibTransId="{C710D325-D49A-42E6-97A9-B6B5BEEDA48A}"/>
    <dgm:cxn modelId="{12A82510-A5EE-4013-8FCC-D9C93D08BC82}" type="presOf" srcId="{CD562960-61BB-4890-B3C2-C72E73C6A0FA}" destId="{FDE71602-DD9A-42FA-BFDF-A24B9820C0F4}" srcOrd="0" destOrd="0" presId="urn:microsoft.com/office/officeart/2005/8/layout/chevron2"/>
    <dgm:cxn modelId="{2E880DA1-1AF7-4C70-BD03-BAA1F904DBE6}" srcId="{FA1FA717-BEB5-422F-B08C-E53D7B6324DF}" destId="{E8932B51-945F-4A04-A552-950190FABA80}" srcOrd="1" destOrd="0" parTransId="{3708EAA7-6E00-45B6-B44B-EB2C8FF42EC3}" sibTransId="{B364E49C-8391-433F-8431-36017B7A0C3D}"/>
    <dgm:cxn modelId="{AAC2EDCC-5B96-4159-A9C6-3AF25366EF35}" srcId="{FA1FA717-BEB5-422F-B08C-E53D7B6324DF}" destId="{24BF290B-445B-4586-96E2-1BE20C1EB56B}" srcOrd="0" destOrd="0" parTransId="{1064DFAB-8960-4725-987A-4E2A6F63CC4E}" sibTransId="{48FE2994-2310-4D39-B3DB-9279F287FAE2}"/>
    <dgm:cxn modelId="{5D3B0D51-0E1E-4B93-AE51-E037CB13FBAC}" type="presOf" srcId="{3A876762-9E96-42F6-B268-B26EC887E5D7}" destId="{338C5591-FC6B-48F7-8D42-307E0E121E4F}" srcOrd="0" destOrd="1" presId="urn:microsoft.com/office/officeart/2005/8/layout/chevron2"/>
    <dgm:cxn modelId="{EDEA2A70-E2DD-4B2D-8CF5-718DCA8D873F}" srcId="{65CCA84F-BBEA-4685-BB3F-21BFFA91132B}" destId="{E55B7A94-9F94-4819-83B4-BF31132BB9AA}" srcOrd="1" destOrd="0" parTransId="{ECAA6050-5424-4B4B-8A69-3A05CDAEB82E}" sibTransId="{F7A333C2-FCF3-4A83-A9C4-C474425D9C38}"/>
    <dgm:cxn modelId="{9E683BA4-0D85-45E2-B82D-7ACDD85A35BD}" type="presOf" srcId="{8424A32E-7535-453C-8B9B-C1F84120DF22}" destId="{6CCA45E1-B1DD-4681-83E7-D83BE89F392F}" srcOrd="0" destOrd="1" presId="urn:microsoft.com/office/officeart/2005/8/layout/chevron2"/>
    <dgm:cxn modelId="{B5E5D1F3-A1B7-472C-A41A-D0E088574C62}" srcId="{EDA56259-3046-4475-B46E-EEF22263C7E9}" destId="{11FF7FFF-CB6F-4B0A-A33B-42017360E5EF}" srcOrd="1" destOrd="0" parTransId="{87326891-F394-418A-B0A4-08183CE0051C}" sibTransId="{EDE780F7-0823-4CA2-85C4-4B681944B6DA}"/>
    <dgm:cxn modelId="{33EB431B-A2F3-4F71-BD72-2D5BE31C1E26}" type="presOf" srcId="{2A93D944-D4BA-4F0C-8030-119C6717BB76}" destId="{325832B3-BE75-42BC-8988-79549D26BB37}" srcOrd="0" destOrd="0" presId="urn:microsoft.com/office/officeart/2005/8/layout/chevron2"/>
    <dgm:cxn modelId="{F9507309-B114-40E3-AFDD-DB80C969109A}" type="presOf" srcId="{087D3A69-1D83-41BE-A01A-FBF85592BA37}" destId="{E079C778-8462-49AC-88D9-460D5205D97B}" srcOrd="0" destOrd="0" presId="urn:microsoft.com/office/officeart/2005/8/layout/chevron2"/>
    <dgm:cxn modelId="{A45C6998-5889-4DA9-BB78-12ABF882D243}" srcId="{EDA56259-3046-4475-B46E-EEF22263C7E9}" destId="{087D3A69-1D83-41BE-A01A-FBF85592BA37}" srcOrd="0" destOrd="0" parTransId="{3FBDEC5E-F358-489A-ADC4-729402E92FEC}" sibTransId="{AAAE8DCA-7CE8-42E9-B620-E7F5FE85892D}"/>
    <dgm:cxn modelId="{51312B60-4BB2-46FF-B424-9BFCF6D1C8FD}" srcId="{75C3E91C-917C-44E4-B542-46FB6C337D3C}" destId="{BBFDE121-56EA-4FA4-9D70-7A81B22C3642}" srcOrd="1" destOrd="0" parTransId="{2D7CEAF0-387E-4A0D-90C3-628B1565493B}" sibTransId="{37E82BCF-E79C-4D64-A49B-50480118E85A}"/>
    <dgm:cxn modelId="{533D541C-AD3D-4C33-BA5D-216224BA85F8}" type="presOf" srcId="{24BF290B-445B-4586-96E2-1BE20C1EB56B}" destId="{44725B95-89FB-4528-9CA3-F33B698D64C4}" srcOrd="0" destOrd="0" presId="urn:microsoft.com/office/officeart/2005/8/layout/chevron2"/>
    <dgm:cxn modelId="{CE18133F-C406-46B7-9A56-FA30656A7D83}" type="presOf" srcId="{EDA56259-3046-4475-B46E-EEF22263C7E9}" destId="{EE6BAFAF-A8F9-4036-8FDD-1A38503F4299}" srcOrd="0" destOrd="0" presId="urn:microsoft.com/office/officeart/2005/8/layout/chevron2"/>
    <dgm:cxn modelId="{55BFAF0F-27D1-48A2-8B77-F6393EBA2777}" type="presOf" srcId="{D01AAB56-FE76-4321-B78D-88E06DCBFAE0}" destId="{79A99242-21F1-4D56-BF26-72C9833C6765}" srcOrd="0" destOrd="0" presId="urn:microsoft.com/office/officeart/2005/8/layout/chevron2"/>
    <dgm:cxn modelId="{6B168EA9-48FC-45DA-8ABC-C7BC4F76C5AB}" srcId="{61C048D2-B72A-4D47-A2B9-481E8F62DDDE}" destId="{7EDAA64B-ABDF-4B61-9AB3-852C5E6C1DBB}" srcOrd="0" destOrd="0" parTransId="{8CBAE7A9-DAD3-4B12-A0FD-8FF750F6CF05}" sibTransId="{51757CE5-751B-4C87-BE73-C051F0781A9F}"/>
    <dgm:cxn modelId="{7E0D300E-6659-46C2-BB26-67BF3B9F16FE}" srcId="{61C048D2-B72A-4D47-A2B9-481E8F62DDDE}" destId="{8424A32E-7535-453C-8B9B-C1F84120DF22}" srcOrd="1" destOrd="0" parTransId="{7892A303-AD54-4D46-A409-9DBB5FAAD474}" sibTransId="{C6D9F7B0-771E-4EA4-AFA7-BD106767FE52}"/>
    <dgm:cxn modelId="{20D627D2-356D-4E43-A80A-908D5432FA6F}" srcId="{E5DB4CB4-502F-4362-A695-0A782E4B8DC2}" destId="{61C048D2-B72A-4D47-A2B9-481E8F62DDDE}" srcOrd="0" destOrd="0" parTransId="{D4E4721D-25D7-4888-A9C5-475A639B6AF4}" sibTransId="{ABC08336-C1BB-46DB-872F-E58964E2CF51}"/>
    <dgm:cxn modelId="{B324EAA6-31D7-4763-A6FC-87F21568AE02}" type="presOf" srcId="{1228C016-C9BE-47DC-8B1E-87A74A831FA4}" destId="{FDE71602-DD9A-42FA-BFDF-A24B9820C0F4}" srcOrd="0" destOrd="1" presId="urn:microsoft.com/office/officeart/2005/8/layout/chevron2"/>
    <dgm:cxn modelId="{AAAAF022-6A7E-497A-889A-89E5C427F7A4}" type="presOf" srcId="{75C3E91C-917C-44E4-B542-46FB6C337D3C}" destId="{2F0D327A-2356-45B4-8644-09959324B694}" srcOrd="0" destOrd="0" presId="urn:microsoft.com/office/officeart/2005/8/layout/chevron2"/>
    <dgm:cxn modelId="{399C9A22-6362-4A59-BDA4-57F05FE12075}" srcId="{7ABC9A88-E385-4796-9648-0DDA61CCA3DE}" destId="{3A876762-9E96-42F6-B268-B26EC887E5D7}" srcOrd="1" destOrd="0" parTransId="{0F0E301B-F996-4D9D-9354-7EFFBE394C71}" sibTransId="{6C68180A-0E4F-4480-8815-3BDA3FBEEF9E}"/>
    <dgm:cxn modelId="{7474B765-9CF4-4BF4-9274-D0391D7CC677}" type="presOf" srcId="{E5DB4CB4-502F-4362-A695-0A782E4B8DC2}" destId="{E036637F-7A84-4693-BF0E-609FA83E0D83}" srcOrd="0" destOrd="0" presId="urn:microsoft.com/office/officeart/2005/8/layout/chevron2"/>
    <dgm:cxn modelId="{54D7BC1A-2D94-47C5-9576-C87237F751BE}" type="presOf" srcId="{E55B7A94-9F94-4819-83B4-BF31132BB9AA}" destId="{79A99242-21F1-4D56-BF26-72C9833C6765}" srcOrd="0" destOrd="1" presId="urn:microsoft.com/office/officeart/2005/8/layout/chevron2"/>
    <dgm:cxn modelId="{38E050A2-C63A-4A8D-B48B-3BEB6387CA4C}" srcId="{E5DB4CB4-502F-4362-A695-0A782E4B8DC2}" destId="{2A93D944-D4BA-4F0C-8030-119C6717BB76}" srcOrd="2" destOrd="0" parTransId="{7FF741DE-A06B-44DD-8DD7-4ACF370BA40F}" sibTransId="{45AE9821-94E1-4A5A-BD98-029151722ACB}"/>
    <dgm:cxn modelId="{5D0ABE23-7FBC-4C16-9EBE-BBC79EE91C0B}" srcId="{65CCA84F-BBEA-4685-BB3F-21BFFA91132B}" destId="{D01AAB56-FE76-4321-B78D-88E06DCBFAE0}" srcOrd="0" destOrd="0" parTransId="{E76F9920-CEFD-4707-8C68-54C083C63DCC}" sibTransId="{D6279355-771D-4BD3-BE00-1B6E5D4B6DBE}"/>
    <dgm:cxn modelId="{87F7FF3A-3700-4112-A128-AB0CF4485FAA}" srcId="{E5DB4CB4-502F-4362-A695-0A782E4B8DC2}" destId="{EDA56259-3046-4475-B46E-EEF22263C7E9}" srcOrd="5" destOrd="0" parTransId="{539F9199-2281-4121-A750-B5E78A4D745B}" sibTransId="{D2F9BD96-7D26-459E-A75A-50981ED79FD4}"/>
    <dgm:cxn modelId="{D2EDF921-140E-4996-8746-2030A1A78575}" type="presParOf" srcId="{E036637F-7A84-4693-BF0E-609FA83E0D83}" destId="{52D7DCA9-4554-4B7F-8632-20F3C7E7370F}" srcOrd="0" destOrd="0" presId="urn:microsoft.com/office/officeart/2005/8/layout/chevron2"/>
    <dgm:cxn modelId="{4AB80348-9D07-4F1A-87A7-322570A27AA0}" type="presParOf" srcId="{52D7DCA9-4554-4B7F-8632-20F3C7E7370F}" destId="{85443E6F-349E-48B1-A7FA-2E36254517BB}" srcOrd="0" destOrd="0" presId="urn:microsoft.com/office/officeart/2005/8/layout/chevron2"/>
    <dgm:cxn modelId="{CEB0319D-2E37-49FA-918A-A87653B74291}" type="presParOf" srcId="{52D7DCA9-4554-4B7F-8632-20F3C7E7370F}" destId="{6CCA45E1-B1DD-4681-83E7-D83BE89F392F}" srcOrd="1" destOrd="0" presId="urn:microsoft.com/office/officeart/2005/8/layout/chevron2"/>
    <dgm:cxn modelId="{58890428-1862-4220-B4AF-4FF268DA80EF}" type="presParOf" srcId="{E036637F-7A84-4693-BF0E-609FA83E0D83}" destId="{9C798CE8-7EA8-4C99-B209-90529435A0E3}" srcOrd="1" destOrd="0" presId="urn:microsoft.com/office/officeart/2005/8/layout/chevron2"/>
    <dgm:cxn modelId="{AAE2BCF1-1F7F-40AF-B2DF-A0FBB66D968A}" type="presParOf" srcId="{E036637F-7A84-4693-BF0E-609FA83E0D83}" destId="{F8E48D0E-DE53-4B3E-B4E6-A42F328647D7}" srcOrd="2" destOrd="0" presId="urn:microsoft.com/office/officeart/2005/8/layout/chevron2"/>
    <dgm:cxn modelId="{A6708C51-D0E1-4D6C-BFAF-755D6B331212}" type="presParOf" srcId="{F8E48D0E-DE53-4B3E-B4E6-A42F328647D7}" destId="{5F0DDC18-88B4-45C3-BB25-D3E655AB5375}" srcOrd="0" destOrd="0" presId="urn:microsoft.com/office/officeart/2005/8/layout/chevron2"/>
    <dgm:cxn modelId="{54ECE1EF-E327-4ED6-A1D1-CA6474BBF832}" type="presParOf" srcId="{F8E48D0E-DE53-4B3E-B4E6-A42F328647D7}" destId="{44725B95-89FB-4528-9CA3-F33B698D64C4}" srcOrd="1" destOrd="0" presId="urn:microsoft.com/office/officeart/2005/8/layout/chevron2"/>
    <dgm:cxn modelId="{A9295EEA-7909-453E-86DC-E0EE87E877AD}" type="presParOf" srcId="{E036637F-7A84-4693-BF0E-609FA83E0D83}" destId="{2EC0F5DB-0872-4117-8C7A-60A4A417B0A4}" srcOrd="3" destOrd="0" presId="urn:microsoft.com/office/officeart/2005/8/layout/chevron2"/>
    <dgm:cxn modelId="{72638C32-15C6-41C8-BE7D-2BCEBBB6CC63}" type="presParOf" srcId="{E036637F-7A84-4693-BF0E-609FA83E0D83}" destId="{D6240884-348C-4D3B-BC36-5BD05E02AF9B}" srcOrd="4" destOrd="0" presId="urn:microsoft.com/office/officeart/2005/8/layout/chevron2"/>
    <dgm:cxn modelId="{1847BAD1-F4BA-4B4C-98B0-BAB3785AD00C}" type="presParOf" srcId="{D6240884-348C-4D3B-BC36-5BD05E02AF9B}" destId="{325832B3-BE75-42BC-8988-79549D26BB37}" srcOrd="0" destOrd="0" presId="urn:microsoft.com/office/officeart/2005/8/layout/chevron2"/>
    <dgm:cxn modelId="{9E25A1F2-3C9D-413D-87A0-356205479035}" type="presParOf" srcId="{D6240884-348C-4D3B-BC36-5BD05E02AF9B}" destId="{FDE71602-DD9A-42FA-BFDF-A24B9820C0F4}" srcOrd="1" destOrd="0" presId="urn:microsoft.com/office/officeart/2005/8/layout/chevron2"/>
    <dgm:cxn modelId="{7C0946E3-7F4C-4A65-9229-C7CD998B318C}" type="presParOf" srcId="{E036637F-7A84-4693-BF0E-609FA83E0D83}" destId="{C7555D6E-04EB-4600-ABAC-93C5EB162E3D}" srcOrd="5" destOrd="0" presId="urn:microsoft.com/office/officeart/2005/8/layout/chevron2"/>
    <dgm:cxn modelId="{993B297A-FA73-4120-92FB-6DB84E07D5BD}" type="presParOf" srcId="{E036637F-7A84-4693-BF0E-609FA83E0D83}" destId="{774A3A92-3D98-4D69-BF11-98690C826875}" srcOrd="6" destOrd="0" presId="urn:microsoft.com/office/officeart/2005/8/layout/chevron2"/>
    <dgm:cxn modelId="{7D0A72B7-865C-4F73-954B-1EDC8321A5E3}" type="presParOf" srcId="{774A3A92-3D98-4D69-BF11-98690C826875}" destId="{3CDBFF3B-6F89-49A0-A7EA-4AD2E619A953}" srcOrd="0" destOrd="0" presId="urn:microsoft.com/office/officeart/2005/8/layout/chevron2"/>
    <dgm:cxn modelId="{DDCBA361-CD63-49BE-B77E-945330C539F6}" type="presParOf" srcId="{774A3A92-3D98-4D69-BF11-98690C826875}" destId="{79A99242-21F1-4D56-BF26-72C9833C6765}" srcOrd="1" destOrd="0" presId="urn:microsoft.com/office/officeart/2005/8/layout/chevron2"/>
    <dgm:cxn modelId="{C05FCEE3-DBA1-42AF-84BE-4492327B73BE}" type="presParOf" srcId="{E036637F-7A84-4693-BF0E-609FA83E0D83}" destId="{E24F2565-3C58-40CB-85CE-465C0A39C92E}" srcOrd="7" destOrd="0" presId="urn:microsoft.com/office/officeart/2005/8/layout/chevron2"/>
    <dgm:cxn modelId="{81F2D1F5-A5F3-488E-A80F-F458D608AC80}" type="presParOf" srcId="{E036637F-7A84-4693-BF0E-609FA83E0D83}" destId="{F1480ECC-7B9B-4218-91F9-86ED4419D586}" srcOrd="8" destOrd="0" presId="urn:microsoft.com/office/officeart/2005/8/layout/chevron2"/>
    <dgm:cxn modelId="{EBC45701-64E5-4BC1-A3EE-7DB094FC0CFF}" type="presParOf" srcId="{F1480ECC-7B9B-4218-91F9-86ED4419D586}" destId="{A1A17F7A-E8CC-46EE-8CF9-6F4381F1C679}" srcOrd="0" destOrd="0" presId="urn:microsoft.com/office/officeart/2005/8/layout/chevron2"/>
    <dgm:cxn modelId="{119FA772-FFB9-4B81-8535-253D9AFBF9B9}" type="presParOf" srcId="{F1480ECC-7B9B-4218-91F9-86ED4419D586}" destId="{338C5591-FC6B-48F7-8D42-307E0E121E4F}" srcOrd="1" destOrd="0" presId="urn:microsoft.com/office/officeart/2005/8/layout/chevron2"/>
    <dgm:cxn modelId="{8C88EE4C-4861-4405-A801-994A13210D39}" type="presParOf" srcId="{E036637F-7A84-4693-BF0E-609FA83E0D83}" destId="{C14181B2-33D9-4D3A-B90B-D5FD90B3B099}" srcOrd="9" destOrd="0" presId="urn:microsoft.com/office/officeart/2005/8/layout/chevron2"/>
    <dgm:cxn modelId="{80C09674-316B-42AD-93C6-BC5155FD7BBC}" type="presParOf" srcId="{E036637F-7A84-4693-BF0E-609FA83E0D83}" destId="{7F153F03-315C-4E74-AD59-D0DCA6EECBF0}" srcOrd="10" destOrd="0" presId="urn:microsoft.com/office/officeart/2005/8/layout/chevron2"/>
    <dgm:cxn modelId="{F95B8254-0F95-44FC-AB61-E4B815383F35}" type="presParOf" srcId="{7F153F03-315C-4E74-AD59-D0DCA6EECBF0}" destId="{EE6BAFAF-A8F9-4036-8FDD-1A38503F4299}" srcOrd="0" destOrd="0" presId="urn:microsoft.com/office/officeart/2005/8/layout/chevron2"/>
    <dgm:cxn modelId="{CBE86D56-4FCE-4F6F-AE88-667D6CD09989}" type="presParOf" srcId="{7F153F03-315C-4E74-AD59-D0DCA6EECBF0}" destId="{E079C778-8462-49AC-88D9-460D5205D97B}" srcOrd="1" destOrd="0" presId="urn:microsoft.com/office/officeart/2005/8/layout/chevron2"/>
    <dgm:cxn modelId="{7DBED99A-C155-42A1-B4ED-F2E1AF61E70F}" type="presParOf" srcId="{E036637F-7A84-4693-BF0E-609FA83E0D83}" destId="{7513376F-EB4E-4789-9DE1-87DE46F2FDA5}" srcOrd="11" destOrd="0" presId="urn:microsoft.com/office/officeart/2005/8/layout/chevron2"/>
    <dgm:cxn modelId="{7408AC5D-EE14-4F1A-9498-A996B2A28269}" type="presParOf" srcId="{E036637F-7A84-4693-BF0E-609FA83E0D83}" destId="{3928EABC-111D-4B81-A613-1E7EFD19A12C}" srcOrd="12" destOrd="0" presId="urn:microsoft.com/office/officeart/2005/8/layout/chevron2"/>
    <dgm:cxn modelId="{4F0BEECE-1AFA-47D6-8285-0EF3247CBB72}" type="presParOf" srcId="{3928EABC-111D-4B81-A613-1E7EFD19A12C}" destId="{2F0D327A-2356-45B4-8644-09959324B694}" srcOrd="0" destOrd="0" presId="urn:microsoft.com/office/officeart/2005/8/layout/chevron2"/>
    <dgm:cxn modelId="{21F2C371-08D4-48BE-866F-F5DDC3D15D7D}" type="presParOf" srcId="{3928EABC-111D-4B81-A613-1E7EFD19A12C}" destId="{3B88CFEF-F6C7-4DD6-9647-869000491E64}"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443E6F-349E-48B1-A7FA-2E36254517BB}">
      <dsp:nvSpPr>
        <dsp:cNvPr id="0" name=""/>
        <dsp:cNvSpPr/>
      </dsp:nvSpPr>
      <dsp:spPr>
        <a:xfrm rot="5400000">
          <a:off x="-159697" y="162102"/>
          <a:ext cx="1064648" cy="745253"/>
        </a:xfrm>
        <a:prstGeom prst="chevron">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a:t>2002</a:t>
          </a:r>
        </a:p>
      </dsp:txBody>
      <dsp:txXfrm rot="-5400000">
        <a:off x="1" y="375032"/>
        <a:ext cx="745253" cy="319395"/>
      </dsp:txXfrm>
    </dsp:sp>
    <dsp:sp modelId="{6CCA45E1-B1DD-4681-83E7-D83BE89F392F}">
      <dsp:nvSpPr>
        <dsp:cNvPr id="0" name=""/>
        <dsp:cNvSpPr/>
      </dsp:nvSpPr>
      <dsp:spPr>
        <a:xfrm rot="5400000">
          <a:off x="5398716" y="-4651057"/>
          <a:ext cx="692021" cy="9998946"/>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b="1" kern="1200" dirty="0"/>
            <a:t>C# 1.0</a:t>
          </a:r>
        </a:p>
        <a:p>
          <a:pPr marL="171450" lvl="1" indent="-171450" algn="l" defTabSz="800100">
            <a:lnSpc>
              <a:spcPct val="90000"/>
            </a:lnSpc>
            <a:spcBef>
              <a:spcPct val="0"/>
            </a:spcBef>
            <a:spcAft>
              <a:spcPct val="15000"/>
            </a:spcAft>
            <a:buChar char="••"/>
          </a:pPr>
          <a:r>
            <a:rPr lang="en-US" sz="1800" kern="1200" dirty="0"/>
            <a:t>.NET 1.0 &amp; VS 2002                                    First-class functions (delegates) from named methods</a:t>
          </a:r>
        </a:p>
      </dsp:txBody>
      <dsp:txXfrm rot="-5400000">
        <a:off x="745254" y="36187"/>
        <a:ext cx="9965164" cy="624457"/>
      </dsp:txXfrm>
    </dsp:sp>
    <dsp:sp modelId="{5F0DDC18-88B4-45C3-BB25-D3E655AB5375}">
      <dsp:nvSpPr>
        <dsp:cNvPr id="0" name=""/>
        <dsp:cNvSpPr/>
      </dsp:nvSpPr>
      <dsp:spPr>
        <a:xfrm rot="5400000">
          <a:off x="-159697" y="1144881"/>
          <a:ext cx="1064648" cy="745253"/>
        </a:xfrm>
        <a:prstGeom prst="chevron">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a:t>2003</a:t>
          </a:r>
        </a:p>
      </dsp:txBody>
      <dsp:txXfrm rot="-5400000">
        <a:off x="1" y="1357811"/>
        <a:ext cx="745253" cy="319395"/>
      </dsp:txXfrm>
    </dsp:sp>
    <dsp:sp modelId="{44725B95-89FB-4528-9CA3-F33B698D64C4}">
      <dsp:nvSpPr>
        <dsp:cNvPr id="0" name=""/>
        <dsp:cNvSpPr/>
      </dsp:nvSpPr>
      <dsp:spPr>
        <a:xfrm rot="5400000">
          <a:off x="5398716" y="-3668278"/>
          <a:ext cx="692021" cy="9998946"/>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b="1" kern="1200" dirty="0"/>
            <a:t>C# 1.2</a:t>
          </a:r>
        </a:p>
        <a:p>
          <a:pPr marL="171450" lvl="1" indent="-171450" algn="l" defTabSz="800100">
            <a:lnSpc>
              <a:spcPct val="90000"/>
            </a:lnSpc>
            <a:spcBef>
              <a:spcPct val="0"/>
            </a:spcBef>
            <a:spcAft>
              <a:spcPct val="15000"/>
            </a:spcAft>
            <a:buChar char="••"/>
          </a:pPr>
          <a:r>
            <a:rPr lang="en-US" sz="1800" kern="1200" dirty="0"/>
            <a:t>.NET 1.1 &amp; VS 2003</a:t>
          </a:r>
        </a:p>
      </dsp:txBody>
      <dsp:txXfrm rot="-5400000">
        <a:off x="745254" y="1018966"/>
        <a:ext cx="9965164" cy="624457"/>
      </dsp:txXfrm>
    </dsp:sp>
    <dsp:sp modelId="{325832B3-BE75-42BC-8988-79549D26BB37}">
      <dsp:nvSpPr>
        <dsp:cNvPr id="0" name=""/>
        <dsp:cNvSpPr/>
      </dsp:nvSpPr>
      <dsp:spPr>
        <a:xfrm rot="5400000">
          <a:off x="-159697" y="2127661"/>
          <a:ext cx="1064648" cy="745253"/>
        </a:xfrm>
        <a:prstGeom prst="chevron">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a:t>2005</a:t>
          </a:r>
        </a:p>
      </dsp:txBody>
      <dsp:txXfrm rot="-5400000">
        <a:off x="1" y="2340591"/>
        <a:ext cx="745253" cy="319395"/>
      </dsp:txXfrm>
    </dsp:sp>
    <dsp:sp modelId="{FDE71602-DD9A-42FA-BFDF-A24B9820C0F4}">
      <dsp:nvSpPr>
        <dsp:cNvPr id="0" name=""/>
        <dsp:cNvSpPr/>
      </dsp:nvSpPr>
      <dsp:spPr>
        <a:xfrm rot="5400000">
          <a:off x="5398716" y="-2685498"/>
          <a:ext cx="692021" cy="9998946"/>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b="1" kern="1200" dirty="0"/>
            <a:t>C# 2.0                                       	                 </a:t>
          </a:r>
          <a:r>
            <a:rPr lang="en-US" sz="1800" kern="1200" dirty="0"/>
            <a:t>Generics, Anonymous methods, </a:t>
          </a:r>
          <a:r>
            <a:rPr lang="en-US" sz="1800" kern="1200" dirty="0" err="1"/>
            <a:t>Nullable</a:t>
          </a:r>
          <a:r>
            <a:rPr lang="en-US" sz="1800" kern="1200" dirty="0"/>
            <a:t> types</a:t>
          </a:r>
          <a:endParaRPr lang="en-US" sz="1800" b="1" kern="1200" dirty="0"/>
        </a:p>
        <a:p>
          <a:pPr marL="171450" lvl="1" indent="-171450" algn="l" defTabSz="800100">
            <a:lnSpc>
              <a:spcPct val="90000"/>
            </a:lnSpc>
            <a:spcBef>
              <a:spcPct val="0"/>
            </a:spcBef>
            <a:spcAft>
              <a:spcPct val="15000"/>
            </a:spcAft>
            <a:buChar char="••"/>
          </a:pPr>
          <a:r>
            <a:rPr lang="en-US" sz="1800" kern="1200" dirty="0"/>
            <a:t>.NET 2.0 &amp; VS 2005                                              Co- and Contra-variance for delegates, Iterators</a:t>
          </a:r>
        </a:p>
      </dsp:txBody>
      <dsp:txXfrm rot="-5400000">
        <a:off x="745254" y="2001746"/>
        <a:ext cx="9965164" cy="624457"/>
      </dsp:txXfrm>
    </dsp:sp>
    <dsp:sp modelId="{3CDBFF3B-6F89-49A0-A7EA-4AD2E619A953}">
      <dsp:nvSpPr>
        <dsp:cNvPr id="0" name=""/>
        <dsp:cNvSpPr/>
      </dsp:nvSpPr>
      <dsp:spPr>
        <a:xfrm rot="5400000">
          <a:off x="-159697" y="3110440"/>
          <a:ext cx="1064648" cy="745253"/>
        </a:xfrm>
        <a:prstGeom prst="chevron">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a:t>2007</a:t>
          </a:r>
        </a:p>
      </dsp:txBody>
      <dsp:txXfrm rot="-5400000">
        <a:off x="1" y="3323370"/>
        <a:ext cx="745253" cy="319395"/>
      </dsp:txXfrm>
    </dsp:sp>
    <dsp:sp modelId="{79A99242-21F1-4D56-BF26-72C9833C6765}">
      <dsp:nvSpPr>
        <dsp:cNvPr id="0" name=""/>
        <dsp:cNvSpPr/>
      </dsp:nvSpPr>
      <dsp:spPr>
        <a:xfrm rot="5400000">
          <a:off x="5398716" y="-1702719"/>
          <a:ext cx="692021" cy="9998946"/>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b="1" kern="1200" dirty="0"/>
            <a:t>C# 3.0                                                  </a:t>
          </a:r>
          <a:r>
            <a:rPr lang="en-US" sz="1800" kern="1200" dirty="0"/>
            <a:t>Lambda Expressions, Extension methods, Expression trees </a:t>
          </a:r>
          <a:endParaRPr lang="en-US" sz="1800" b="1" kern="1200" dirty="0"/>
        </a:p>
        <a:p>
          <a:pPr marL="171450" lvl="1" indent="-171450" algn="l" defTabSz="800100">
            <a:lnSpc>
              <a:spcPct val="90000"/>
            </a:lnSpc>
            <a:spcBef>
              <a:spcPct val="0"/>
            </a:spcBef>
            <a:spcAft>
              <a:spcPct val="15000"/>
            </a:spcAft>
            <a:buChar char="••"/>
          </a:pPr>
          <a:r>
            <a:rPr lang="en-US" sz="1800" kern="1200" dirty="0"/>
            <a:t>.NET 3.5 &amp; VS 2008                              Anonymous types, Implicit typing (</a:t>
          </a:r>
          <a:r>
            <a:rPr lang="en-US" sz="1800" kern="1200" dirty="0" err="1"/>
            <a:t>var</a:t>
          </a:r>
          <a:r>
            <a:rPr lang="en-US" sz="1800" kern="1200" dirty="0"/>
            <a:t>), Query expressions</a:t>
          </a:r>
        </a:p>
      </dsp:txBody>
      <dsp:txXfrm rot="-5400000">
        <a:off x="745254" y="2984525"/>
        <a:ext cx="9965164" cy="624457"/>
      </dsp:txXfrm>
    </dsp:sp>
    <dsp:sp modelId="{A1A17F7A-E8CC-46EE-8CF9-6F4381F1C679}">
      <dsp:nvSpPr>
        <dsp:cNvPr id="0" name=""/>
        <dsp:cNvSpPr/>
      </dsp:nvSpPr>
      <dsp:spPr>
        <a:xfrm rot="5400000">
          <a:off x="-159697" y="4093220"/>
          <a:ext cx="1064648" cy="745253"/>
        </a:xfrm>
        <a:prstGeom prst="chevron">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a:t>2010</a:t>
          </a:r>
        </a:p>
      </dsp:txBody>
      <dsp:txXfrm rot="-5400000">
        <a:off x="1" y="4306150"/>
        <a:ext cx="745253" cy="319395"/>
      </dsp:txXfrm>
    </dsp:sp>
    <dsp:sp modelId="{338C5591-FC6B-48F7-8D42-307E0E121E4F}">
      <dsp:nvSpPr>
        <dsp:cNvPr id="0" name=""/>
        <dsp:cNvSpPr/>
      </dsp:nvSpPr>
      <dsp:spPr>
        <a:xfrm rot="5400000">
          <a:off x="5398716" y="-719939"/>
          <a:ext cx="692021" cy="9998946"/>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b="1" kern="1200" dirty="0"/>
            <a:t>C# 4.0</a:t>
          </a:r>
        </a:p>
        <a:p>
          <a:pPr marL="171450" lvl="1" indent="-171450" algn="l" defTabSz="800100">
            <a:lnSpc>
              <a:spcPct val="90000"/>
            </a:lnSpc>
            <a:spcBef>
              <a:spcPct val="0"/>
            </a:spcBef>
            <a:spcAft>
              <a:spcPct val="15000"/>
            </a:spcAft>
            <a:buChar char="••"/>
          </a:pPr>
          <a:r>
            <a:rPr lang="en-US" sz="1800" kern="1200" dirty="0"/>
            <a:t>.NET 4.0 &amp; VS 2010                     Late binding (dynamic), Delegate and interface generic variance</a:t>
          </a:r>
        </a:p>
      </dsp:txBody>
      <dsp:txXfrm rot="-5400000">
        <a:off x="745254" y="3967305"/>
        <a:ext cx="9965164" cy="624457"/>
      </dsp:txXfrm>
    </dsp:sp>
    <dsp:sp modelId="{EE6BAFAF-A8F9-4036-8FDD-1A38503F4299}">
      <dsp:nvSpPr>
        <dsp:cNvPr id="0" name=""/>
        <dsp:cNvSpPr/>
      </dsp:nvSpPr>
      <dsp:spPr>
        <a:xfrm rot="5400000">
          <a:off x="-159697" y="5075999"/>
          <a:ext cx="1064648" cy="745253"/>
        </a:xfrm>
        <a:prstGeom prst="chevron">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a:t>2012</a:t>
          </a:r>
        </a:p>
      </dsp:txBody>
      <dsp:txXfrm rot="-5400000">
        <a:off x="1" y="5288929"/>
        <a:ext cx="745253" cy="319395"/>
      </dsp:txXfrm>
    </dsp:sp>
    <dsp:sp modelId="{E079C778-8462-49AC-88D9-460D5205D97B}">
      <dsp:nvSpPr>
        <dsp:cNvPr id="0" name=""/>
        <dsp:cNvSpPr/>
      </dsp:nvSpPr>
      <dsp:spPr>
        <a:xfrm rot="5400000">
          <a:off x="5398716" y="262839"/>
          <a:ext cx="692021" cy="9998946"/>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b="1" kern="1200" dirty="0"/>
            <a:t>C# 5.0</a:t>
          </a:r>
        </a:p>
        <a:p>
          <a:pPr marL="171450" lvl="1" indent="-171450" algn="l" defTabSz="800100">
            <a:lnSpc>
              <a:spcPct val="90000"/>
            </a:lnSpc>
            <a:spcBef>
              <a:spcPct val="0"/>
            </a:spcBef>
            <a:spcAft>
              <a:spcPct val="15000"/>
            </a:spcAft>
            <a:buChar char="••"/>
          </a:pPr>
          <a:r>
            <a:rPr lang="en-US" sz="1800" kern="1200" dirty="0"/>
            <a:t>.NET 4.5 &amp; VS 2012                                                                                          </a:t>
          </a:r>
          <a:r>
            <a:rPr lang="en-US" sz="1800" kern="1200" dirty="0" err="1"/>
            <a:t>Async</a:t>
          </a:r>
          <a:r>
            <a:rPr lang="en-US" sz="1800" kern="1200" dirty="0"/>
            <a:t> programming</a:t>
          </a:r>
        </a:p>
      </dsp:txBody>
      <dsp:txXfrm rot="-5400000">
        <a:off x="745254" y="4950083"/>
        <a:ext cx="9965164" cy="624457"/>
      </dsp:txXfrm>
    </dsp:sp>
    <dsp:sp modelId="{2F0D327A-2356-45B4-8644-09959324B694}">
      <dsp:nvSpPr>
        <dsp:cNvPr id="0" name=""/>
        <dsp:cNvSpPr/>
      </dsp:nvSpPr>
      <dsp:spPr>
        <a:xfrm rot="5400000">
          <a:off x="-159697" y="6058779"/>
          <a:ext cx="1064648" cy="745253"/>
        </a:xfrm>
        <a:prstGeom prst="chevron">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a:t>2015</a:t>
          </a:r>
        </a:p>
      </dsp:txBody>
      <dsp:txXfrm rot="-5400000">
        <a:off x="1" y="6271709"/>
        <a:ext cx="745253" cy="319395"/>
      </dsp:txXfrm>
    </dsp:sp>
    <dsp:sp modelId="{3B88CFEF-F6C7-4DD6-9647-869000491E64}">
      <dsp:nvSpPr>
        <dsp:cNvPr id="0" name=""/>
        <dsp:cNvSpPr/>
      </dsp:nvSpPr>
      <dsp:spPr>
        <a:xfrm rot="5400000">
          <a:off x="5398716" y="1245619"/>
          <a:ext cx="692021" cy="9998946"/>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b="1" kern="1200" dirty="0"/>
            <a:t>C# 6.0                                                                                             </a:t>
          </a:r>
          <a:r>
            <a:rPr lang="en-US" sz="1800" b="0" kern="1200" dirty="0"/>
            <a:t>Compiler-as-a-service (Roslyn)</a:t>
          </a:r>
        </a:p>
        <a:p>
          <a:pPr marL="171450" lvl="1" indent="-171450" algn="l" defTabSz="800100">
            <a:lnSpc>
              <a:spcPct val="90000"/>
            </a:lnSpc>
            <a:spcBef>
              <a:spcPct val="0"/>
            </a:spcBef>
            <a:spcAft>
              <a:spcPct val="15000"/>
            </a:spcAft>
            <a:buChar char="••"/>
          </a:pPr>
          <a:r>
            <a:rPr lang="en-US" sz="1800" kern="1200" dirty="0"/>
            <a:t>.NET 4.6 &amp; VS 2015        Auto property initializers, Expression-bodied members, Null propagator</a:t>
          </a:r>
        </a:p>
      </dsp:txBody>
      <dsp:txXfrm rot="-5400000">
        <a:off x="745254" y="5932863"/>
        <a:ext cx="9965164" cy="624457"/>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Build 2015</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2/25/2016 6:35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latin typeface="Segoe UI" pitchFamily="34" charset="0"/>
              </a:rPr>
              <a:t>Build 2015</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2/25/2016 6:35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en.wikipedia.org/wiki/Record_(computer_science)" TargetMode="External"/><Relationship Id="rId13" Type="http://schemas.openxmlformats.org/officeDocument/2006/relationships/hyperlink" Target="https://en.wikipedia.org/wiki/Value" TargetMode="External"/><Relationship Id="rId3" Type="http://schemas.openxmlformats.org/officeDocument/2006/relationships/hyperlink" Target="https://en.wikipedia.org/wiki/Programming_language" TargetMode="External"/><Relationship Id="rId7" Type="http://schemas.openxmlformats.org/officeDocument/2006/relationships/hyperlink" Target="https://en.wikipedia.org/wiki/Operational_semantics" TargetMode="External"/><Relationship Id="rId12" Type="http://schemas.openxmlformats.org/officeDocument/2006/relationships/hyperlink" Target="https://en.wikipedia.org/wiki/Free_variable"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en.wikipedia.org/wiki/First-class_function" TargetMode="External"/><Relationship Id="rId11" Type="http://schemas.openxmlformats.org/officeDocument/2006/relationships/hyperlink" Target="https://en.wikipedia.org/wiki/Closure_(computer_programming)#cite_note-2" TargetMode="External"/><Relationship Id="rId5" Type="http://schemas.openxmlformats.org/officeDocument/2006/relationships/hyperlink" Target="https://en.wikipedia.org/wiki/Name_binding" TargetMode="External"/><Relationship Id="rId15" Type="http://schemas.openxmlformats.org/officeDocument/2006/relationships/hyperlink" Target="https://en.wikipedia.org/wiki/Closure_(computer_programming)#cite_note-3" TargetMode="External"/><Relationship Id="rId10" Type="http://schemas.openxmlformats.org/officeDocument/2006/relationships/hyperlink" Target="https://en.wikipedia.org/wiki/Closure_(computer_programming)#cite_note-1" TargetMode="External"/><Relationship Id="rId4" Type="http://schemas.openxmlformats.org/officeDocument/2006/relationships/hyperlink" Target="https://en.wikipedia.org/wiki/Lexically_scoped" TargetMode="External"/><Relationship Id="rId9" Type="http://schemas.openxmlformats.org/officeDocument/2006/relationships/hyperlink" Target="https://en.wikipedia.org/wiki/Function_(computer_science)" TargetMode="External"/><Relationship Id="rId14" Type="http://schemas.openxmlformats.org/officeDocument/2006/relationships/hyperlink" Target="https://en.wikipedia.org/wiki/Storage_location"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blogs.msdn.com/ericlippert/archive/2009/11/30/what-s-the-difference-between-covariance-and-assignment-compatibility.aspx"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go.microsoft.com/fwlink/?LinkId=141040"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go.microsoft.com/fwlink/?LinkId=141044"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msdn.microsoft.com/en-us/library/system.collections.ienumerable(v=vs.110).aspx"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msdn.microsoft.com/en-us/library/9eekhta0(v=vs.110).aspx"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msdn.microsoft.com/en-us/library/78dfe2yb.aspx"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s://msdn.microsoft.com/en-us/library/ttw7t8t6.aspx" TargetMode="External"/><Relationship Id="rId5" Type="http://schemas.openxmlformats.org/officeDocument/2006/relationships/hyperlink" Target="https://msdn.microsoft.com/en-us/library/system.collections.ienumerator.aspx" TargetMode="External"/><Relationship Id="rId4" Type="http://schemas.openxmlformats.org/officeDocument/2006/relationships/hyperlink" Target="https://msdn.microsoft.com/en-us/library/system.collections.ienumerable.aspx"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en.wikipedia.org/wiki/Referential_transparency_(computer_science)"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en.wikipedia.org/wiki/Computation"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rlbisbe.net/2015/09/21/scala-desde-la-perspectiva-de-c-y-javascript-primera-parte/"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List_comprehension" TargetMode="External"/><Relationship Id="rId3" Type="http://schemas.openxmlformats.org/officeDocument/2006/relationships/hyperlink" Target="http://stackoverflow.com/questions/247621/what-are-the-correct-version-numbers-for-c" TargetMode="External"/><Relationship Id="rId7" Type="http://schemas.openxmlformats.org/officeDocument/2006/relationships/hyperlink" Target="https://en.wikipedia.org/wiki/First-class_functions" TargetMode="External"/><Relationship Id="rId12" Type="http://schemas.openxmlformats.org/officeDocument/2006/relationships/hyperlink" Target="http://en.wikipedia.org/wiki/Structural_type_system"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github.com/dotnet/roslyn" TargetMode="External"/><Relationship Id="rId11" Type="http://schemas.openxmlformats.org/officeDocument/2006/relationships/hyperlink" Target="http://en.wikipedia.org/wiki/Type_class" TargetMode="External"/><Relationship Id="rId5" Type="http://schemas.openxmlformats.org/officeDocument/2006/relationships/hyperlink" Target="http://blogs.msdn.com/b/ericlippert/archive/2009/11/16/closing-over-the-loop-variable-part-two.aspx" TargetMode="External"/><Relationship Id="rId10" Type="http://schemas.openxmlformats.org/officeDocument/2006/relationships/hyperlink" Target="http://msdn.microsoft.com/en-us/library/bb383977.aspx" TargetMode="External"/><Relationship Id="rId4" Type="http://schemas.openxmlformats.org/officeDocument/2006/relationships/hyperlink" Target="http://blogs.msdn.com/b/csharpfaq/archive/2012/02/29/visual-studio-11-beta-is-here.aspx" TargetMode="External"/><Relationship Id="rId9" Type="http://schemas.openxmlformats.org/officeDocument/2006/relationships/hyperlink" Target="http://rlbisbe.net/2015/09/21/scala-desde-la-perspectiva-de-c-y-javascript-primera-parte/"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8" Type="http://schemas.openxmlformats.org/officeDocument/2006/relationships/hyperlink" Target="https://github.com/dotnet/roslyn/issues/3910" TargetMode="External"/><Relationship Id="rId13" Type="http://schemas.openxmlformats.org/officeDocument/2006/relationships/hyperlink" Target="https://github.com/dotnet/roslyn/issues/159" TargetMode="External"/><Relationship Id="rId18" Type="http://schemas.openxmlformats.org/officeDocument/2006/relationships/hyperlink" Target="https://github.com/dotnet/roslyn/issues/112" TargetMode="External"/><Relationship Id="rId26" Type="http://schemas.openxmlformats.org/officeDocument/2006/relationships/hyperlink" Target="https://github.com/dotnet/roslyn/issues/129" TargetMode="External"/><Relationship Id="rId39" Type="http://schemas.openxmlformats.org/officeDocument/2006/relationships/hyperlink" Target="https://github.com/dotnet/roslyn/issues/15" TargetMode="External"/><Relationship Id="rId3" Type="http://schemas.openxmlformats.org/officeDocument/2006/relationships/hyperlink" Target="https://github.com/dotnet/roslyn/issues/347" TargetMode="External"/><Relationship Id="rId21" Type="http://schemas.openxmlformats.org/officeDocument/2006/relationships/hyperlink" Target="https://github.com/dotnet/roslyn/issues/250" TargetMode="External"/><Relationship Id="rId34" Type="http://schemas.openxmlformats.org/officeDocument/2006/relationships/hyperlink" Target="https://github.com/dotnet/roslyn/issues/126" TargetMode="External"/><Relationship Id="rId42" Type="http://schemas.openxmlformats.org/officeDocument/2006/relationships/hyperlink" Target="https://github.com/dotnet/roslyn/issues/1226" TargetMode="External"/><Relationship Id="rId7" Type="http://schemas.openxmlformats.org/officeDocument/2006/relationships/hyperlink" Target="https://github.com/dotnet/roslyn/issues/261" TargetMode="External"/><Relationship Id="rId12" Type="http://schemas.openxmlformats.org/officeDocument/2006/relationships/hyperlink" Target="https://github.com/dotnet/roslyn/issues/161" TargetMode="External"/><Relationship Id="rId17" Type="http://schemas.openxmlformats.org/officeDocument/2006/relationships/hyperlink" Target="https://github.com/dotnet/roslyn/issues/119" TargetMode="External"/><Relationship Id="rId25" Type="http://schemas.openxmlformats.org/officeDocument/2006/relationships/hyperlink" Target="https://github.com/dotnet/roslyn/issues/216" TargetMode="External"/><Relationship Id="rId33" Type="http://schemas.openxmlformats.org/officeDocument/2006/relationships/hyperlink" Target="https://github.com/dotnet/roslyn/issues/420" TargetMode="External"/><Relationship Id="rId38" Type="http://schemas.openxmlformats.org/officeDocument/2006/relationships/hyperlink" Target="https://github.com/dotnet/roslyn/issues/1746" TargetMode="External"/><Relationship Id="rId2" Type="http://schemas.openxmlformats.org/officeDocument/2006/relationships/slide" Target="../slides/slide54.xml"/><Relationship Id="rId16" Type="http://schemas.openxmlformats.org/officeDocument/2006/relationships/hyperlink" Target="https://github.com/dotnet/roslyn/issues/117" TargetMode="External"/><Relationship Id="rId20" Type="http://schemas.openxmlformats.org/officeDocument/2006/relationships/hyperlink" Target="https://github.com/dotnet/roslyn/issues/259" TargetMode="External"/><Relationship Id="rId29" Type="http://schemas.openxmlformats.org/officeDocument/2006/relationships/hyperlink" Target="https://github.com/dotnet/roslyn/issues/262" TargetMode="External"/><Relationship Id="rId41" Type="http://schemas.openxmlformats.org/officeDocument/2006/relationships/hyperlink" Target="https://github.com/dotnet/roslyn/issues/59" TargetMode="External"/><Relationship Id="rId1" Type="http://schemas.openxmlformats.org/officeDocument/2006/relationships/notesMaster" Target="../notesMasters/notesMaster1.xml"/><Relationship Id="rId6" Type="http://schemas.openxmlformats.org/officeDocument/2006/relationships/hyperlink" Target="https://github.com/dotnet/roslyn/issues/114" TargetMode="External"/><Relationship Id="rId11" Type="http://schemas.openxmlformats.org/officeDocument/2006/relationships/hyperlink" Target="https://github.com/dotnet/roslyn/issues/1303" TargetMode="External"/><Relationship Id="rId24" Type="http://schemas.openxmlformats.org/officeDocument/2006/relationships/hyperlink" Target="https://github.com/dotnet/roslyn/issues/215" TargetMode="External"/><Relationship Id="rId32" Type="http://schemas.openxmlformats.org/officeDocument/2006/relationships/hyperlink" Target="https://github.com/dotnet/roslyn/issues/120" TargetMode="External"/><Relationship Id="rId37" Type="http://schemas.openxmlformats.org/officeDocument/2006/relationships/hyperlink" Target="https://github.com/dotnet/roslyn/issues/131" TargetMode="External"/><Relationship Id="rId40" Type="http://schemas.openxmlformats.org/officeDocument/2006/relationships/hyperlink" Target="https://github.com/dotnet/roslyn/issues/254" TargetMode="External"/><Relationship Id="rId5" Type="http://schemas.openxmlformats.org/officeDocument/2006/relationships/hyperlink" Target="https://github.com/dotnet/roslyn/issues/227" TargetMode="External"/><Relationship Id="rId15" Type="http://schemas.openxmlformats.org/officeDocument/2006/relationships/hyperlink" Target="https://github.com/dotnet/roslyn/issues/115" TargetMode="External"/><Relationship Id="rId23" Type="http://schemas.openxmlformats.org/officeDocument/2006/relationships/hyperlink" Target="https://github.com/dotnet/roslyn/issues/37" TargetMode="External"/><Relationship Id="rId28" Type="http://schemas.openxmlformats.org/officeDocument/2006/relationships/hyperlink" Target="https://github.com/dotnet/roslyn/issues/158" TargetMode="External"/><Relationship Id="rId36" Type="http://schemas.openxmlformats.org/officeDocument/2006/relationships/hyperlink" Target="https://github.com/dotnet/roslyn/issues/14" TargetMode="External"/><Relationship Id="rId10" Type="http://schemas.openxmlformats.org/officeDocument/2006/relationships/hyperlink" Target="https://github.com/dotnet/roslyn/issues/2060" TargetMode="External"/><Relationship Id="rId19" Type="http://schemas.openxmlformats.org/officeDocument/2006/relationships/hyperlink" Target="https://github.com/dotnet/roslyn/issues/229" TargetMode="External"/><Relationship Id="rId31" Type="http://schemas.openxmlformats.org/officeDocument/2006/relationships/hyperlink" Target="https://github.com/dotnet/roslyn/issues/258" TargetMode="External"/><Relationship Id="rId4" Type="http://schemas.openxmlformats.org/officeDocument/2006/relationships/hyperlink" Target="https://github.com/dotnet/roslyn/issues/206" TargetMode="External"/><Relationship Id="rId9" Type="http://schemas.openxmlformats.org/officeDocument/2006/relationships/hyperlink" Target="https://github.com/dotnet/roslyn/issues/357" TargetMode="External"/><Relationship Id="rId14" Type="http://schemas.openxmlformats.org/officeDocument/2006/relationships/hyperlink" Target="https://github.com/dotnet/roslyn/issues/118" TargetMode="External"/><Relationship Id="rId22" Type="http://schemas.openxmlformats.org/officeDocument/2006/relationships/hyperlink" Target="https://github.com/dotnet/roslyn/issues/36" TargetMode="External"/><Relationship Id="rId27" Type="http://schemas.openxmlformats.org/officeDocument/2006/relationships/hyperlink" Target="https://github.com/dotnet/roslyn/issues/154" TargetMode="External"/><Relationship Id="rId30" Type="http://schemas.openxmlformats.org/officeDocument/2006/relationships/hyperlink" Target="https://github.com/dotnet/roslyn/issues/73" TargetMode="External"/><Relationship Id="rId35" Type="http://schemas.openxmlformats.org/officeDocument/2006/relationships/hyperlink" Target="https://github.com/dotnet/roslyn/issues/2100" TargetMode="External"/><Relationship Id="rId43" Type="http://schemas.openxmlformats.org/officeDocument/2006/relationships/hyperlink" Target="https://github.com/dotnet/roslyn/issues/1384"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s-ES" sz="900" b="1" kern="1200" dirty="0">
                <a:solidFill>
                  <a:schemeClr val="tx1"/>
                </a:solidFill>
                <a:effectLst/>
                <a:latin typeface="Segoe UI Light" pitchFamily="34" charset="0"/>
                <a:ea typeface="+mn-ea"/>
                <a:cs typeface="+mn-cs"/>
              </a:rPr>
              <a:t>Pero… C# no es un lenguaje de programación funcional, ¿verdad? (300 – Avanzado)</a:t>
            </a:r>
            <a:endParaRPr lang="es-ES" sz="900" kern="1200" dirty="0">
              <a:solidFill>
                <a:schemeClr val="tx1"/>
              </a:solidFill>
              <a:effectLst/>
              <a:latin typeface="Segoe UI Light" pitchFamily="34" charset="0"/>
              <a:ea typeface="+mn-ea"/>
              <a:cs typeface="+mn-cs"/>
            </a:endParaRPr>
          </a:p>
          <a:p>
            <a:r>
              <a:rPr lang="es-ES" dirty="0"/>
              <a:t>C# es un lenguaje de programación </a:t>
            </a:r>
            <a:r>
              <a:rPr lang="es-ES" dirty="0" err="1"/>
              <a:t>multi</a:t>
            </a:r>
            <a:r>
              <a:rPr lang="es-ES" dirty="0"/>
              <a:t>-paradigma que soporta expresiones lambda desde el año 2007, y al que se le han ido añadiendo muchas características de programación funcional durante los últimos 10 años. Conoce C# 6.0, y cómo se ha convertido en uno de los mejores lenguajes de programación gracias a todas estas características. Aunque lleves años desarrollando con este lenguaje, esta sesión puede cambiarte la manera de utilizarlo de ahora en adelante. </a:t>
            </a:r>
          </a:p>
          <a:p>
            <a:endParaRPr lang="es-ES" sz="900" kern="1200" dirty="0">
              <a:solidFill>
                <a:schemeClr val="tx1"/>
              </a:solidFill>
              <a:effectLst/>
              <a:latin typeface="Segoe UI Light" pitchFamily="34" charset="0"/>
              <a:ea typeface="+mn-ea"/>
              <a:cs typeface="+mn-cs"/>
            </a:endParaRPr>
          </a:p>
          <a:p>
            <a:r>
              <a:rPr lang="es-ES" b="1" dirty="0"/>
              <a:t>Sobre Alejandro Campos </a:t>
            </a:r>
          </a:p>
          <a:p>
            <a:r>
              <a:rPr lang="es-ES" dirty="0"/>
              <a:t>Alejandro Campos Magencio lleva en el mundo del desarrollo de software más de 20 años, todavía disfrutando como el primer día, sin parar de aprender cosas nuevas, y compartiendo lo aprendido con los demás. Los últimos 14 años los ha pasado trabajando para Microsoft, siempre ayudando a otros desarrolladores a llevar sus proyectos a buen puerto, primero como Ingeniero de Escalación en el área de Soporte al Desarrollo, y ahora como Evangelista Técnico de Desarrollo con Tecnologías Microsoft. </a:t>
            </a:r>
            <a:endParaRPr lang="es-E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Demos</a:t>
            </a:r>
          </a:p>
          <a:p>
            <a:r>
              <a:rPr lang="en-US" sz="900" kern="1200" dirty="0">
                <a:solidFill>
                  <a:schemeClr val="tx1"/>
                </a:solidFill>
                <a:effectLst/>
                <a:latin typeface="Segoe UI Light" pitchFamily="34" charset="0"/>
                <a:ea typeface="+mn-ea"/>
                <a:cs typeface="+mn-cs"/>
              </a:rPr>
              <a:t>https://github.com/alejacma/dotNetSpain2016</a:t>
            </a:r>
          </a:p>
          <a:p>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Functional</a:t>
            </a:r>
            <a:r>
              <a:rPr lang="en-US" sz="900" b="1" kern="1200" baseline="0" dirty="0">
                <a:solidFill>
                  <a:schemeClr val="tx1"/>
                </a:solidFill>
                <a:effectLst/>
                <a:latin typeface="Segoe UI Light" pitchFamily="34" charset="0"/>
                <a:ea typeface="+mn-ea"/>
                <a:cs typeface="+mn-cs"/>
              </a:rPr>
              <a:t> Programming</a:t>
            </a:r>
            <a:endParaRPr lang="en-US" sz="900" b="1"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http://en.wikipedia.org/wiki/Functional_programming</a:t>
            </a:r>
          </a:p>
          <a:p>
            <a:r>
              <a:rPr lang="en-US" sz="900" kern="1200" dirty="0">
                <a:solidFill>
                  <a:schemeClr val="tx1"/>
                </a:solidFill>
                <a:effectLst/>
                <a:latin typeface="Segoe UI Light" pitchFamily="34" charset="0"/>
                <a:ea typeface="+mn-ea"/>
                <a:cs typeface="+mn-cs"/>
              </a:rPr>
              <a:t>“</a:t>
            </a:r>
          </a:p>
          <a:p>
            <a:r>
              <a:rPr lang="en-US" dirty="0"/>
              <a:t>In computer science, functional programming is a programming paradigm that treats computation as the evaluation of mathematical functions and avoids state and mutable data. It emphasizes the application of functions, in contrast to the imperative programming style, which emphasizes changes in state.</a:t>
            </a:r>
          </a:p>
          <a:p>
            <a:r>
              <a:rPr lang="en-US" sz="900" kern="1200" dirty="0">
                <a:solidFill>
                  <a:schemeClr val="tx1"/>
                </a:solidFill>
                <a:effectLst/>
                <a:latin typeface="Segoe UI Light" pitchFamily="34" charset="0"/>
                <a:ea typeface="+mn-ea"/>
                <a:cs typeface="+mn-cs"/>
              </a:rPr>
              <a:t>“</a:t>
            </a:r>
          </a:p>
          <a:p>
            <a:endParaRPr lang="en-US" sz="900" kern="1200" dirty="0">
              <a:solidFill>
                <a:schemeClr val="tx1"/>
              </a:solidFill>
              <a:effectLst/>
              <a:latin typeface="Segoe UI Light" pitchFamily="34" charset="0"/>
              <a:ea typeface="+mn-ea"/>
              <a:cs typeface="+mn-cs"/>
            </a:endParaRP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t>2/25/2016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a:t>
            </a:fld>
            <a:endParaRPr lang="en-US" dirty="0"/>
          </a:p>
        </p:txBody>
      </p:sp>
      <p:sp>
        <p:nvSpPr>
          <p:cNvPr id="7" name="Header Placeholder 6"/>
          <p:cNvSpPr>
            <a:spLocks noGrp="1"/>
          </p:cNvSpPr>
          <p:nvPr>
            <p:ph type="hdr" sz="quarter" idx="13"/>
          </p:nvPr>
        </p:nvSpPr>
        <p:spPr/>
        <p:txBody>
          <a:bodyPr/>
          <a:lstStyle/>
          <a:p>
            <a:r>
              <a:rPr lang="en-US" dirty="0"/>
              <a:t>Build 2014</a:t>
            </a:r>
          </a:p>
        </p:txBody>
      </p:sp>
    </p:spTree>
    <p:extLst>
      <p:ext uri="{BB962C8B-B14F-4D97-AF65-F5344CB8AC3E}">
        <p14:creationId xmlns:p14="http://schemas.microsoft.com/office/powerpoint/2010/main" val="2828600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a:t>Lambda </a:t>
            </a:r>
            <a:r>
              <a:rPr lang="es-ES" b="1" dirty="0" err="1"/>
              <a:t>Expressions</a:t>
            </a:r>
            <a:r>
              <a:rPr lang="es-ES" b="1" dirty="0"/>
              <a:t> (C# </a:t>
            </a:r>
            <a:r>
              <a:rPr lang="es-ES" b="1" dirty="0" err="1"/>
              <a:t>Programming</a:t>
            </a:r>
            <a:r>
              <a:rPr lang="es-ES" b="1" dirty="0"/>
              <a:t> </a:t>
            </a:r>
            <a:r>
              <a:rPr lang="es-ES" b="1" dirty="0" err="1"/>
              <a:t>Guide</a:t>
            </a:r>
            <a:r>
              <a:rPr lang="es-ES" b="1" dirty="0"/>
              <a:t>)</a:t>
            </a:r>
          </a:p>
          <a:p>
            <a:r>
              <a:rPr lang="es-ES" dirty="0"/>
              <a:t>http://msdn.microsoft.com/en-us/library/bb397687.aspx</a:t>
            </a:r>
          </a:p>
          <a:p>
            <a:endParaRPr lang="es-ES" dirty="0"/>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2/25/2016 6:35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284643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a:t>Lambda </a:t>
            </a:r>
            <a:r>
              <a:rPr lang="es-ES" b="1" dirty="0" err="1"/>
              <a:t>Expressions</a:t>
            </a:r>
            <a:r>
              <a:rPr lang="es-ES" b="1" dirty="0"/>
              <a:t> (C# </a:t>
            </a:r>
            <a:r>
              <a:rPr lang="es-ES" b="1" dirty="0" err="1"/>
              <a:t>Programming</a:t>
            </a:r>
            <a:r>
              <a:rPr lang="es-ES" b="1" dirty="0"/>
              <a:t> </a:t>
            </a:r>
            <a:r>
              <a:rPr lang="es-ES" b="1" dirty="0" err="1"/>
              <a:t>Guide</a:t>
            </a:r>
            <a:r>
              <a:rPr lang="es-ES" b="1" dirty="0"/>
              <a:t>)</a:t>
            </a:r>
          </a:p>
          <a:p>
            <a:r>
              <a:rPr lang="es-ES" dirty="0"/>
              <a:t>http://msdn.microsoft.com/en-us/library/bb397687.aspx</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2/25/2016 6:35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3202381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t>Multicast-delegates</a:t>
            </a:r>
            <a:endParaRPr lang="es-ES" dirty="0"/>
          </a:p>
          <a:p>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es-ES" sz="900" b="1" kern="1200" dirty="0" err="1">
                <a:solidFill>
                  <a:schemeClr val="tx1"/>
                </a:solidFill>
                <a:effectLst/>
                <a:latin typeface="Segoe UI Light" pitchFamily="34" charset="0"/>
                <a:ea typeface="+mn-ea"/>
                <a:cs typeface="+mn-cs"/>
              </a:rPr>
              <a:t>Functional</a:t>
            </a:r>
            <a:r>
              <a:rPr lang="es-ES" sz="900" b="1" kern="1200" dirty="0">
                <a:solidFill>
                  <a:schemeClr val="tx1"/>
                </a:solidFill>
                <a:effectLst/>
                <a:latin typeface="Segoe UI Light" pitchFamily="34" charset="0"/>
                <a:ea typeface="+mn-ea"/>
                <a:cs typeface="+mn-cs"/>
              </a:rPr>
              <a:t> </a:t>
            </a:r>
            <a:r>
              <a:rPr lang="es-ES" sz="900" b="1" kern="1200" dirty="0" err="1">
                <a:solidFill>
                  <a:schemeClr val="tx1"/>
                </a:solidFill>
                <a:effectLst/>
                <a:latin typeface="Segoe UI Light" pitchFamily="34" charset="0"/>
                <a:ea typeface="+mn-ea"/>
                <a:cs typeface="+mn-cs"/>
              </a:rPr>
              <a:t>Programming</a:t>
            </a:r>
            <a:r>
              <a:rPr lang="es-ES" sz="900" b="1" kern="1200" dirty="0">
                <a:solidFill>
                  <a:schemeClr val="tx1"/>
                </a:solidFill>
                <a:effectLst/>
                <a:latin typeface="Segoe UI Light" pitchFamily="34" charset="0"/>
                <a:ea typeface="+mn-ea"/>
                <a:cs typeface="+mn-cs"/>
              </a:rPr>
              <a:t> in C#</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http://www.codeproject.com/Articles/375166/Functional-programming-in-Csharp</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2/25/2016 6:35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3742077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Functions that handle other functions are called higher order functions</a:t>
            </a:r>
          </a:p>
          <a:p>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es-ES" sz="900" b="1" kern="1200" dirty="0" err="1">
                <a:solidFill>
                  <a:schemeClr val="tx1"/>
                </a:solidFill>
                <a:effectLst/>
                <a:latin typeface="Segoe UI Light" pitchFamily="34" charset="0"/>
                <a:ea typeface="+mn-ea"/>
                <a:cs typeface="+mn-cs"/>
              </a:rPr>
              <a:t>Functional</a:t>
            </a:r>
            <a:r>
              <a:rPr lang="es-ES" sz="900" b="1" kern="1200" dirty="0">
                <a:solidFill>
                  <a:schemeClr val="tx1"/>
                </a:solidFill>
                <a:effectLst/>
                <a:latin typeface="Segoe UI Light" pitchFamily="34" charset="0"/>
                <a:ea typeface="+mn-ea"/>
                <a:cs typeface="+mn-cs"/>
              </a:rPr>
              <a:t> </a:t>
            </a:r>
            <a:r>
              <a:rPr lang="es-ES" sz="900" b="1" kern="1200" dirty="0" err="1">
                <a:solidFill>
                  <a:schemeClr val="tx1"/>
                </a:solidFill>
                <a:effectLst/>
                <a:latin typeface="Segoe UI Light" pitchFamily="34" charset="0"/>
                <a:ea typeface="+mn-ea"/>
                <a:cs typeface="+mn-cs"/>
              </a:rPr>
              <a:t>Programming</a:t>
            </a:r>
            <a:r>
              <a:rPr lang="es-ES" sz="900" b="1" kern="1200" dirty="0">
                <a:solidFill>
                  <a:schemeClr val="tx1"/>
                </a:solidFill>
                <a:effectLst/>
                <a:latin typeface="Segoe UI Light" pitchFamily="34" charset="0"/>
                <a:ea typeface="+mn-ea"/>
                <a:cs typeface="+mn-cs"/>
              </a:rPr>
              <a:t> in C#</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http://www.codeproject.com/Articles/375166/Functional-programming-in-Csharp</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2/25/2016 6:35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4776881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What’s New in C# 6.0? - Expression-bodied Function</a:t>
            </a:r>
            <a:endParaRPr lang="es-ES" dirty="0"/>
          </a:p>
          <a:p>
            <a:r>
              <a:rPr lang="es-ES" dirty="0"/>
              <a:t>http://www.codeproject.com/Articles/857358/What-s-new-in-Csharp-Expression-bodied-function</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2/25/2016 6:35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141038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effectLst/>
              </a:rPr>
              <a:t>Overview: Working with Immutable Data</a:t>
            </a:r>
            <a:endParaRPr lang="en-US" b="0" dirty="0">
              <a:effectLst/>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effectLst/>
              </a:rPr>
              <a:t>https://msdn.microsoft.com/en-us/library/vstudio/hh297115(v=vs.100).aspx</a:t>
            </a: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effectLst/>
              </a:rPr>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effectLst/>
              </a:rPr>
              <a:t>Immutability is one of the key concepts in functional programming.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effectLst/>
              </a:rPr>
              <a:t>The approach to using immutable values isn’t limited just to variables but extends to declarations of all functional data types</a:t>
            </a:r>
            <a:endParaRPr lang="en-US" b="0" dirty="0">
              <a:effectLst/>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effectLst/>
              </a:rPr>
              <a:t>“</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0" dirty="0">
              <a:effectLst/>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b="1" dirty="0">
                <a:effectLst/>
              </a:rPr>
              <a:t>Overview: Understanding What a Program Does</a:t>
            </a:r>
            <a:endParaRPr lang="en-US" b="0" dirty="0">
              <a:effectLst/>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effectLst/>
              </a:rPr>
              <a:t>https://msdn.microsoft.com/en-us/library/vstudio/hh297110(v=vs.100).aspx</a:t>
            </a: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effectLst/>
              </a:rPr>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effectLst/>
              </a:rPr>
              <a:t>String is probably the best-known immutable type in the .NET world, but there are many examples, such as </a:t>
            </a:r>
            <a:r>
              <a:rPr lang="en-US" dirty="0" err="1">
                <a:effectLst/>
              </a:rPr>
              <a:t>DateTime</a:t>
            </a:r>
            <a:r>
              <a:rPr lang="en-US" dirty="0">
                <a:effectLst/>
              </a:rPr>
              <a:t> and other value types.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effectLst/>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dirty="0">
                <a:effectLst/>
              </a:rPr>
              <a:t>A field in C# can be explicitly marked as immutable using the </a:t>
            </a:r>
            <a:r>
              <a:rPr lang="en-US" dirty="0" err="1">
                <a:effectLst/>
              </a:rPr>
              <a:t>readonly</a:t>
            </a:r>
            <a:r>
              <a:rPr lang="en-US" dirty="0">
                <a:effectLst/>
              </a:rPr>
              <a:t> keyword. Even when a field is immutable, the target object can be mutated if the field is a reference to a class that’s not immutable. A truly immutable class needs to have all fields marked as </a:t>
            </a:r>
            <a:r>
              <a:rPr lang="en-US" dirty="0" err="1">
                <a:effectLst/>
              </a:rPr>
              <a:t>readonly</a:t>
            </a:r>
            <a:r>
              <a:rPr lang="en-US" dirty="0">
                <a:effectLst/>
              </a:rPr>
              <a:t> and the types of these fields must be primitive types, value types, or other immutable classes.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effectLst/>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dirty="0">
                <a:effectLst/>
              </a:rPr>
              <a:t>Implementing a truly immutable type in C# is somewhat cumbersome. It is not possible to use automatically implemented properties (because they always create a field that is not </a:t>
            </a:r>
            <a:r>
              <a:rPr lang="en-US" dirty="0" err="1">
                <a:effectLst/>
              </a:rPr>
              <a:t>readonly</a:t>
            </a:r>
            <a:r>
              <a:rPr lang="en-US" dirty="0">
                <a:effectLst/>
              </a:rPr>
              <a:t>) and all values have to be initialized in a constructor.</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0" dirty="0">
              <a:effectLst/>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dirty="0">
                <a:effectLst/>
              </a:rPr>
              <a:t>An important property of functional code is that the only thing a method can do is to return some values or objects as the result. It cannot modify the state of the object and it cannot change any global states because all objects are immutable. This greatly simplifies testing. A unit test only needs to check that a method returned the right result and it doesn’t need to worry about the rest of the world. </a:t>
            </a:r>
            <a:endParaRPr lang="en-US" b="0" dirty="0">
              <a:effectLst/>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effectLst/>
              </a:rPr>
              <a:t>“</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1" dirty="0">
              <a:effectLst/>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b="1" dirty="0">
                <a:effectLst/>
              </a:rPr>
              <a:t>Tutorial: Functional Programming in C# and F#</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https://msdn.microsoft.com/en-us/library/vstudio/hh297108%28v=vs.100%29.aspx#dfg</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effectLst/>
              </a:rPr>
              <a:t>One of the properties of functional programs is that they work with immutable data structures.</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a:t>
            </a:r>
          </a:p>
          <a:p>
            <a:pPr marL="0" marR="0" indent="0" algn="l" defTabSz="932742" rtl="0" eaLnBrk="1" fontAlgn="auto" latinLnBrk="0" hangingPunct="1">
              <a:lnSpc>
                <a:spcPct val="90000"/>
              </a:lnSpc>
              <a:spcBef>
                <a:spcPts val="0"/>
              </a:spcBef>
              <a:spcAft>
                <a:spcPts val="340"/>
              </a:spcAft>
              <a:buClrTx/>
              <a:buSzTx/>
              <a:buFontTx/>
              <a:buNone/>
              <a:tabLst/>
              <a:defRPr/>
            </a:pP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b="1" dirty="0">
                <a:effectLst/>
              </a:rPr>
              <a:t>Step 1: Working with Tuples</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https://msdn.microsoft.com/en-us/library/vstudio/hh297117(v=vs.100).aspx</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effectLst/>
              </a:rPr>
              <a:t>A tuple is probably the simplest immutable data structure you can imagine. It is a type that groups together several values of (possibly) different types. Tuples are immutable, which means that the values stored in a tuple cannot be changed (unless they are themselves mutable) once a tuple is created. However, tuples can be passed around to other functions and new tuples can be created from the values stored in the original ones. The examples of using this simple type show how functional programming works in general.</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a:t>
            </a:r>
          </a:p>
          <a:p>
            <a:pPr marL="0" marR="0" indent="0" algn="l" defTabSz="932742" rtl="0" eaLnBrk="1" fontAlgn="auto" latinLnBrk="0" hangingPunct="1">
              <a:lnSpc>
                <a:spcPct val="90000"/>
              </a:lnSpc>
              <a:spcBef>
                <a:spcPts val="0"/>
              </a:spcBef>
              <a:spcAft>
                <a:spcPts val="340"/>
              </a:spcAft>
              <a:buClrTx/>
              <a:buSzTx/>
              <a:buFontTx/>
              <a:buNone/>
              <a:tabLst/>
              <a:defRPr/>
            </a:pP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t>Tuple</a:t>
            </a:r>
            <a:r>
              <a:rPr lang="es-ES" b="1" dirty="0"/>
              <a:t> </a:t>
            </a:r>
            <a:r>
              <a:rPr lang="es-ES" b="1" dirty="0" err="1"/>
              <a:t>Class</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https://msdn.microsoft.com/en-us/library/system.tuple(v=vs.110).aspx</a:t>
            </a:r>
          </a:p>
          <a:p>
            <a:pPr marL="0" marR="0" indent="0" algn="l" defTabSz="932742" rtl="0" eaLnBrk="1" fontAlgn="auto" latinLnBrk="0" hangingPunct="1">
              <a:lnSpc>
                <a:spcPct val="90000"/>
              </a:lnSpc>
              <a:spcBef>
                <a:spcPts val="0"/>
              </a:spcBef>
              <a:spcAft>
                <a:spcPts val="340"/>
              </a:spcAft>
              <a:buClrTx/>
              <a:buSzTx/>
              <a:buFontTx/>
              <a:buNone/>
              <a:tabLst/>
              <a:defRPr/>
            </a:pP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t>Tuple</a:t>
            </a:r>
            <a:r>
              <a:rPr lang="es-ES" b="1" dirty="0"/>
              <a:t>&lt;T1, T2&gt; </a:t>
            </a:r>
            <a:r>
              <a:rPr lang="es-ES" b="1" dirty="0" err="1"/>
              <a:t>Class</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https://msdn.microsoft.com/en-us/library/dd268536.aspx</a:t>
            </a:r>
          </a:p>
          <a:p>
            <a:pPr marL="0" marR="0" indent="0" algn="l" defTabSz="932742" rtl="0" eaLnBrk="1" fontAlgn="auto" latinLnBrk="0" hangingPunct="1">
              <a:lnSpc>
                <a:spcPct val="90000"/>
              </a:lnSpc>
              <a:spcBef>
                <a:spcPts val="0"/>
              </a:spcBef>
              <a:spcAft>
                <a:spcPts val="340"/>
              </a:spcAft>
              <a:buClrTx/>
              <a:buSzTx/>
              <a:buFontTx/>
              <a:buNone/>
              <a:tabLst/>
              <a:defRPr/>
            </a:pP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effectLst/>
              </a:rPr>
              <a:t>Overview</a:t>
            </a:r>
            <a:r>
              <a:rPr lang="es-ES" b="1" dirty="0">
                <a:effectLst/>
              </a:rPr>
              <a:t>: </a:t>
            </a:r>
            <a:r>
              <a:rPr lang="es-ES" b="1" dirty="0" err="1">
                <a:effectLst/>
              </a:rPr>
              <a:t>Understanding</a:t>
            </a:r>
            <a:r>
              <a:rPr lang="es-ES" b="1" dirty="0">
                <a:effectLst/>
              </a:rPr>
              <a:t> </a:t>
            </a:r>
            <a:r>
              <a:rPr lang="es-ES" b="1" dirty="0" err="1">
                <a:effectLst/>
              </a:rPr>
              <a:t>Functional</a:t>
            </a:r>
            <a:r>
              <a:rPr lang="es-ES" b="1" dirty="0">
                <a:effectLst/>
              </a:rPr>
              <a:t> </a:t>
            </a:r>
            <a:r>
              <a:rPr lang="es-ES" b="1" dirty="0" err="1">
                <a:effectLst/>
              </a:rPr>
              <a:t>Types</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https://msdn.microsoft.com/en-us/library/vstudio/hh297103(v=vs.100).aspx</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effectLst/>
              </a:rPr>
              <a:t>Tuple types can be used to group multiple values of different types into a single value. In functional languages, code is written as an expression that returns a result. What if an expression needs to return two values, for example, the name and the price of a product? The simplest option to group values is to use a tuple.</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dirty="0">
                <a:effectLst/>
              </a:rPr>
              <a:t>Functions and tuples can easily be represented in C#. Functions roughly correspond to delegates (e.g., </a:t>
            </a:r>
            <a:r>
              <a:rPr lang="en-US" dirty="0" err="1">
                <a:effectLst/>
              </a:rPr>
              <a:t>Func</a:t>
            </a:r>
            <a:r>
              <a:rPr lang="en-US" dirty="0">
                <a:effectLst/>
              </a:rPr>
              <a:t>&lt;</a:t>
            </a:r>
            <a:r>
              <a:rPr lang="en-US" dirty="0" err="1">
                <a:effectLst/>
              </a:rPr>
              <a:t>int</a:t>
            </a:r>
            <a:r>
              <a:rPr lang="en-US" dirty="0">
                <a:effectLst/>
              </a:rPr>
              <a:t>, string&gt;) and tuples are available in .NET 4.0 and you can use them from C# (e.g., Tuple&lt;string, </a:t>
            </a:r>
            <a:r>
              <a:rPr lang="en-US" dirty="0" err="1">
                <a:effectLst/>
              </a:rPr>
              <a:t>int</a:t>
            </a:r>
            <a:r>
              <a:rPr lang="en-US" dirty="0">
                <a:effectLst/>
              </a:rPr>
              <a:t>&gt;). </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a:t>
            </a:r>
          </a:p>
          <a:p>
            <a:pPr marL="0" marR="0" indent="0" algn="l" defTabSz="932742" rtl="0" eaLnBrk="1" fontAlgn="auto" latinLnBrk="0" hangingPunct="1">
              <a:lnSpc>
                <a:spcPct val="90000"/>
              </a:lnSpc>
              <a:spcBef>
                <a:spcPts val="0"/>
              </a:spcBef>
              <a:spcAft>
                <a:spcPts val="340"/>
              </a:spcAft>
              <a:buClrTx/>
              <a:buSzTx/>
              <a:buFontTx/>
              <a:buNone/>
              <a:tabLst/>
              <a:defRPr/>
            </a:pP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b="1" dirty="0">
                <a:effectLst/>
              </a:rPr>
              <a:t>Step 2: Working with Functional Lists</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https://msdn.microsoft.com/en-us/library/vstudio/hh297099(v=vs.100).aspx</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effectLst/>
              </a:rPr>
              <a:t>Functional lists are a recursive data structure.</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r>
              <a:rPr lang="en-US" dirty="0">
                <a:effectLst/>
              </a:rPr>
              <a:t>Lists can be decomposed using pattern matching.</a:t>
            </a:r>
          </a:p>
          <a:p>
            <a:endParaRPr lang="en-US" dirty="0">
              <a:effectLst/>
            </a:endParaRPr>
          </a:p>
          <a:p>
            <a:r>
              <a:rPr lang="en-US" dirty="0">
                <a:effectLst/>
              </a:rPr>
              <a:t>Pattern matching is a natural construct in functional languages, but there’s no corresponding feature in C#. </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2/25/2016 6:35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137420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a:t>Lambda </a:t>
            </a:r>
            <a:r>
              <a:rPr lang="es-ES" b="1" dirty="0" err="1"/>
              <a:t>Expressions</a:t>
            </a:r>
            <a:r>
              <a:rPr lang="es-ES" b="1" dirty="0"/>
              <a:t> (C# </a:t>
            </a:r>
            <a:r>
              <a:rPr lang="es-ES" b="1" dirty="0" err="1"/>
              <a:t>Programming</a:t>
            </a:r>
            <a:r>
              <a:rPr lang="es-ES" b="1" dirty="0"/>
              <a:t> </a:t>
            </a:r>
            <a:r>
              <a:rPr lang="es-ES" b="1" dirty="0" err="1"/>
              <a:t>Guide</a:t>
            </a:r>
            <a:r>
              <a:rPr lang="es-ES" b="1" dirty="0"/>
              <a:t>) -&gt; Variable </a:t>
            </a:r>
            <a:r>
              <a:rPr lang="es-ES" b="1" dirty="0" err="1"/>
              <a:t>Scope</a:t>
            </a:r>
            <a:r>
              <a:rPr lang="es-ES" b="1" dirty="0"/>
              <a:t> in Lambda </a:t>
            </a:r>
            <a:r>
              <a:rPr lang="es-ES" b="1" dirty="0" err="1"/>
              <a:t>Expressions</a:t>
            </a:r>
            <a:endParaRPr lang="es-ES" b="1" dirty="0"/>
          </a:p>
          <a:p>
            <a:r>
              <a:rPr lang="es-ES" dirty="0"/>
              <a:t>http://msdn.microsoft.com/en-us/library/bb397687.aspx</a:t>
            </a:r>
          </a:p>
          <a:p>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es-ES" sz="900" b="1" kern="1200" dirty="0" err="1">
                <a:solidFill>
                  <a:schemeClr val="tx1"/>
                </a:solidFill>
                <a:effectLst/>
                <a:latin typeface="Segoe UI Light" pitchFamily="34" charset="0"/>
                <a:ea typeface="+mn-ea"/>
                <a:cs typeface="+mn-cs"/>
              </a:rPr>
              <a:t>Functional</a:t>
            </a:r>
            <a:r>
              <a:rPr lang="es-ES" sz="900" b="1" kern="1200" dirty="0">
                <a:solidFill>
                  <a:schemeClr val="tx1"/>
                </a:solidFill>
                <a:effectLst/>
                <a:latin typeface="Segoe UI Light" pitchFamily="34" charset="0"/>
                <a:ea typeface="+mn-ea"/>
                <a:cs typeface="+mn-cs"/>
              </a:rPr>
              <a:t> </a:t>
            </a:r>
            <a:r>
              <a:rPr lang="es-ES" sz="900" b="1" kern="1200" dirty="0" err="1">
                <a:solidFill>
                  <a:schemeClr val="tx1"/>
                </a:solidFill>
                <a:effectLst/>
                <a:latin typeface="Segoe UI Light" pitchFamily="34" charset="0"/>
                <a:ea typeface="+mn-ea"/>
                <a:cs typeface="+mn-cs"/>
              </a:rPr>
              <a:t>Programming</a:t>
            </a:r>
            <a:r>
              <a:rPr lang="es-ES" sz="900" b="1" kern="1200" dirty="0">
                <a:solidFill>
                  <a:schemeClr val="tx1"/>
                </a:solidFill>
                <a:effectLst/>
                <a:latin typeface="Segoe UI Light" pitchFamily="34" charset="0"/>
                <a:ea typeface="+mn-ea"/>
                <a:cs typeface="+mn-cs"/>
              </a:rPr>
              <a:t> in C#</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http://www.codeproject.com/Articles/375166/Functional-programming-in-Csharp</a:t>
            </a:r>
          </a:p>
          <a:p>
            <a:pPr marL="0" marR="0" indent="0" algn="l" defTabSz="932742" rtl="0" eaLnBrk="1" fontAlgn="auto" latinLnBrk="0" hangingPunct="1">
              <a:lnSpc>
                <a:spcPct val="90000"/>
              </a:lnSpc>
              <a:spcBef>
                <a:spcPts val="0"/>
              </a:spcBef>
              <a:spcAft>
                <a:spcPts val="340"/>
              </a:spcAft>
              <a:buClrTx/>
              <a:buSzTx/>
              <a:buFontTx/>
              <a:buNone/>
              <a:tabLst/>
              <a:defRPr/>
            </a:pP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effectLst/>
              </a:rPr>
              <a:t>Closure</a:t>
            </a:r>
            <a:r>
              <a:rPr lang="es-ES" b="1" dirty="0">
                <a:effectLst/>
              </a:rPr>
              <a:t> (</a:t>
            </a:r>
            <a:r>
              <a:rPr lang="es-ES" b="1" dirty="0" err="1">
                <a:effectLst/>
              </a:rPr>
              <a:t>computer</a:t>
            </a:r>
            <a:r>
              <a:rPr lang="es-ES" b="1" dirty="0">
                <a:effectLst/>
              </a:rPr>
              <a:t> </a:t>
            </a:r>
            <a:r>
              <a:rPr lang="es-ES" b="1" dirty="0" err="1">
                <a:effectLst/>
              </a:rPr>
              <a:t>programming</a:t>
            </a:r>
            <a:r>
              <a:rPr lang="es-ES" b="1" dirty="0">
                <a:effectLst/>
              </a:rPr>
              <a:t>)</a:t>
            </a:r>
            <a:endParaRPr lang="es-ES" sz="900" b="1"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https://en.wikipedia.org/wiki/Closure_(computer_programming)</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effectLst/>
              </a:rPr>
              <a:t>In </a:t>
            </a:r>
            <a:r>
              <a:rPr lang="en-US" dirty="0">
                <a:effectLst/>
                <a:hlinkClick r:id="rId3" tooltip="Programming language"/>
              </a:rPr>
              <a:t>programming languages</a:t>
            </a:r>
            <a:r>
              <a:rPr lang="en-US" dirty="0">
                <a:effectLst/>
              </a:rPr>
              <a:t>, </a:t>
            </a:r>
            <a:r>
              <a:rPr lang="en-US" b="1" dirty="0">
                <a:effectLst/>
              </a:rPr>
              <a:t>closures</a:t>
            </a:r>
            <a:r>
              <a:rPr lang="en-US" dirty="0">
                <a:effectLst/>
              </a:rPr>
              <a:t> (also </a:t>
            </a:r>
            <a:r>
              <a:rPr lang="en-US" b="1" dirty="0">
                <a:effectLst/>
              </a:rPr>
              <a:t>lexical closures</a:t>
            </a:r>
            <a:r>
              <a:rPr lang="en-US" dirty="0">
                <a:effectLst/>
              </a:rPr>
              <a:t> or </a:t>
            </a:r>
            <a:r>
              <a:rPr lang="en-US" b="1" dirty="0">
                <a:effectLst/>
              </a:rPr>
              <a:t>function closures</a:t>
            </a:r>
            <a:r>
              <a:rPr lang="en-US" dirty="0">
                <a:effectLst/>
              </a:rPr>
              <a:t>) are a technique for implementing </a:t>
            </a:r>
            <a:r>
              <a:rPr lang="en-US" dirty="0">
                <a:effectLst/>
                <a:hlinkClick r:id="rId4" tooltip="Lexically scoped"/>
              </a:rPr>
              <a:t>lexically scoped</a:t>
            </a:r>
            <a:r>
              <a:rPr lang="en-US" dirty="0">
                <a:effectLst/>
              </a:rPr>
              <a:t> </a:t>
            </a:r>
            <a:r>
              <a:rPr lang="en-US" dirty="0">
                <a:effectLst/>
                <a:hlinkClick r:id="rId5" tooltip="Name binding"/>
              </a:rPr>
              <a:t>name binding</a:t>
            </a:r>
            <a:r>
              <a:rPr lang="en-US" dirty="0">
                <a:effectLst/>
              </a:rPr>
              <a:t> in languages with </a:t>
            </a:r>
            <a:r>
              <a:rPr lang="en-US" dirty="0">
                <a:effectLst/>
                <a:hlinkClick r:id="rId6" tooltip="First-class function"/>
              </a:rPr>
              <a:t>first-class functions</a:t>
            </a:r>
            <a:r>
              <a:rPr lang="en-US" dirty="0">
                <a:effectLst/>
              </a:rPr>
              <a:t>. </a:t>
            </a:r>
            <a:r>
              <a:rPr lang="en-US" dirty="0">
                <a:effectLst/>
                <a:hlinkClick r:id="rId7" tooltip="Operational semantics"/>
              </a:rPr>
              <a:t>Operationally</a:t>
            </a:r>
            <a:r>
              <a:rPr lang="en-US" dirty="0">
                <a:effectLst/>
              </a:rPr>
              <a:t>, a closure is a </a:t>
            </a:r>
            <a:r>
              <a:rPr lang="en-US" dirty="0">
                <a:effectLst/>
                <a:hlinkClick r:id="rId8" tooltip="Record (computer science)"/>
              </a:rPr>
              <a:t>record</a:t>
            </a:r>
            <a:r>
              <a:rPr lang="en-US" dirty="0">
                <a:effectLst/>
              </a:rPr>
              <a:t> storing a </a:t>
            </a:r>
            <a:r>
              <a:rPr lang="en-US" dirty="0">
                <a:effectLst/>
                <a:hlinkClick r:id="rId9" tooltip="Function (computer science)"/>
              </a:rPr>
              <a:t>function</a:t>
            </a:r>
            <a:r>
              <a:rPr lang="en-US" b="0" i="0" baseline="30000" dirty="0">
                <a:effectLst/>
                <a:hlinkClick r:id="rId10"/>
              </a:rPr>
              <a:t>[a]</a:t>
            </a:r>
            <a:r>
              <a:rPr lang="en-US" dirty="0">
                <a:effectLst/>
              </a:rPr>
              <a:t> together with an environment:</a:t>
            </a:r>
            <a:r>
              <a:rPr lang="en-US" b="0" i="0" baseline="30000" dirty="0">
                <a:effectLst/>
                <a:hlinkClick r:id="rId11"/>
              </a:rPr>
              <a:t>[1]</a:t>
            </a:r>
            <a:r>
              <a:rPr lang="en-US" dirty="0">
                <a:effectLst/>
              </a:rPr>
              <a:t> a mapping associating each </a:t>
            </a:r>
            <a:r>
              <a:rPr lang="en-US" dirty="0">
                <a:effectLst/>
                <a:hlinkClick r:id="rId12" tooltip="Free variable"/>
              </a:rPr>
              <a:t>free variable</a:t>
            </a:r>
            <a:r>
              <a:rPr lang="en-US" dirty="0">
                <a:effectLst/>
              </a:rPr>
              <a:t> of the function (variables that are used locally, but defined in an enclosing scope) with the </a:t>
            </a:r>
            <a:r>
              <a:rPr lang="en-US" dirty="0">
                <a:effectLst/>
                <a:hlinkClick r:id="rId13" tooltip="Value"/>
              </a:rPr>
              <a:t>value</a:t>
            </a:r>
            <a:r>
              <a:rPr lang="en-US" dirty="0">
                <a:effectLst/>
              </a:rPr>
              <a:t> or </a:t>
            </a:r>
            <a:r>
              <a:rPr lang="en-US" dirty="0">
                <a:effectLst/>
                <a:hlinkClick r:id="rId14" tooltip="Storage location"/>
              </a:rPr>
              <a:t>storage location</a:t>
            </a:r>
            <a:r>
              <a:rPr lang="en-US" dirty="0">
                <a:effectLst/>
              </a:rPr>
              <a:t> to which the name was bound when the closure was created.</a:t>
            </a:r>
            <a:r>
              <a:rPr lang="en-US" b="0" i="0" baseline="30000" dirty="0">
                <a:effectLst/>
                <a:hlinkClick r:id="rId15"/>
              </a:rPr>
              <a:t>[b]</a:t>
            </a:r>
            <a:r>
              <a:rPr lang="en-US" dirty="0">
                <a:effectLst/>
              </a:rPr>
              <a:t> A closure—unlike a plain function—allows the function to access those </a:t>
            </a:r>
            <a:r>
              <a:rPr lang="en-US" i="1" dirty="0">
                <a:effectLst/>
              </a:rPr>
              <a:t>captured variables</a:t>
            </a:r>
            <a:r>
              <a:rPr lang="en-US" dirty="0">
                <a:effectLst/>
              </a:rPr>
              <a:t> through the closure's reference to them, even when the function is invoked outside their scope.</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2/25/2016 6:35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22651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This enables dynamic modification of executable code, the execution of LINQ queries in various databases, and the creation of dynamic queries</a:t>
            </a:r>
            <a:endParaRPr lang="es-ES" dirty="0"/>
          </a:p>
          <a:p>
            <a:endParaRPr lang="es-ES" dirty="0"/>
          </a:p>
          <a:p>
            <a:r>
              <a:rPr lang="es-ES" b="1" dirty="0" err="1"/>
              <a:t>Expression</a:t>
            </a:r>
            <a:r>
              <a:rPr lang="es-ES" b="1" dirty="0"/>
              <a:t> </a:t>
            </a:r>
            <a:r>
              <a:rPr lang="es-ES" b="1" dirty="0" err="1"/>
              <a:t>Trees</a:t>
            </a:r>
            <a:endParaRPr lang="es-ES" b="1" dirty="0"/>
          </a:p>
          <a:p>
            <a:r>
              <a:rPr lang="es-ES" dirty="0"/>
              <a:t>https://msdn.microsoft.com/en-us/library/bb397951.aspx</a:t>
            </a:r>
          </a:p>
          <a:p>
            <a:endParaRPr lang="es-ES" dirty="0"/>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2/25/2016 6:35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3975708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s-ES" sz="900" b="1" kern="1200" dirty="0" err="1">
                <a:solidFill>
                  <a:schemeClr val="tx1"/>
                </a:solidFill>
                <a:effectLst/>
                <a:latin typeface="Segoe UI Light" pitchFamily="34" charset="0"/>
                <a:ea typeface="+mn-ea"/>
                <a:cs typeface="+mn-cs"/>
              </a:rPr>
              <a:t>Functional</a:t>
            </a:r>
            <a:r>
              <a:rPr lang="es-ES" sz="900" b="1" kern="1200" dirty="0">
                <a:solidFill>
                  <a:schemeClr val="tx1"/>
                </a:solidFill>
                <a:effectLst/>
                <a:latin typeface="Segoe UI Light" pitchFamily="34" charset="0"/>
                <a:ea typeface="+mn-ea"/>
                <a:cs typeface="+mn-cs"/>
              </a:rPr>
              <a:t> </a:t>
            </a:r>
            <a:r>
              <a:rPr lang="es-ES" sz="900" b="1" kern="1200" dirty="0" err="1">
                <a:solidFill>
                  <a:schemeClr val="tx1"/>
                </a:solidFill>
                <a:effectLst/>
                <a:latin typeface="Segoe UI Light" pitchFamily="34" charset="0"/>
                <a:ea typeface="+mn-ea"/>
                <a:cs typeface="+mn-cs"/>
              </a:rPr>
              <a:t>Programming</a:t>
            </a:r>
            <a:r>
              <a:rPr lang="es-ES" sz="900" b="1" kern="1200" dirty="0">
                <a:solidFill>
                  <a:schemeClr val="tx1"/>
                </a:solidFill>
                <a:effectLst/>
                <a:latin typeface="Segoe UI Light" pitchFamily="34" charset="0"/>
                <a:ea typeface="+mn-ea"/>
                <a:cs typeface="+mn-cs"/>
              </a:rPr>
              <a:t> in C#</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http://www.codeproject.com/Articles/375166/Functional-programming-in-Csharp</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2/25/2016 6:35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0817492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Overview: Parallel and Asynchronous Programming</a:t>
            </a:r>
            <a:endParaRPr lang="es-ES" dirty="0"/>
          </a:p>
          <a:p>
            <a:r>
              <a:rPr lang="es-ES" dirty="0"/>
              <a:t>https://msdn.microsoft.com/en-us/library/vstudio/hh297123(v=vs.100).aspx</a:t>
            </a:r>
          </a:p>
          <a:p>
            <a:r>
              <a:rPr lang="es-ES" dirty="0"/>
              <a:t>“</a:t>
            </a:r>
          </a:p>
          <a:p>
            <a:r>
              <a:rPr lang="en-US" dirty="0">
                <a:effectLst/>
              </a:rPr>
              <a:t>Task Parallel Library (TPL) and Parallel LINQ (PLINQ)</a:t>
            </a:r>
            <a:endParaRPr lang="es-ES" dirty="0"/>
          </a:p>
          <a:p>
            <a:r>
              <a:rPr lang="es-ES" dirty="0"/>
              <a:t>“</a:t>
            </a:r>
          </a:p>
          <a:p>
            <a:endParaRPr lang="es-ES" dirty="0"/>
          </a:p>
          <a:p>
            <a:r>
              <a:rPr lang="en-US" b="1" dirty="0"/>
              <a:t>Parallel Programming in the .NET Framework</a:t>
            </a:r>
            <a:endParaRPr lang="es-ES" dirty="0"/>
          </a:p>
          <a:p>
            <a:r>
              <a:rPr lang="es-ES" dirty="0"/>
              <a:t>https://msdn.microsoft.com/en-us/library/dd460693(v=vs.110).aspx</a:t>
            </a:r>
          </a:p>
          <a:p>
            <a:endParaRPr lang="es-ES" dirty="0"/>
          </a:p>
          <a:p>
            <a:r>
              <a:rPr lang="es-ES" b="1" dirty="0" err="1"/>
              <a:t>Task</a:t>
            </a:r>
            <a:r>
              <a:rPr lang="es-ES" b="1" dirty="0"/>
              <a:t> </a:t>
            </a:r>
            <a:r>
              <a:rPr lang="es-ES" b="1" dirty="0" err="1"/>
              <a:t>Parallel</a:t>
            </a:r>
            <a:r>
              <a:rPr lang="es-ES" b="1" dirty="0"/>
              <a:t> Library (TPL)</a:t>
            </a:r>
            <a:endParaRPr lang="es-ES" dirty="0"/>
          </a:p>
          <a:p>
            <a:r>
              <a:rPr lang="es-ES" dirty="0"/>
              <a:t>https://msdn.microsoft.com/en-us/library/dd460717(v=vs.110).aspx</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2/25/2016 6:35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554901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2/25/2016 6:35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4131318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a:t>Lambda </a:t>
            </a:r>
            <a:r>
              <a:rPr lang="es-ES" b="1" dirty="0" err="1"/>
              <a:t>Expressions</a:t>
            </a:r>
            <a:r>
              <a:rPr lang="es-ES" b="1" dirty="0"/>
              <a:t> (C# </a:t>
            </a:r>
            <a:r>
              <a:rPr lang="es-ES" b="1" dirty="0" err="1"/>
              <a:t>Programming</a:t>
            </a:r>
            <a:r>
              <a:rPr lang="es-ES" b="1" dirty="0"/>
              <a:t> </a:t>
            </a:r>
            <a:r>
              <a:rPr lang="es-ES" b="1" dirty="0" err="1"/>
              <a:t>Guide</a:t>
            </a:r>
            <a:r>
              <a:rPr lang="es-ES" b="1" dirty="0"/>
              <a:t>)</a:t>
            </a:r>
          </a:p>
          <a:p>
            <a:r>
              <a:rPr lang="es-ES" dirty="0"/>
              <a:t>http://msdn.microsoft.com/en-us/library/bb397687.aspx</a:t>
            </a:r>
          </a:p>
          <a:p>
            <a:endParaRPr lang="es-ES" dirty="0"/>
          </a:p>
          <a:p>
            <a:r>
              <a:rPr lang="en-US" b="1" dirty="0"/>
              <a:t>Asynchronous Programming with </a:t>
            </a:r>
            <a:r>
              <a:rPr lang="en-US" b="1" dirty="0" err="1"/>
              <a:t>Async</a:t>
            </a:r>
            <a:r>
              <a:rPr lang="en-US" b="1" dirty="0"/>
              <a:t> and Await (C# and Visual Basic)</a:t>
            </a:r>
            <a:endParaRPr lang="es-ES" b="1" dirty="0"/>
          </a:p>
          <a:p>
            <a:r>
              <a:rPr lang="es-ES" dirty="0"/>
              <a:t>http://msdn.microsoft.com/en-us/library/hh191443.aspx</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2/25/2016 6:35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6594536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err="1"/>
              <a:t>Generics</a:t>
            </a:r>
            <a:r>
              <a:rPr lang="es-ES" b="1" dirty="0"/>
              <a:t> (C# </a:t>
            </a:r>
            <a:r>
              <a:rPr lang="es-ES" b="1" dirty="0" err="1"/>
              <a:t>Programming</a:t>
            </a:r>
            <a:r>
              <a:rPr lang="es-ES" b="1" dirty="0"/>
              <a:t> </a:t>
            </a:r>
            <a:r>
              <a:rPr lang="es-ES" b="1" dirty="0" err="1"/>
              <a:t>Guide</a:t>
            </a:r>
            <a:r>
              <a:rPr lang="es-ES" b="1" dirty="0"/>
              <a:t>)</a:t>
            </a:r>
          </a:p>
          <a:p>
            <a:r>
              <a:rPr lang="es-ES" dirty="0"/>
              <a:t>http://msdn.microsoft.com/en-us/library/512aeb7t.aspx</a:t>
            </a:r>
          </a:p>
          <a:p>
            <a:endParaRPr lang="es-ES" dirty="0"/>
          </a:p>
          <a:p>
            <a:r>
              <a:rPr lang="en-US" b="1" dirty="0"/>
              <a:t>Collections (C# and Visual Basic)</a:t>
            </a:r>
            <a:endParaRPr lang="es-ES" b="1" dirty="0"/>
          </a:p>
          <a:p>
            <a:r>
              <a:rPr lang="es-ES" dirty="0"/>
              <a:t>http://msdn.microsoft.com/en-us/library/ybcx56wz.aspx</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2/25/2016 6:35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0159148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Anonymous Types (C# Programming Guide)</a:t>
            </a:r>
            <a:endParaRPr lang="es-ES" b="1" dirty="0"/>
          </a:p>
          <a:p>
            <a:r>
              <a:rPr lang="es-ES" dirty="0"/>
              <a:t>http://msdn.microsoft.com/en-us/library/bb397696.aspx</a:t>
            </a:r>
          </a:p>
          <a:p>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effectLst/>
              </a:rPr>
              <a:t>Overview</a:t>
            </a:r>
            <a:r>
              <a:rPr lang="es-ES" b="1" dirty="0">
                <a:effectLst/>
              </a:rPr>
              <a:t>: </a:t>
            </a:r>
            <a:r>
              <a:rPr lang="es-ES" b="1" dirty="0" err="1">
                <a:effectLst/>
              </a:rPr>
              <a:t>Understanding</a:t>
            </a:r>
            <a:r>
              <a:rPr lang="es-ES" b="1" dirty="0">
                <a:effectLst/>
              </a:rPr>
              <a:t> </a:t>
            </a:r>
            <a:r>
              <a:rPr lang="es-ES" b="1" dirty="0" err="1">
                <a:effectLst/>
              </a:rPr>
              <a:t>Functional</a:t>
            </a:r>
            <a:r>
              <a:rPr lang="es-ES" b="1" dirty="0">
                <a:effectLst/>
              </a:rPr>
              <a:t> </a:t>
            </a:r>
            <a:r>
              <a:rPr lang="es-ES" b="1" dirty="0" err="1">
                <a:effectLst/>
              </a:rPr>
              <a:t>Types</a:t>
            </a:r>
            <a:endParaRPr lang="en-US" b="0" dirty="0">
              <a:effectLst/>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effectLst/>
              </a:rPr>
              <a:t>https://msdn.microsoft.com/en-us/library/vstudio/hh297103(v=vs.100).aspx</a:t>
            </a: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effectLst/>
              </a:rPr>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effectLst/>
              </a:rPr>
              <a:t>F# is a statically typed language, where every expression has a type… types don't have to be written explicitly in F#</a:t>
            </a:r>
            <a:endParaRPr lang="en-US" b="0" dirty="0">
              <a:effectLst/>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effectLst/>
              </a:rPr>
              <a:t>“</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2/25/2016 6:35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0329511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err="1"/>
              <a:t>Generics</a:t>
            </a:r>
            <a:r>
              <a:rPr lang="es-ES" b="1" dirty="0"/>
              <a:t> (C# </a:t>
            </a:r>
            <a:r>
              <a:rPr lang="es-ES" b="1" dirty="0" err="1"/>
              <a:t>Programming</a:t>
            </a:r>
            <a:r>
              <a:rPr lang="es-ES" b="1" dirty="0"/>
              <a:t> </a:t>
            </a:r>
            <a:r>
              <a:rPr lang="es-ES" b="1" dirty="0" err="1"/>
              <a:t>Guide</a:t>
            </a:r>
            <a:r>
              <a:rPr lang="es-ES" b="1" dirty="0"/>
              <a:t>)</a:t>
            </a:r>
          </a:p>
          <a:p>
            <a:r>
              <a:rPr lang="es-ES" dirty="0"/>
              <a:t>http://msdn.microsoft.com/en-us/library/512aeb7t.aspx</a:t>
            </a:r>
          </a:p>
          <a:p>
            <a:endParaRPr lang="es-ES" dirty="0"/>
          </a:p>
          <a:p>
            <a:r>
              <a:rPr lang="es-ES" b="1" dirty="0" err="1"/>
              <a:t>Functional</a:t>
            </a:r>
            <a:r>
              <a:rPr lang="es-ES" b="1" dirty="0"/>
              <a:t> </a:t>
            </a:r>
            <a:r>
              <a:rPr lang="es-ES" b="1" dirty="0" err="1"/>
              <a:t>programming</a:t>
            </a:r>
            <a:r>
              <a:rPr lang="es-ES" b="1" dirty="0"/>
              <a:t> in C#</a:t>
            </a:r>
          </a:p>
          <a:p>
            <a:r>
              <a:rPr lang="es-ES" dirty="0"/>
              <a:t>http://www.codeproject.com/Articles/375166/Functional-programming-in-Csharp</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2/25/2016 6:35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5349696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err="1"/>
              <a:t>Generic</a:t>
            </a:r>
            <a:r>
              <a:rPr lang="es-ES" b="1" dirty="0"/>
              <a:t> </a:t>
            </a:r>
            <a:r>
              <a:rPr lang="es-ES" b="1" dirty="0" err="1"/>
              <a:t>Delegates</a:t>
            </a:r>
            <a:r>
              <a:rPr lang="es-ES" b="1" dirty="0"/>
              <a:t> (C# </a:t>
            </a:r>
            <a:r>
              <a:rPr lang="es-ES" b="1" dirty="0" err="1"/>
              <a:t>Programming</a:t>
            </a:r>
            <a:r>
              <a:rPr lang="es-ES" b="1" dirty="0"/>
              <a:t> </a:t>
            </a:r>
            <a:r>
              <a:rPr lang="es-ES" b="1" dirty="0" err="1"/>
              <a:t>Guide</a:t>
            </a:r>
            <a:r>
              <a:rPr lang="es-ES" b="1" dirty="0"/>
              <a:t>)</a:t>
            </a:r>
          </a:p>
          <a:p>
            <a:r>
              <a:rPr lang="es-ES" dirty="0"/>
              <a:t>https://msdn.microsoft.com/en-us/library/sx2bwtw7.aspx</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2/25/2016 6:35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9691470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s-ES" sz="900" b="1" kern="1200" dirty="0" err="1">
                <a:solidFill>
                  <a:schemeClr val="tx1"/>
                </a:solidFill>
                <a:effectLst/>
                <a:latin typeface="Segoe UI Light" pitchFamily="34" charset="0"/>
                <a:ea typeface="+mn-ea"/>
                <a:cs typeface="+mn-cs"/>
              </a:rPr>
              <a:t>Functional</a:t>
            </a:r>
            <a:r>
              <a:rPr lang="es-ES" sz="900" b="1" kern="1200" dirty="0">
                <a:solidFill>
                  <a:schemeClr val="tx1"/>
                </a:solidFill>
                <a:effectLst/>
                <a:latin typeface="Segoe UI Light" pitchFamily="34" charset="0"/>
                <a:ea typeface="+mn-ea"/>
                <a:cs typeface="+mn-cs"/>
              </a:rPr>
              <a:t> </a:t>
            </a:r>
            <a:r>
              <a:rPr lang="es-ES" sz="900" b="1" kern="1200" dirty="0" err="1">
                <a:solidFill>
                  <a:schemeClr val="tx1"/>
                </a:solidFill>
                <a:effectLst/>
                <a:latin typeface="Segoe UI Light" pitchFamily="34" charset="0"/>
                <a:ea typeface="+mn-ea"/>
                <a:cs typeface="+mn-cs"/>
              </a:rPr>
              <a:t>Programming</a:t>
            </a:r>
            <a:r>
              <a:rPr lang="es-ES" sz="900" b="1" kern="1200" dirty="0">
                <a:solidFill>
                  <a:schemeClr val="tx1"/>
                </a:solidFill>
                <a:effectLst/>
                <a:latin typeface="Segoe UI Light" pitchFamily="34" charset="0"/>
                <a:ea typeface="+mn-ea"/>
                <a:cs typeface="+mn-cs"/>
              </a:rPr>
              <a:t> in C#</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http://www.codeproject.com/Articles/375166/Functional-programming-in-Csharp</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2/25/2016 6:35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4332877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err="1"/>
              <a:t>Covariance</a:t>
            </a:r>
            <a:r>
              <a:rPr lang="es-ES" b="1" dirty="0"/>
              <a:t> and </a:t>
            </a:r>
            <a:r>
              <a:rPr lang="es-ES" b="1" dirty="0" err="1"/>
              <a:t>Contravariance</a:t>
            </a:r>
            <a:r>
              <a:rPr lang="es-ES" b="1" dirty="0"/>
              <a:t> FAQ</a:t>
            </a:r>
            <a:endParaRPr lang="es-ES" dirty="0"/>
          </a:p>
          <a:p>
            <a:r>
              <a:rPr lang="es-ES" dirty="0"/>
              <a:t>http://blogs.msdn.com/b/csharpfaq/archive/2010/02/16/covariance-and-contravariance-faq.aspx </a:t>
            </a:r>
          </a:p>
          <a:p>
            <a:r>
              <a:rPr lang="es-ES" dirty="0"/>
              <a:t>“</a:t>
            </a:r>
          </a:p>
          <a:p>
            <a:r>
              <a:rPr lang="en-US" dirty="0"/>
              <a:t>In C#, covariance and </a:t>
            </a:r>
            <a:r>
              <a:rPr lang="en-US" dirty="0" err="1"/>
              <a:t>contravariance</a:t>
            </a:r>
            <a:r>
              <a:rPr lang="en-US" dirty="0"/>
              <a:t> enable implicit reference conversion for array types, delegate types, and generic type arguments. Covariance preserves </a:t>
            </a:r>
            <a:r>
              <a:rPr lang="en-US" dirty="0">
                <a:hlinkClick r:id="rId3"/>
              </a:rPr>
              <a:t>assignment compatibility</a:t>
            </a:r>
            <a:r>
              <a:rPr lang="en-US" dirty="0"/>
              <a:t> and </a:t>
            </a:r>
            <a:r>
              <a:rPr lang="en-US" dirty="0" err="1"/>
              <a:t>contravariance</a:t>
            </a:r>
            <a:r>
              <a:rPr lang="en-US" dirty="0"/>
              <a:t> reverses it. </a:t>
            </a:r>
          </a:p>
          <a:p>
            <a:endParaRPr lang="en-US" dirty="0"/>
          </a:p>
          <a:p>
            <a:r>
              <a:rPr lang="en-US" dirty="0"/>
              <a:t>In C#, variance is supported in the following scenarios:</a:t>
            </a:r>
          </a:p>
          <a:p>
            <a:r>
              <a:rPr lang="en-US" dirty="0"/>
              <a:t>Covariance in arrays (since C# 1.0) </a:t>
            </a:r>
          </a:p>
          <a:p>
            <a:r>
              <a:rPr lang="en-US" dirty="0"/>
              <a:t>Covariance and </a:t>
            </a:r>
            <a:r>
              <a:rPr lang="en-US" dirty="0" err="1"/>
              <a:t>contravariance</a:t>
            </a:r>
            <a:r>
              <a:rPr lang="en-US" dirty="0"/>
              <a:t> in delegates, also known as “method group variance” (since C# 2.0) </a:t>
            </a:r>
          </a:p>
          <a:p>
            <a:r>
              <a:rPr lang="en-US" dirty="0"/>
              <a:t>Variance for generic type parameters in interfaces and delegates (since C# 4.0) </a:t>
            </a:r>
            <a:endParaRPr lang="es-ES" dirty="0"/>
          </a:p>
          <a:p>
            <a:r>
              <a:rPr lang="es-ES" dirty="0"/>
              <a:t>“</a:t>
            </a:r>
          </a:p>
          <a:p>
            <a:endParaRPr lang="es-ES" dirty="0"/>
          </a:p>
          <a:p>
            <a:r>
              <a:rPr lang="en-US" b="1" dirty="0"/>
              <a:t>Using Variance in Delegates (C# and Visual Basic)</a:t>
            </a:r>
            <a:endParaRPr lang="es-ES" dirty="0"/>
          </a:p>
          <a:p>
            <a:r>
              <a:rPr lang="es-ES" dirty="0"/>
              <a:t>https://msdn.microsoft.com/en-us/library/ms173174.aspx</a:t>
            </a:r>
          </a:p>
          <a:p>
            <a:endParaRPr lang="es-ES" dirty="0"/>
          </a:p>
          <a:p>
            <a:r>
              <a:rPr lang="en-US" b="1" dirty="0"/>
              <a:t>Variance in Delegates (C# and Visual Basic)</a:t>
            </a:r>
            <a:endParaRPr lang="es-ES" dirty="0"/>
          </a:p>
          <a:p>
            <a:r>
              <a:rPr lang="es-ES" dirty="0"/>
              <a:t>https://msdn.microsoft.com/en-us/library/dd233060.aspx</a:t>
            </a:r>
          </a:p>
          <a:p>
            <a:r>
              <a:rPr lang="es-ES" dirty="0"/>
              <a:t>“</a:t>
            </a:r>
          </a:p>
          <a:p>
            <a:r>
              <a:rPr lang="en-US" dirty="0"/>
              <a:t>NET Framework 3.5 and Visual Studio 2008 introduced variance support for matching method signatures with delegate types in all delegates in C# and Visual Basic. This means that you can assign to delegates not only methods that have matching signatures, but also methods that return more derived types (covariance) or that accept parameters that have less derived types (</a:t>
            </a:r>
            <a:r>
              <a:rPr lang="en-US" dirty="0" err="1"/>
              <a:t>contravariance</a:t>
            </a:r>
            <a:r>
              <a:rPr lang="en-US" dirty="0"/>
              <a:t>) than that specified by the delegate type. This includes both generic and non-generic delegates.</a:t>
            </a:r>
          </a:p>
          <a:p>
            <a:endParaRPr lang="en-US" dirty="0"/>
          </a:p>
          <a:p>
            <a:r>
              <a:rPr lang="en-US" dirty="0"/>
              <a:t>In .NET Framework 4, you can enable implicit conversion between delegates, so that generic delegates that have different types specified by generic type parameters can be assigned to each other, if the types are inherited from each other as required by variance.</a:t>
            </a:r>
          </a:p>
          <a:p>
            <a:r>
              <a:rPr lang="en-US" dirty="0"/>
              <a:t>To enable implicit conversion, you must explicitly declare generic parameters in a delegate as covariant or contravariant by using the </a:t>
            </a:r>
            <a:r>
              <a:rPr lang="en-US" b="1" dirty="0"/>
              <a:t>in</a:t>
            </a:r>
            <a:r>
              <a:rPr lang="en-US" dirty="0"/>
              <a:t> or </a:t>
            </a:r>
            <a:r>
              <a:rPr lang="en-US" b="1" dirty="0"/>
              <a:t>out</a:t>
            </a:r>
            <a:r>
              <a:rPr lang="en-US" dirty="0"/>
              <a:t> keyword.</a:t>
            </a:r>
            <a:endParaRPr lang="es-ES" dirty="0"/>
          </a:p>
          <a:p>
            <a:r>
              <a:rPr lang="es-ES" dirty="0"/>
              <a:t>“</a:t>
            </a:r>
          </a:p>
          <a:p>
            <a:endParaRPr lang="es-ES" dirty="0"/>
          </a:p>
          <a:p>
            <a:r>
              <a:rPr lang="en-US" b="1" dirty="0"/>
              <a:t>Using Variance for </a:t>
            </a:r>
            <a:r>
              <a:rPr lang="en-US" b="1" dirty="0" err="1"/>
              <a:t>Func</a:t>
            </a:r>
            <a:r>
              <a:rPr lang="en-US" b="1" dirty="0"/>
              <a:t> and Action Generic Delegates (C# and Visual Basic)</a:t>
            </a:r>
            <a:endParaRPr lang="es-ES" dirty="0"/>
          </a:p>
          <a:p>
            <a:r>
              <a:rPr lang="es-ES" dirty="0"/>
              <a:t>https://msdn.microsoft.com/en-us/library/dd465122.aspx</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2/25/2016 6:35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4469666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err="1"/>
              <a:t>dynamic</a:t>
            </a:r>
            <a:r>
              <a:rPr lang="es-ES" b="1" dirty="0"/>
              <a:t> (C# Reference)</a:t>
            </a:r>
            <a:endParaRPr lang="es-ES" dirty="0"/>
          </a:p>
          <a:p>
            <a:r>
              <a:rPr lang="es-ES" dirty="0"/>
              <a:t>https://msdn.microsoft.com/en-us/library/dd264741.aspx</a:t>
            </a:r>
          </a:p>
          <a:p>
            <a:r>
              <a:rPr lang="es-ES" dirty="0"/>
              <a:t>“</a:t>
            </a:r>
          </a:p>
          <a:p>
            <a:r>
              <a:rPr lang="en-US" b="1" dirty="0"/>
              <a:t>dynamic</a:t>
            </a:r>
            <a:r>
              <a:rPr lang="en-US" dirty="0"/>
              <a:t> exists only at compile time, not at run time.</a:t>
            </a:r>
          </a:p>
          <a:p>
            <a:endParaRPr lang="en-US" dirty="0"/>
          </a:p>
          <a:p>
            <a:r>
              <a:rPr lang="en-US" dirty="0"/>
              <a:t>The dynamic language runtime (DLR) is a new API in .NET Framework 4. It provides the infrastructure that supports the </a:t>
            </a:r>
            <a:r>
              <a:rPr lang="en-US" b="1" dirty="0"/>
              <a:t>dynamic</a:t>
            </a:r>
            <a:r>
              <a:rPr lang="en-US" dirty="0"/>
              <a:t> type in C#, and also the implementation of dynamic programming languages such as </a:t>
            </a:r>
            <a:r>
              <a:rPr lang="en-US" dirty="0" err="1"/>
              <a:t>IronPython</a:t>
            </a:r>
            <a:r>
              <a:rPr lang="en-US" dirty="0"/>
              <a:t> and </a:t>
            </a:r>
            <a:r>
              <a:rPr lang="en-US" dirty="0" err="1"/>
              <a:t>IronRuby</a:t>
            </a:r>
            <a:r>
              <a:rPr lang="en-US" dirty="0"/>
              <a:t>.</a:t>
            </a:r>
            <a:endParaRPr lang="es-ES" dirty="0"/>
          </a:p>
          <a:p>
            <a:r>
              <a:rPr lang="es-ES" dirty="0"/>
              <a:t>“</a:t>
            </a:r>
          </a:p>
          <a:p>
            <a:endParaRPr lang="es-ES" dirty="0"/>
          </a:p>
          <a:p>
            <a:r>
              <a:rPr lang="es-ES" b="1" dirty="0"/>
              <a:t>Dynamic </a:t>
            </a:r>
            <a:r>
              <a:rPr lang="es-ES" b="1" dirty="0" err="1"/>
              <a:t>Language</a:t>
            </a:r>
            <a:r>
              <a:rPr lang="es-ES" b="1" dirty="0"/>
              <a:t> </a:t>
            </a:r>
            <a:r>
              <a:rPr lang="es-ES" b="1" dirty="0" err="1"/>
              <a:t>Runtime</a:t>
            </a:r>
            <a:r>
              <a:rPr lang="es-ES" b="1" dirty="0"/>
              <a:t> </a:t>
            </a:r>
            <a:r>
              <a:rPr lang="es-ES" b="1" dirty="0" err="1"/>
              <a:t>Overview</a:t>
            </a:r>
            <a:endParaRPr lang="es-ES" b="1" dirty="0"/>
          </a:p>
          <a:p>
            <a:r>
              <a:rPr lang="es-ES" dirty="0"/>
              <a:t>https://msdn.microsoft.com/en-us/library/dd233052.aspx</a:t>
            </a:r>
          </a:p>
          <a:p>
            <a:r>
              <a:rPr lang="es-ES" dirty="0"/>
              <a:t>“</a:t>
            </a:r>
          </a:p>
          <a:p>
            <a:r>
              <a:rPr lang="en-US" dirty="0"/>
              <a:t>The </a:t>
            </a:r>
            <a:r>
              <a:rPr lang="en-US" i="1" dirty="0"/>
              <a:t>dynamic language runtime</a:t>
            </a:r>
            <a:r>
              <a:rPr lang="en-US" dirty="0"/>
              <a:t> (DLR) is a runtime environment that adds a set of services for dynamic languages to the common language runtime (CLR). The DLR makes it easier to develop dynamic languages to run on the .NET Framework and to add dynamic features to statically typed languages.</a:t>
            </a:r>
          </a:p>
          <a:p>
            <a:r>
              <a:rPr lang="en-US" dirty="0"/>
              <a:t>Dynamic languages can identify the type of an object at run time, whereas in statically typed languages such as C# and Visual Basic (when you use </a:t>
            </a:r>
            <a:r>
              <a:rPr lang="en-US" b="1" dirty="0"/>
              <a:t>Option Explicit On</a:t>
            </a:r>
            <a:r>
              <a:rPr lang="en-US" dirty="0"/>
              <a:t>) you must specify object types at design time. Examples of dynamic languages are Lisp, Smalltalk, JavaScript, PHP, Ruby, Python, ColdFusion, </a:t>
            </a:r>
            <a:r>
              <a:rPr lang="en-US" dirty="0" err="1"/>
              <a:t>Lua</a:t>
            </a:r>
            <a:r>
              <a:rPr lang="en-US" dirty="0"/>
              <a:t>, Cobra, and Groovy.</a:t>
            </a:r>
          </a:p>
          <a:p>
            <a:endParaRPr lang="en-US" dirty="0"/>
          </a:p>
          <a:p>
            <a:r>
              <a:rPr lang="en-US" dirty="0"/>
              <a:t>Examples of languages developed by using the DLR include the following:</a:t>
            </a:r>
          </a:p>
          <a:p>
            <a:pPr marL="171450" indent="-171450">
              <a:buFont typeface="Arial" panose="020B0604020202020204" pitchFamily="34" charset="0"/>
              <a:buChar char="•"/>
            </a:pPr>
            <a:r>
              <a:rPr lang="en-US" dirty="0" err="1"/>
              <a:t>IronPython</a:t>
            </a:r>
            <a:r>
              <a:rPr lang="en-US" dirty="0"/>
              <a:t>. Available as open-source software from the </a:t>
            </a:r>
            <a:r>
              <a:rPr lang="en-US" dirty="0" err="1">
                <a:hlinkClick r:id="rId3"/>
              </a:rPr>
              <a:t>CodePlex</a:t>
            </a:r>
            <a:r>
              <a:rPr lang="en-US" dirty="0"/>
              <a:t> Web site.</a:t>
            </a:r>
          </a:p>
          <a:p>
            <a:pPr marL="171450" indent="-171450">
              <a:buFont typeface="Arial" panose="020B0604020202020204" pitchFamily="34" charset="0"/>
              <a:buChar char="•"/>
            </a:pPr>
            <a:r>
              <a:rPr lang="en-US" dirty="0" err="1"/>
              <a:t>IronRuby</a:t>
            </a:r>
            <a:r>
              <a:rPr lang="en-US" dirty="0"/>
              <a:t>. Available as open-source software from the </a:t>
            </a:r>
            <a:r>
              <a:rPr lang="en-US" dirty="0" err="1">
                <a:hlinkClick r:id="rId4"/>
              </a:rPr>
              <a:t>RubyForge</a:t>
            </a:r>
            <a:r>
              <a:rPr lang="en-US" dirty="0"/>
              <a:t> Web site.</a:t>
            </a:r>
          </a:p>
          <a:p>
            <a:r>
              <a:rPr lang="es-ES" dirty="0"/>
              <a:t>“</a:t>
            </a:r>
          </a:p>
          <a:p>
            <a:endParaRPr lang="es-ES" dirty="0"/>
          </a:p>
          <a:p>
            <a:r>
              <a:rPr lang="en-US" b="1" dirty="0"/>
              <a:t>Cutting Edge - Using the Dynamic Keyword in C# 4.0</a:t>
            </a:r>
            <a:endParaRPr lang="es-ES" dirty="0"/>
          </a:p>
          <a:p>
            <a:r>
              <a:rPr lang="es-ES" dirty="0"/>
              <a:t>https://msdn.microsoft.com/en-us/magazine/ee336309.aspx</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2/25/2016 6:35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1142249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a:t>LINQ (</a:t>
            </a:r>
            <a:r>
              <a:rPr lang="es-ES" b="1" dirty="0" err="1"/>
              <a:t>Language-Integrated</a:t>
            </a:r>
            <a:r>
              <a:rPr lang="es-ES" b="1" dirty="0"/>
              <a:t> </a:t>
            </a:r>
            <a:r>
              <a:rPr lang="es-ES" b="1" dirty="0" err="1"/>
              <a:t>Query</a:t>
            </a:r>
            <a:r>
              <a:rPr lang="es-ES" b="1" dirty="0"/>
              <a:t>)</a:t>
            </a:r>
          </a:p>
          <a:p>
            <a:r>
              <a:rPr lang="es-ES" dirty="0"/>
              <a:t>http://msdn.microsoft.com/en-us/library/bb397926.aspx</a:t>
            </a:r>
          </a:p>
          <a:p>
            <a:endParaRPr lang="es-ES" dirty="0"/>
          </a:p>
          <a:p>
            <a:r>
              <a:rPr lang="es-ES" b="1" dirty="0"/>
              <a:t>LINQ </a:t>
            </a:r>
            <a:r>
              <a:rPr lang="es-ES" b="1" dirty="0" err="1"/>
              <a:t>Query</a:t>
            </a:r>
            <a:r>
              <a:rPr lang="es-ES" b="1" dirty="0"/>
              <a:t> </a:t>
            </a:r>
            <a:r>
              <a:rPr lang="es-ES" b="1" dirty="0" err="1"/>
              <a:t>Expressions</a:t>
            </a:r>
            <a:r>
              <a:rPr lang="es-ES" b="1" dirty="0"/>
              <a:t> (C# </a:t>
            </a:r>
            <a:r>
              <a:rPr lang="es-ES" b="1" dirty="0" err="1"/>
              <a:t>Programming</a:t>
            </a:r>
            <a:r>
              <a:rPr lang="es-ES" b="1" dirty="0"/>
              <a:t> </a:t>
            </a:r>
            <a:r>
              <a:rPr lang="es-ES" b="1" dirty="0" err="1"/>
              <a:t>Guide</a:t>
            </a:r>
            <a:r>
              <a:rPr lang="es-ES" b="1" dirty="0"/>
              <a:t>)</a:t>
            </a:r>
          </a:p>
          <a:p>
            <a:r>
              <a:rPr lang="es-ES" dirty="0"/>
              <a:t>http://msdn.microsoft.com/en-us/library/bb397676.aspx</a:t>
            </a:r>
          </a:p>
          <a:p>
            <a:endParaRPr lang="es-ES" dirty="0"/>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2/25/2016 6:35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1922396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Overview: Parallel and Asynchronous Programming</a:t>
            </a:r>
            <a:endParaRPr lang="es-ES" dirty="0"/>
          </a:p>
          <a:p>
            <a:r>
              <a:rPr lang="es-ES" dirty="0"/>
              <a:t>https://msdn.microsoft.com/en-us/library/vstudio/hh297123(v=vs.100).aspx</a:t>
            </a:r>
          </a:p>
          <a:p>
            <a:r>
              <a:rPr lang="es-ES" dirty="0"/>
              <a:t>“</a:t>
            </a:r>
          </a:p>
          <a:p>
            <a:r>
              <a:rPr lang="en-US" dirty="0">
                <a:effectLst/>
              </a:rPr>
              <a:t>Task Parallel Library (TPL) and Parallel LINQ (PLINQ)</a:t>
            </a:r>
            <a:endParaRPr lang="es-ES" dirty="0"/>
          </a:p>
          <a:p>
            <a:r>
              <a:rPr lang="es-ES" dirty="0"/>
              <a:t>“</a:t>
            </a:r>
          </a:p>
          <a:p>
            <a:endParaRPr lang="es-ES" dirty="0"/>
          </a:p>
          <a:p>
            <a:r>
              <a:rPr lang="en-US" b="1" dirty="0"/>
              <a:t>Parallel Programming in the .NET Framework</a:t>
            </a:r>
            <a:endParaRPr lang="es-ES" dirty="0"/>
          </a:p>
          <a:p>
            <a:r>
              <a:rPr lang="es-ES" dirty="0"/>
              <a:t>https://msdn.microsoft.com/en-us/library/dd460693(v=vs.110).aspx</a:t>
            </a:r>
          </a:p>
          <a:p>
            <a:endParaRPr lang="es-ES" dirty="0"/>
          </a:p>
          <a:p>
            <a:r>
              <a:rPr lang="es-ES" b="1" dirty="0" err="1"/>
              <a:t>Introduction</a:t>
            </a:r>
            <a:r>
              <a:rPr lang="es-ES" b="1" dirty="0"/>
              <a:t> to PLINQ</a:t>
            </a:r>
            <a:endParaRPr lang="es-ES" dirty="0"/>
          </a:p>
          <a:p>
            <a:r>
              <a:rPr lang="es-ES" dirty="0"/>
              <a:t>https://msdn.microsoft.com/en-us/library/dd997425(v=vs.110).aspx</a:t>
            </a:r>
          </a:p>
          <a:p>
            <a:r>
              <a:rPr lang="es-ES" dirty="0"/>
              <a:t>“</a:t>
            </a:r>
          </a:p>
          <a:p>
            <a:r>
              <a:rPr lang="en-US" dirty="0"/>
              <a:t>PLINQ queries, just like sequential LINQ queries, operate on any in-memory </a:t>
            </a:r>
            <a:r>
              <a:rPr lang="en-US" dirty="0" err="1">
                <a:hlinkClick r:id="rId3"/>
              </a:rPr>
              <a:t>IEnumerable</a:t>
            </a:r>
            <a:r>
              <a:rPr lang="en-US" dirty="0"/>
              <a:t> or </a:t>
            </a:r>
            <a:r>
              <a:rPr lang="en-US" dirty="0" err="1">
                <a:hlinkClick r:id="rId4"/>
              </a:rPr>
              <a:t>IEnumerable</a:t>
            </a:r>
            <a:r>
              <a:rPr lang="en-US" dirty="0">
                <a:hlinkClick r:id="rId4"/>
              </a:rPr>
              <a:t>&lt;T&gt;</a:t>
            </a:r>
            <a:r>
              <a:rPr lang="en-US" dirty="0"/>
              <a:t> data source, and have deferred execution, which means they do not begin executing until the query is enumerated. The primary difference is that PLINQ attempts to make full use of all the processors on the system. It does this by partitioning the data source into segments, and then executing the query on each segment on separate worker threads in parallel on multiple processors. In many cases, parallel execution means that the query runs significantly faster. </a:t>
            </a:r>
            <a:endParaRPr lang="es-ES" dirty="0"/>
          </a:p>
          <a:p>
            <a:r>
              <a:rPr lang="es-ES" dirty="0"/>
              <a:t>“</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2/25/2016 6:35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225561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t>2/25/2016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dirty="0"/>
              <a:t>Build 2014</a:t>
            </a:r>
          </a:p>
        </p:txBody>
      </p:sp>
    </p:spTree>
    <p:extLst>
      <p:ext uri="{BB962C8B-B14F-4D97-AF65-F5344CB8AC3E}">
        <p14:creationId xmlns:p14="http://schemas.microsoft.com/office/powerpoint/2010/main" val="38270949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 is a functional programming language</a:t>
            </a:r>
          </a:p>
          <a:p>
            <a:r>
              <a:rPr lang="en-US" dirty="0"/>
              <a:t>http://sneezy.cs.nott.ac.uk/fun/nov-06/FunPm.ppt</a:t>
            </a:r>
          </a:p>
          <a:p>
            <a:r>
              <a:rPr lang="en-US" dirty="0"/>
              <a:t>“</a:t>
            </a:r>
          </a:p>
          <a:p>
            <a:r>
              <a:rPr lang="en-GB" altLang="es-ES" sz="1000" dirty="0"/>
              <a:t>C# 2.0 introduces </a:t>
            </a:r>
            <a:r>
              <a:rPr lang="en-GB" altLang="es-ES" sz="1000" i="1" dirty="0"/>
              <a:t>iterators, </a:t>
            </a:r>
            <a:r>
              <a:rPr lang="en-GB" altLang="es-ES" sz="1000" dirty="0"/>
              <a:t>easing task of implementing </a:t>
            </a:r>
            <a:r>
              <a:rPr lang="en-GB" altLang="es-ES" sz="1000" dirty="0" err="1"/>
              <a:t>IEnumerable</a:t>
            </a:r>
            <a:r>
              <a:rPr lang="en-GB" altLang="es-ES" sz="1000" dirty="0"/>
              <a:t> e.g.</a:t>
            </a:r>
            <a:br>
              <a:rPr lang="en-GB" altLang="es-ES" i="1" dirty="0"/>
            </a:br>
            <a:r>
              <a:rPr lang="en-GB" altLang="es-ES" i="1" dirty="0"/>
              <a:t>  </a:t>
            </a:r>
            <a:r>
              <a:rPr lang="en-GB" altLang="es-ES" sz="900" dirty="0">
                <a:solidFill>
                  <a:schemeClr val="tx2"/>
                </a:solidFill>
              </a:rPr>
              <a:t>static </a:t>
            </a:r>
            <a:r>
              <a:rPr lang="en-GB" altLang="es-ES" sz="900" dirty="0" err="1">
                <a:solidFill>
                  <a:schemeClr val="tx2"/>
                </a:solidFill>
              </a:rPr>
              <a:t>IEnumerable</a:t>
            </a:r>
            <a:r>
              <a:rPr lang="en-GB" altLang="es-ES" sz="900" dirty="0">
                <a:solidFill>
                  <a:schemeClr val="tx2"/>
                </a:solidFill>
              </a:rPr>
              <a:t>&lt;</a:t>
            </a:r>
            <a:r>
              <a:rPr lang="en-GB" altLang="es-ES" sz="900" dirty="0" err="1">
                <a:solidFill>
                  <a:schemeClr val="tx2"/>
                </a:solidFill>
              </a:rPr>
              <a:t>int</a:t>
            </a:r>
            <a:r>
              <a:rPr lang="en-GB" altLang="es-ES" sz="900" dirty="0">
                <a:solidFill>
                  <a:schemeClr val="tx2"/>
                </a:solidFill>
              </a:rPr>
              <a:t>&gt; </a:t>
            </a:r>
            <a:r>
              <a:rPr lang="en-GB" altLang="es-ES" sz="900" dirty="0" err="1">
                <a:solidFill>
                  <a:schemeClr val="tx2"/>
                </a:solidFill>
              </a:rPr>
              <a:t>UpAndDown</a:t>
            </a:r>
            <a:r>
              <a:rPr lang="en-GB" altLang="es-ES" sz="900" dirty="0">
                <a:solidFill>
                  <a:schemeClr val="tx2"/>
                </a:solidFill>
              </a:rPr>
              <a:t>(</a:t>
            </a:r>
            <a:r>
              <a:rPr lang="en-GB" altLang="es-ES" sz="900" dirty="0" err="1">
                <a:solidFill>
                  <a:schemeClr val="tx2"/>
                </a:solidFill>
              </a:rPr>
              <a:t>int</a:t>
            </a:r>
            <a:r>
              <a:rPr lang="en-GB" altLang="es-ES" sz="900" dirty="0">
                <a:solidFill>
                  <a:schemeClr val="tx2"/>
                </a:solidFill>
              </a:rPr>
              <a:t> bottom, </a:t>
            </a:r>
            <a:r>
              <a:rPr lang="en-GB" altLang="es-ES" sz="900" dirty="0" err="1">
                <a:solidFill>
                  <a:schemeClr val="tx2"/>
                </a:solidFill>
              </a:rPr>
              <a:t>int</a:t>
            </a:r>
            <a:r>
              <a:rPr lang="en-GB" altLang="es-ES" sz="900" dirty="0">
                <a:solidFill>
                  <a:schemeClr val="tx2"/>
                </a:solidFill>
              </a:rPr>
              <a:t> top) {</a:t>
            </a:r>
            <a:br>
              <a:rPr lang="en-GB" altLang="es-ES" sz="900" dirty="0">
                <a:solidFill>
                  <a:schemeClr val="tx2"/>
                </a:solidFill>
              </a:rPr>
            </a:br>
            <a:r>
              <a:rPr lang="en-GB" altLang="es-ES" sz="900" dirty="0">
                <a:solidFill>
                  <a:schemeClr val="tx2"/>
                </a:solidFill>
              </a:rPr>
              <a:t>      for (</a:t>
            </a:r>
            <a:r>
              <a:rPr lang="en-GB" altLang="es-ES" sz="900" dirty="0" err="1">
                <a:solidFill>
                  <a:schemeClr val="tx2"/>
                </a:solidFill>
              </a:rPr>
              <a:t>int</a:t>
            </a:r>
            <a:r>
              <a:rPr lang="en-GB" altLang="es-ES" sz="900" dirty="0">
                <a:solidFill>
                  <a:schemeClr val="tx2"/>
                </a:solidFill>
              </a:rPr>
              <a:t> i = bottom; i &lt; top; i++) { yield return i; }</a:t>
            </a:r>
            <a:br>
              <a:rPr lang="en-GB" altLang="es-ES" sz="900" dirty="0">
                <a:solidFill>
                  <a:schemeClr val="tx2"/>
                </a:solidFill>
              </a:rPr>
            </a:br>
            <a:r>
              <a:rPr lang="en-GB" altLang="es-ES" sz="900" dirty="0">
                <a:solidFill>
                  <a:schemeClr val="tx2"/>
                </a:solidFill>
              </a:rPr>
              <a:t>      for (</a:t>
            </a:r>
            <a:r>
              <a:rPr lang="en-GB" altLang="es-ES" sz="900" dirty="0" err="1">
                <a:solidFill>
                  <a:schemeClr val="tx2"/>
                </a:solidFill>
              </a:rPr>
              <a:t>int</a:t>
            </a:r>
            <a:r>
              <a:rPr lang="en-GB" altLang="es-ES" sz="900" dirty="0">
                <a:solidFill>
                  <a:schemeClr val="tx2"/>
                </a:solidFill>
              </a:rPr>
              <a:t> j = top; j &gt;= bottom; j--) { yield return j; }</a:t>
            </a:r>
            <a:br>
              <a:rPr lang="en-GB" altLang="es-ES" sz="900" dirty="0">
                <a:solidFill>
                  <a:schemeClr val="tx2"/>
                </a:solidFill>
              </a:rPr>
            </a:br>
            <a:r>
              <a:rPr lang="en-GB" altLang="es-ES" sz="900" dirty="0">
                <a:solidFill>
                  <a:schemeClr val="tx2"/>
                </a:solidFill>
              </a:rPr>
              <a:t>   }</a:t>
            </a:r>
          </a:p>
          <a:p>
            <a:endParaRPr lang="en-GB" altLang="es-ES" sz="900" dirty="0">
              <a:solidFill>
                <a:schemeClr val="tx2"/>
              </a:solidFill>
            </a:endParaRPr>
          </a:p>
          <a:p>
            <a:r>
              <a:rPr lang="en-GB" altLang="es-ES" sz="1000" dirty="0"/>
              <a:t>Iterators can mimic functional-style streams. They can be infinite:</a:t>
            </a:r>
          </a:p>
          <a:p>
            <a:br>
              <a:rPr lang="en-GB" altLang="es-ES" sz="1000" dirty="0"/>
            </a:br>
            <a:r>
              <a:rPr lang="en-GB" altLang="es-ES" sz="1000" dirty="0"/>
              <a:t>  </a:t>
            </a:r>
            <a:r>
              <a:rPr lang="en-GB" altLang="es-ES" sz="900" dirty="0">
                <a:solidFill>
                  <a:schemeClr val="tx2"/>
                </a:solidFill>
              </a:rPr>
              <a:t>static </a:t>
            </a:r>
            <a:r>
              <a:rPr lang="en-GB" altLang="es-ES" sz="900" dirty="0" err="1">
                <a:solidFill>
                  <a:schemeClr val="tx2"/>
                </a:solidFill>
              </a:rPr>
              <a:t>IEnumerable</a:t>
            </a:r>
            <a:r>
              <a:rPr lang="en-GB" altLang="es-ES" sz="900" dirty="0">
                <a:solidFill>
                  <a:schemeClr val="tx2"/>
                </a:solidFill>
              </a:rPr>
              <a:t>&lt;</a:t>
            </a:r>
            <a:r>
              <a:rPr lang="en-GB" altLang="es-ES" sz="900" dirty="0" err="1">
                <a:solidFill>
                  <a:schemeClr val="tx2"/>
                </a:solidFill>
              </a:rPr>
              <a:t>int</a:t>
            </a:r>
            <a:r>
              <a:rPr lang="en-GB" altLang="es-ES" sz="900" dirty="0">
                <a:solidFill>
                  <a:schemeClr val="tx2"/>
                </a:solidFill>
              </a:rPr>
              <a:t>&gt; Evens() {</a:t>
            </a:r>
            <a:br>
              <a:rPr lang="en-GB" altLang="es-ES" sz="900" dirty="0">
                <a:solidFill>
                  <a:schemeClr val="tx2"/>
                </a:solidFill>
              </a:rPr>
            </a:br>
            <a:r>
              <a:rPr lang="en-GB" altLang="es-ES" sz="900" dirty="0">
                <a:solidFill>
                  <a:schemeClr val="tx2"/>
                </a:solidFill>
              </a:rPr>
              <a:t>     for (</a:t>
            </a:r>
            <a:r>
              <a:rPr lang="en-GB" altLang="es-ES" sz="900" dirty="0" err="1">
                <a:solidFill>
                  <a:schemeClr val="tx2"/>
                </a:solidFill>
              </a:rPr>
              <a:t>int</a:t>
            </a:r>
            <a:r>
              <a:rPr lang="en-GB" altLang="es-ES" sz="900" dirty="0">
                <a:solidFill>
                  <a:schemeClr val="tx2"/>
                </a:solidFill>
              </a:rPr>
              <a:t> i = 0; true; i += 2) { yield return i; } }</a:t>
            </a:r>
          </a:p>
          <a:p>
            <a:endParaRPr lang="en-GB" altLang="es-ES" sz="900" dirty="0">
              <a:solidFill>
                <a:schemeClr val="tx2"/>
              </a:solidFill>
            </a:endParaRPr>
          </a:p>
          <a:p>
            <a:r>
              <a:rPr lang="en-GB" altLang="es-ES" sz="1000" dirty="0"/>
              <a:t>The </a:t>
            </a:r>
            <a:r>
              <a:rPr lang="en-GB" altLang="es-ES" sz="1000" dirty="0" err="1"/>
              <a:t>System.Query</a:t>
            </a:r>
            <a:r>
              <a:rPr lang="en-GB" altLang="es-ES" sz="1000" dirty="0"/>
              <a:t> library provides higher-order functions on </a:t>
            </a:r>
            <a:r>
              <a:rPr lang="en-GB" altLang="es-ES" sz="1000" dirty="0" err="1"/>
              <a:t>IEnumerable</a:t>
            </a:r>
            <a:r>
              <a:rPr lang="en-GB" altLang="es-ES" sz="1000" dirty="0"/>
              <a:t>&lt;T&gt; for map, filter, fold, append, drop, take, etc.</a:t>
            </a:r>
          </a:p>
          <a:p>
            <a:br>
              <a:rPr lang="en-GB" altLang="es-ES" sz="1000" dirty="0"/>
            </a:br>
            <a:r>
              <a:rPr lang="en-GB" altLang="es-ES" sz="1000" dirty="0"/>
              <a:t>   </a:t>
            </a:r>
            <a:r>
              <a:rPr lang="en-GB" altLang="es-ES" sz="900" dirty="0">
                <a:solidFill>
                  <a:schemeClr val="tx2"/>
                </a:solidFill>
              </a:rPr>
              <a:t>static </a:t>
            </a:r>
            <a:r>
              <a:rPr lang="en-GB" altLang="es-ES" sz="900" dirty="0" err="1">
                <a:solidFill>
                  <a:schemeClr val="tx2"/>
                </a:solidFill>
              </a:rPr>
              <a:t>IEnumerable</a:t>
            </a:r>
            <a:r>
              <a:rPr lang="en-GB" altLang="es-ES" sz="900" dirty="0">
                <a:solidFill>
                  <a:schemeClr val="tx2"/>
                </a:solidFill>
              </a:rPr>
              <a:t>&lt;T&gt; Drop(</a:t>
            </a:r>
            <a:r>
              <a:rPr lang="en-GB" altLang="es-ES" sz="900" dirty="0" err="1">
                <a:solidFill>
                  <a:schemeClr val="tx2"/>
                </a:solidFill>
              </a:rPr>
              <a:t>IEnumerable</a:t>
            </a:r>
            <a:r>
              <a:rPr lang="en-GB" altLang="es-ES" sz="900" dirty="0">
                <a:solidFill>
                  <a:schemeClr val="tx2"/>
                </a:solidFill>
              </a:rPr>
              <a:t>&lt;T&gt; </a:t>
            </a:r>
            <a:r>
              <a:rPr lang="en-GB" altLang="es-ES" sz="900" dirty="0" err="1">
                <a:solidFill>
                  <a:schemeClr val="tx2"/>
                </a:solidFill>
              </a:rPr>
              <a:t>xs</a:t>
            </a:r>
            <a:r>
              <a:rPr lang="en-GB" altLang="es-ES" sz="900" dirty="0">
                <a:solidFill>
                  <a:schemeClr val="tx2"/>
                </a:solidFill>
              </a:rPr>
              <a:t>, </a:t>
            </a:r>
            <a:r>
              <a:rPr lang="en-GB" altLang="es-ES" sz="900" dirty="0" err="1">
                <a:solidFill>
                  <a:schemeClr val="tx2"/>
                </a:solidFill>
              </a:rPr>
              <a:t>int</a:t>
            </a:r>
            <a:r>
              <a:rPr lang="en-GB" altLang="es-ES" sz="900" dirty="0">
                <a:solidFill>
                  <a:schemeClr val="tx2"/>
                </a:solidFill>
              </a:rPr>
              <a:t> n) {</a:t>
            </a:r>
            <a:br>
              <a:rPr lang="en-GB" altLang="es-ES" sz="900" dirty="0">
                <a:solidFill>
                  <a:schemeClr val="tx2"/>
                </a:solidFill>
              </a:rPr>
            </a:br>
            <a:r>
              <a:rPr lang="en-GB" altLang="es-ES" sz="900" dirty="0">
                <a:solidFill>
                  <a:schemeClr val="tx2"/>
                </a:solidFill>
              </a:rPr>
              <a:t>       </a:t>
            </a:r>
            <a:r>
              <a:rPr lang="en-GB" altLang="es-ES" sz="900" dirty="0" err="1">
                <a:solidFill>
                  <a:schemeClr val="tx2"/>
                </a:solidFill>
              </a:rPr>
              <a:t>foreach</a:t>
            </a:r>
            <a:r>
              <a:rPr lang="en-GB" altLang="es-ES" sz="900" dirty="0">
                <a:solidFill>
                  <a:schemeClr val="tx2"/>
                </a:solidFill>
              </a:rPr>
              <a:t>(T x in </a:t>
            </a:r>
            <a:r>
              <a:rPr lang="en-GB" altLang="es-ES" sz="900" dirty="0" err="1">
                <a:solidFill>
                  <a:schemeClr val="tx2"/>
                </a:solidFill>
              </a:rPr>
              <a:t>xs</a:t>
            </a:r>
            <a:r>
              <a:rPr lang="en-GB" altLang="es-ES" sz="900" dirty="0">
                <a:solidFill>
                  <a:schemeClr val="tx2"/>
                </a:solidFill>
              </a:rPr>
              <a:t>) { if (n&gt;0) n--; else yield return x; }}</a:t>
            </a:r>
          </a:p>
          <a:p>
            <a:r>
              <a:rPr lang="en-US" dirty="0"/>
              <a:t>“</a:t>
            </a:r>
          </a:p>
          <a:p>
            <a:endParaRPr lang="en-US" dirty="0"/>
          </a:p>
          <a:p>
            <a:r>
              <a:rPr lang="es-ES" b="1" dirty="0" err="1"/>
              <a:t>yield</a:t>
            </a:r>
            <a:r>
              <a:rPr lang="es-ES" b="1" dirty="0"/>
              <a:t> (C# Reference)</a:t>
            </a:r>
            <a:endParaRPr lang="en-US" dirty="0"/>
          </a:p>
          <a:p>
            <a:r>
              <a:rPr lang="en-US" dirty="0"/>
              <a:t>https://msdn.microsoft.com/en-us/library/9k7k7cf0.aspx</a:t>
            </a:r>
          </a:p>
          <a:p>
            <a:r>
              <a:rPr lang="en-US" dirty="0"/>
              <a:t>“</a:t>
            </a:r>
          </a:p>
          <a:p>
            <a:r>
              <a:rPr lang="en-US" dirty="0"/>
              <a:t>When you use the </a:t>
            </a:r>
            <a:r>
              <a:rPr lang="en-US" b="1" dirty="0"/>
              <a:t>yield</a:t>
            </a:r>
            <a:r>
              <a:rPr lang="en-US" dirty="0"/>
              <a:t> keyword in a statement, you indicate that the method, operator, or </a:t>
            </a:r>
            <a:r>
              <a:rPr lang="en-US" b="1" dirty="0"/>
              <a:t>get</a:t>
            </a:r>
            <a:r>
              <a:rPr lang="en-US" dirty="0"/>
              <a:t> </a:t>
            </a:r>
            <a:r>
              <a:rPr lang="en-US" dirty="0" err="1"/>
              <a:t>accessor</a:t>
            </a:r>
            <a:r>
              <a:rPr lang="en-US" dirty="0"/>
              <a:t> in which it appears is an iterator. Using </a:t>
            </a:r>
            <a:r>
              <a:rPr lang="en-US" b="1" dirty="0"/>
              <a:t>yield</a:t>
            </a:r>
            <a:r>
              <a:rPr lang="en-US" dirty="0"/>
              <a:t> to define an iterator removes the need for an explicit extra class (the class that holds the state for an enumeration, see </a:t>
            </a:r>
            <a:r>
              <a:rPr lang="en-US" dirty="0" err="1">
                <a:hlinkClick r:id="rId3"/>
              </a:rPr>
              <a:t>IEnumerator</a:t>
            </a:r>
            <a:r>
              <a:rPr lang="en-US" dirty="0">
                <a:hlinkClick r:id="rId3"/>
              </a:rPr>
              <a:t>&lt;T&gt;</a:t>
            </a:r>
            <a:r>
              <a:rPr lang="en-US" dirty="0"/>
              <a:t> for an example) when you implement the </a:t>
            </a:r>
            <a:r>
              <a:rPr lang="en-US" dirty="0" err="1">
                <a:hlinkClick r:id="rId4"/>
              </a:rPr>
              <a:t>IEnumerable</a:t>
            </a:r>
            <a:r>
              <a:rPr lang="en-US" dirty="0"/>
              <a:t> and </a:t>
            </a:r>
            <a:r>
              <a:rPr lang="en-US" dirty="0" err="1">
                <a:hlinkClick r:id="rId5"/>
              </a:rPr>
              <a:t>IEnumerator</a:t>
            </a:r>
            <a:r>
              <a:rPr lang="en-US" dirty="0"/>
              <a:t> pattern for a custom collection type. </a:t>
            </a:r>
          </a:p>
          <a:p>
            <a:endParaRPr lang="en-US" dirty="0"/>
          </a:p>
          <a:p>
            <a:r>
              <a:rPr lang="en-US" dirty="0"/>
              <a:t>You consume an iterator method by using a </a:t>
            </a:r>
            <a:r>
              <a:rPr lang="en-US" dirty="0" err="1">
                <a:hlinkClick r:id="rId6"/>
              </a:rPr>
              <a:t>foreach</a:t>
            </a:r>
            <a:r>
              <a:rPr lang="en-US" dirty="0"/>
              <a:t> statement or LINQ query. Each iteration of the </a:t>
            </a:r>
            <a:r>
              <a:rPr lang="en-US" b="1" dirty="0" err="1"/>
              <a:t>foreach</a:t>
            </a:r>
            <a:r>
              <a:rPr lang="en-US" dirty="0"/>
              <a:t> loop calls the iterator method. When a </a:t>
            </a:r>
            <a:r>
              <a:rPr lang="en-US" b="1" dirty="0"/>
              <a:t>yield return</a:t>
            </a:r>
            <a:r>
              <a:rPr lang="en-US" dirty="0"/>
              <a:t> statement is reached in the iterator method, </a:t>
            </a:r>
            <a:r>
              <a:rPr lang="en-US" i="1" dirty="0"/>
              <a:t>expression</a:t>
            </a:r>
            <a:r>
              <a:rPr lang="en-US" dirty="0"/>
              <a:t> is returned, and the current location in code is retained. Execution is restarted from that location the next time that the iterator function is called.</a:t>
            </a:r>
          </a:p>
          <a:p>
            <a:r>
              <a:rPr lang="en-US" dirty="0"/>
              <a:t>“</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2/25/2016 6:35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9166059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s-ES" sz="900" b="1" kern="1200" dirty="0" err="1">
                <a:solidFill>
                  <a:schemeClr val="tx1"/>
                </a:solidFill>
                <a:effectLst/>
                <a:latin typeface="Segoe UI Light" pitchFamily="34" charset="0"/>
                <a:ea typeface="+mn-ea"/>
                <a:cs typeface="+mn-cs"/>
              </a:rPr>
              <a:t>Functional</a:t>
            </a:r>
            <a:r>
              <a:rPr lang="es-ES" sz="900" b="1" kern="1200" dirty="0">
                <a:solidFill>
                  <a:schemeClr val="tx1"/>
                </a:solidFill>
                <a:effectLst/>
                <a:latin typeface="Segoe UI Light" pitchFamily="34" charset="0"/>
                <a:ea typeface="+mn-ea"/>
                <a:cs typeface="+mn-cs"/>
              </a:rPr>
              <a:t> </a:t>
            </a:r>
            <a:r>
              <a:rPr lang="es-ES" sz="900" b="1" kern="1200" dirty="0" err="1">
                <a:solidFill>
                  <a:schemeClr val="tx1"/>
                </a:solidFill>
                <a:effectLst/>
                <a:latin typeface="Segoe UI Light" pitchFamily="34" charset="0"/>
                <a:ea typeface="+mn-ea"/>
                <a:cs typeface="+mn-cs"/>
              </a:rPr>
              <a:t>Programming</a:t>
            </a:r>
            <a:r>
              <a:rPr lang="es-ES" sz="900" b="1" kern="1200" dirty="0">
                <a:solidFill>
                  <a:schemeClr val="tx1"/>
                </a:solidFill>
                <a:effectLst/>
                <a:latin typeface="Segoe UI Light" pitchFamily="34" charset="0"/>
                <a:ea typeface="+mn-ea"/>
                <a:cs typeface="+mn-cs"/>
              </a:rPr>
              <a:t> in C#</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http://www.codeproject.com/Articles/375166/Functional-programming-in-Csharp</a:t>
            </a:r>
          </a:p>
          <a:p>
            <a:pPr marL="0" marR="0" indent="0" algn="l" defTabSz="932742" rtl="0" eaLnBrk="1" fontAlgn="auto" latinLnBrk="0" hangingPunct="1">
              <a:lnSpc>
                <a:spcPct val="90000"/>
              </a:lnSpc>
              <a:spcBef>
                <a:spcPts val="0"/>
              </a:spcBef>
              <a:spcAft>
                <a:spcPts val="340"/>
              </a:spcAft>
              <a:buClrTx/>
              <a:buSzTx/>
              <a:buFontTx/>
              <a:buNone/>
              <a:tabLst/>
              <a:defRPr/>
            </a:pP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b="1" dirty="0"/>
              <a:t>Introduction to Functional Programming in C# </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http://www.c-sharpcorner.com/uploadfile/rmcochran/introduction-to-functional-programming-in-C-Sharp/</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t>2/25/2016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32</a:t>
            </a:fld>
            <a:endParaRPr lang="en-US" dirty="0"/>
          </a:p>
        </p:txBody>
      </p:sp>
      <p:sp>
        <p:nvSpPr>
          <p:cNvPr id="7" name="Header Placeholder 6"/>
          <p:cNvSpPr>
            <a:spLocks noGrp="1"/>
          </p:cNvSpPr>
          <p:nvPr>
            <p:ph type="hdr" sz="quarter" idx="13"/>
          </p:nvPr>
        </p:nvSpPr>
        <p:spPr/>
        <p:txBody>
          <a:bodyPr/>
          <a:lstStyle/>
          <a:p>
            <a:r>
              <a:rPr lang="en-US" dirty="0"/>
              <a:t>Build 2014</a:t>
            </a:r>
          </a:p>
        </p:txBody>
      </p:sp>
    </p:spTree>
    <p:extLst>
      <p:ext uri="{BB962C8B-B14F-4D97-AF65-F5344CB8AC3E}">
        <p14:creationId xmlns:p14="http://schemas.microsoft.com/office/powerpoint/2010/main" val="19374259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err="1"/>
              <a:t>Refactoring</a:t>
            </a:r>
            <a:r>
              <a:rPr lang="es-ES" b="1" dirty="0"/>
              <a:t> </a:t>
            </a:r>
            <a:r>
              <a:rPr lang="es-ES" b="1" dirty="0" err="1"/>
              <a:t>Into</a:t>
            </a:r>
            <a:r>
              <a:rPr lang="es-ES" b="1" dirty="0"/>
              <a:t> </a:t>
            </a:r>
            <a:r>
              <a:rPr lang="es-ES" b="1" dirty="0" err="1"/>
              <a:t>Pure</a:t>
            </a:r>
            <a:r>
              <a:rPr lang="es-ES" b="1" dirty="0"/>
              <a:t> </a:t>
            </a:r>
            <a:r>
              <a:rPr lang="es-ES" b="1" dirty="0" err="1"/>
              <a:t>Functions</a:t>
            </a:r>
            <a:endParaRPr lang="es-ES" dirty="0"/>
          </a:p>
          <a:p>
            <a:r>
              <a:rPr lang="es-ES" dirty="0"/>
              <a:t>https://msdn.microsoft.com/en-us/library/bb669139.aspx</a:t>
            </a:r>
          </a:p>
          <a:p>
            <a:r>
              <a:rPr lang="es-ES" dirty="0"/>
              <a:t>“</a:t>
            </a:r>
          </a:p>
          <a:p>
            <a:r>
              <a:rPr lang="en-US" dirty="0"/>
              <a:t>One way of transitioning to functional programming is to refactor existing code to eliminate unnecessary side effects and external dependencies. In this way, you can create pure function versions of existing code.</a:t>
            </a:r>
          </a:p>
          <a:p>
            <a:endParaRPr lang="es-ES" dirty="0"/>
          </a:p>
          <a:p>
            <a:r>
              <a:rPr lang="en-US" dirty="0"/>
              <a:t>A pure function has two useful characteristics:</a:t>
            </a:r>
          </a:p>
          <a:p>
            <a:r>
              <a:rPr lang="en-US" dirty="0"/>
              <a:t>It has no side effects. The function does not change any variables or the data of any type outside of the function. </a:t>
            </a:r>
          </a:p>
          <a:p>
            <a:r>
              <a:rPr lang="en-US" dirty="0"/>
              <a:t>It is consistent. Given the same set of input data, it will always return the same output value. </a:t>
            </a:r>
            <a:endParaRPr lang="es-ES" dirty="0"/>
          </a:p>
          <a:p>
            <a:r>
              <a:rPr lang="es-ES" dirty="0"/>
              <a:t>“</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2/25/2016 6:35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4206739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To </a:t>
            </a:r>
            <a:r>
              <a:rPr lang="es-ES" sz="900" kern="1200" dirty="0" err="1">
                <a:solidFill>
                  <a:schemeClr val="tx1"/>
                </a:solidFill>
                <a:effectLst/>
                <a:latin typeface="Segoe UI Light" pitchFamily="34" charset="0"/>
                <a:ea typeface="+mn-ea"/>
                <a:cs typeface="+mn-cs"/>
              </a:rPr>
              <a:t>avoid</a:t>
            </a:r>
            <a:r>
              <a:rPr lang="es-ES" sz="900" kern="1200" dirty="0">
                <a:solidFill>
                  <a:schemeClr val="tx1"/>
                </a:solidFill>
                <a:effectLst/>
                <a:latin typeface="Segoe UI Light" pitchFamily="34" charset="0"/>
                <a:ea typeface="+mn-ea"/>
                <a:cs typeface="+mn-cs"/>
              </a:rPr>
              <a:t> </a:t>
            </a:r>
            <a:r>
              <a:rPr lang="es-ES" sz="900" kern="1200" dirty="0" err="1">
                <a:solidFill>
                  <a:schemeClr val="tx1"/>
                </a:solidFill>
                <a:effectLst/>
                <a:latin typeface="Segoe UI Light" pitchFamily="34" charset="0"/>
                <a:ea typeface="+mn-ea"/>
                <a:cs typeface="+mn-cs"/>
              </a:rPr>
              <a:t>unexpected</a:t>
            </a:r>
            <a:r>
              <a:rPr lang="es-ES" sz="900" kern="1200" dirty="0">
                <a:solidFill>
                  <a:schemeClr val="tx1"/>
                </a:solidFill>
                <a:effectLst/>
                <a:latin typeface="Segoe UI Light" pitchFamily="34" charset="0"/>
                <a:ea typeface="+mn-ea"/>
                <a:cs typeface="+mn-cs"/>
              </a:rPr>
              <a:t> </a:t>
            </a:r>
            <a:r>
              <a:rPr lang="es-ES" sz="900" kern="1200" dirty="0" err="1">
                <a:solidFill>
                  <a:schemeClr val="tx1"/>
                </a:solidFill>
                <a:effectLst/>
                <a:latin typeface="Segoe UI Light" pitchFamily="34" charset="0"/>
                <a:ea typeface="+mn-ea"/>
                <a:cs typeface="+mn-cs"/>
              </a:rPr>
              <a:t>change</a:t>
            </a:r>
            <a:r>
              <a:rPr lang="es-ES" sz="900" kern="1200" dirty="0">
                <a:solidFill>
                  <a:schemeClr val="tx1"/>
                </a:solidFill>
                <a:effectLst/>
                <a:latin typeface="Segoe UI Light" pitchFamily="34" charset="0"/>
                <a:ea typeface="+mn-ea"/>
                <a:cs typeface="+mn-cs"/>
              </a:rPr>
              <a:t> of </a:t>
            </a:r>
            <a:r>
              <a:rPr lang="es-ES" sz="900" kern="1200" dirty="0" err="1">
                <a:solidFill>
                  <a:schemeClr val="tx1"/>
                </a:solidFill>
                <a:effectLst/>
                <a:latin typeface="Segoe UI Light" pitchFamily="34" charset="0"/>
                <a:ea typeface="+mn-ea"/>
                <a:cs typeface="+mn-cs"/>
              </a:rPr>
              <a:t>state</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s-ES" b="1" dirty="0"/>
          </a:p>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t>Functional</a:t>
            </a:r>
            <a:r>
              <a:rPr lang="es-ES" b="1" dirty="0"/>
              <a:t> C#</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http://enterprisecraftsmanship.com/2015/03/02/functional-c-immutability/</a:t>
            </a:r>
          </a:p>
          <a:p>
            <a:pPr marL="0" marR="0" indent="0" algn="l" defTabSz="932742" rtl="0" eaLnBrk="1" fontAlgn="auto" latinLnBrk="0" hangingPunct="1">
              <a:lnSpc>
                <a:spcPct val="90000"/>
              </a:lnSpc>
              <a:spcBef>
                <a:spcPts val="0"/>
              </a:spcBef>
              <a:spcAft>
                <a:spcPts val="340"/>
              </a:spcAft>
              <a:buClrTx/>
              <a:buSzTx/>
              <a:buFontTx/>
              <a:buNone/>
              <a:tabLst/>
              <a:defRPr/>
            </a:pP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t>Functional</a:t>
            </a:r>
            <a:r>
              <a:rPr lang="es-ES" b="1" dirty="0"/>
              <a:t> C#: </a:t>
            </a:r>
            <a:r>
              <a:rPr lang="es-ES" b="1" dirty="0" err="1"/>
              <a:t>Primitive</a:t>
            </a:r>
            <a:r>
              <a:rPr lang="es-ES" b="1" dirty="0"/>
              <a:t> </a:t>
            </a:r>
            <a:r>
              <a:rPr lang="es-ES" b="1" dirty="0" err="1"/>
              <a:t>obsession</a:t>
            </a:r>
            <a:endParaRPr lang="es-ES" b="1" dirty="0"/>
          </a:p>
          <a:p>
            <a:pPr marL="0" marR="0" indent="0" algn="l" defTabSz="932742" rtl="0" eaLnBrk="1" fontAlgn="auto" latinLnBrk="0" hangingPunct="1">
              <a:lnSpc>
                <a:spcPct val="90000"/>
              </a:lnSpc>
              <a:spcBef>
                <a:spcPts val="0"/>
              </a:spcBef>
              <a:spcAft>
                <a:spcPts val="340"/>
              </a:spcAft>
              <a:buClrTx/>
              <a:buSzTx/>
              <a:buFontTx/>
              <a:buNone/>
              <a:tabLst/>
              <a:defRPr/>
            </a:pPr>
            <a:r>
              <a:rPr lang="es-ES" dirty="0"/>
              <a:t>http://enterprisecraftsmanship.com/2015/03/07/functional-c-primitive-obsession/</a:t>
            </a:r>
          </a:p>
          <a:p>
            <a:pPr marL="0" marR="0" indent="0" algn="l" defTabSz="932742" rtl="0" eaLnBrk="1" fontAlgn="auto" latinLnBrk="0" hangingPunct="1">
              <a:lnSpc>
                <a:spcPct val="90000"/>
              </a:lnSpc>
              <a:spcBef>
                <a:spcPts val="0"/>
              </a:spcBef>
              <a:spcAft>
                <a:spcPts val="340"/>
              </a:spcAft>
              <a:buClrTx/>
              <a:buSzTx/>
              <a:buFontTx/>
              <a:buNone/>
              <a:tabLst/>
              <a:defRPr/>
            </a:pPr>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fr-FR" b="1" dirty="0" err="1"/>
              <a:t>Functional</a:t>
            </a:r>
            <a:r>
              <a:rPr lang="fr-FR" b="1" dirty="0"/>
              <a:t> C#: Non-</a:t>
            </a:r>
            <a:r>
              <a:rPr lang="fr-FR" b="1" dirty="0" err="1"/>
              <a:t>nullable</a:t>
            </a:r>
            <a:r>
              <a:rPr lang="fr-FR" b="1" dirty="0"/>
              <a:t> </a:t>
            </a:r>
            <a:r>
              <a:rPr lang="fr-FR" b="1" dirty="0" err="1"/>
              <a:t>reference</a:t>
            </a:r>
            <a:r>
              <a:rPr lang="fr-FR" b="1" dirty="0"/>
              <a:t> types</a:t>
            </a:r>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es-ES" dirty="0"/>
              <a:t>http://enterprisecraftsmanship.com/2015/03/13/functional-c-non-nullable-reference-types/</a:t>
            </a:r>
          </a:p>
          <a:p>
            <a:pPr marL="0" marR="0" indent="0" algn="l" defTabSz="932742" rtl="0" eaLnBrk="1" fontAlgn="auto" latinLnBrk="0" hangingPunct="1">
              <a:lnSpc>
                <a:spcPct val="90000"/>
              </a:lnSpc>
              <a:spcBef>
                <a:spcPts val="0"/>
              </a:spcBef>
              <a:spcAft>
                <a:spcPts val="340"/>
              </a:spcAft>
              <a:buClrTx/>
              <a:buSzTx/>
              <a:buFontTx/>
              <a:buNone/>
              <a:tabLst/>
              <a:defRPr/>
            </a:pPr>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en-US" b="1" dirty="0"/>
              <a:t>Functional C#: Handling failures, input errors</a:t>
            </a:r>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es-ES" dirty="0"/>
              <a:t>http://enterprisecraftsmanship.com/2015/03/20/functional-c-handling-failures-input-errors/</a:t>
            </a:r>
          </a:p>
          <a:p>
            <a:pPr marL="0" marR="0" indent="0" algn="l" defTabSz="932742" rtl="0" eaLnBrk="1" fontAlgn="auto" latinLnBrk="0" hangingPunct="1">
              <a:lnSpc>
                <a:spcPct val="90000"/>
              </a:lnSpc>
              <a:spcBef>
                <a:spcPts val="0"/>
              </a:spcBef>
              <a:spcAft>
                <a:spcPts val="340"/>
              </a:spcAft>
              <a:buClrTx/>
              <a:buSzTx/>
              <a:buFontTx/>
              <a:buNone/>
              <a:tabLst/>
              <a:defRPr/>
            </a:pPr>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2/25/2016 6:35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5342668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err="1"/>
              <a:t>Options</a:t>
            </a:r>
            <a:r>
              <a:rPr lang="es-ES" b="1" dirty="0"/>
              <a:t> (F#)</a:t>
            </a:r>
            <a:endParaRPr lang="en-US" b="1" dirty="0"/>
          </a:p>
          <a:p>
            <a:r>
              <a:rPr lang="en-US" b="0" dirty="0"/>
              <a:t>https://msdn.microsoft.com/en-us/library/dd233245.aspx</a:t>
            </a:r>
          </a:p>
          <a:p>
            <a:r>
              <a:rPr lang="en-US" b="0" dirty="0"/>
              <a:t>“</a:t>
            </a:r>
          </a:p>
          <a:p>
            <a:r>
              <a:rPr lang="en-US" dirty="0"/>
              <a:t>The option type in F# is used when an actual value might not exist for a named value or variable. An option has an underlying type and can hold a value of that type, or it might not have a value.</a:t>
            </a:r>
            <a:endParaRPr lang="en-US" b="0" dirty="0"/>
          </a:p>
          <a:p>
            <a:r>
              <a:rPr lang="en-US" b="0" dirty="0"/>
              <a:t>“</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2/25/2016 6:35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1029860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s-ES" sz="900" b="1" kern="1200" dirty="0" err="1">
                <a:solidFill>
                  <a:schemeClr val="tx1"/>
                </a:solidFill>
                <a:effectLst/>
                <a:latin typeface="Segoe UI Light" pitchFamily="34" charset="0"/>
                <a:ea typeface="+mn-ea"/>
                <a:cs typeface="+mn-cs"/>
              </a:rPr>
              <a:t>Functional</a:t>
            </a:r>
            <a:r>
              <a:rPr lang="es-ES" sz="900" b="1" kern="1200" dirty="0">
                <a:solidFill>
                  <a:schemeClr val="tx1"/>
                </a:solidFill>
                <a:effectLst/>
                <a:latin typeface="Segoe UI Light" pitchFamily="34" charset="0"/>
                <a:ea typeface="+mn-ea"/>
                <a:cs typeface="+mn-cs"/>
              </a:rPr>
              <a:t> </a:t>
            </a:r>
            <a:r>
              <a:rPr lang="es-ES" sz="900" b="1" kern="1200" dirty="0" err="1">
                <a:solidFill>
                  <a:schemeClr val="tx1"/>
                </a:solidFill>
                <a:effectLst/>
                <a:latin typeface="Segoe UI Light" pitchFamily="34" charset="0"/>
                <a:ea typeface="+mn-ea"/>
                <a:cs typeface="+mn-cs"/>
              </a:rPr>
              <a:t>Programming</a:t>
            </a:r>
            <a:r>
              <a:rPr lang="es-ES" sz="900" b="1" kern="1200" dirty="0">
                <a:solidFill>
                  <a:schemeClr val="tx1"/>
                </a:solidFill>
                <a:effectLst/>
                <a:latin typeface="Segoe UI Light" pitchFamily="34" charset="0"/>
                <a:ea typeface="+mn-ea"/>
                <a:cs typeface="+mn-cs"/>
              </a:rPr>
              <a:t> in C#</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http://www.codeproject.com/Articles/375166/Functional-programming-in-Csharp</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2/25/2016 6:35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7746667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Lazy evaluation in C# (yield, Lazy&lt;T&gt;, </a:t>
            </a:r>
            <a:r>
              <a:rPr lang="en-US" b="1" dirty="0" err="1"/>
              <a:t>ThreadLocal</a:t>
            </a:r>
            <a:r>
              <a:rPr lang="en-US" b="1" dirty="0"/>
              <a:t>&lt;T&gt;, </a:t>
            </a:r>
            <a:r>
              <a:rPr lang="en-US" b="1" dirty="0" err="1"/>
              <a:t>LazyInitializer</a:t>
            </a:r>
            <a:r>
              <a:rPr lang="en-US" b="1" dirty="0"/>
              <a:t>)</a:t>
            </a:r>
          </a:p>
          <a:p>
            <a:r>
              <a:rPr lang="en-US" dirty="0"/>
              <a:t>http://www.codeproject.com/Articles/375166/Functional-programming-in-Csharp?msg=4249036#xx4249036xx</a:t>
            </a:r>
          </a:p>
          <a:p>
            <a:r>
              <a:rPr lang="en-US" dirty="0"/>
              <a:t>“</a:t>
            </a:r>
          </a:p>
          <a:p>
            <a:r>
              <a:rPr lang="en-US" dirty="0"/>
              <a:t>I've made some C# samples on Lazy evaluation including the features introduced by C# 4 (Lazy, </a:t>
            </a:r>
            <a:r>
              <a:rPr lang="en-US" dirty="0" err="1"/>
              <a:t>ThreadLocal</a:t>
            </a:r>
            <a:r>
              <a:rPr lang="en-US" dirty="0"/>
              <a:t> and </a:t>
            </a:r>
            <a:r>
              <a:rPr lang="en-US" dirty="0" err="1"/>
              <a:t>LazyInitializer</a:t>
            </a:r>
            <a:r>
              <a:rPr lang="en-US" dirty="0"/>
              <a:t>) and the features of C# 3 (yield).</a:t>
            </a:r>
            <a:br>
              <a:rPr lang="en-US" dirty="0"/>
            </a:br>
            <a:r>
              <a:rPr lang="en-US" dirty="0"/>
              <a:t>“</a:t>
            </a:r>
          </a:p>
          <a:p>
            <a:endParaRPr lang="en-US" dirty="0"/>
          </a:p>
          <a:p>
            <a:r>
              <a:rPr lang="es-ES" b="1" dirty="0" err="1"/>
              <a:t>Lazy</a:t>
            </a:r>
            <a:r>
              <a:rPr lang="es-ES" b="1" dirty="0"/>
              <a:t>&lt;T&gt; </a:t>
            </a:r>
            <a:r>
              <a:rPr lang="es-ES" b="1" dirty="0" err="1"/>
              <a:t>Class</a:t>
            </a:r>
            <a:endParaRPr lang="en-US" dirty="0"/>
          </a:p>
          <a:p>
            <a:r>
              <a:rPr lang="en-US" dirty="0"/>
              <a:t>https://msdn.microsoft.com/en-us/library/dd642331(v=vs.110).aspx</a:t>
            </a:r>
          </a:p>
          <a:p>
            <a:r>
              <a:rPr lang="en-US" dirty="0"/>
              <a:t>“</a:t>
            </a:r>
          </a:p>
          <a:p>
            <a:r>
              <a:rPr lang="en-US" dirty="0"/>
              <a:t>Provides support for lazy initialization.</a:t>
            </a:r>
          </a:p>
          <a:p>
            <a:r>
              <a:rPr lang="en-US" dirty="0"/>
              <a:t>“</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2/25/2016 6:35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4885492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s-ES" sz="900" b="1" kern="1200" dirty="0" err="1">
                <a:solidFill>
                  <a:schemeClr val="tx1"/>
                </a:solidFill>
                <a:effectLst/>
                <a:latin typeface="Segoe UI Light" pitchFamily="34" charset="0"/>
                <a:ea typeface="+mn-ea"/>
                <a:cs typeface="+mn-cs"/>
              </a:rPr>
              <a:t>Functional</a:t>
            </a:r>
            <a:r>
              <a:rPr lang="es-ES" sz="900" b="1" kern="1200" dirty="0">
                <a:solidFill>
                  <a:schemeClr val="tx1"/>
                </a:solidFill>
                <a:effectLst/>
                <a:latin typeface="Segoe UI Light" pitchFamily="34" charset="0"/>
                <a:ea typeface="+mn-ea"/>
                <a:cs typeface="+mn-cs"/>
              </a:rPr>
              <a:t> </a:t>
            </a:r>
            <a:r>
              <a:rPr lang="es-ES" sz="900" b="1" kern="1200" dirty="0" err="1">
                <a:solidFill>
                  <a:schemeClr val="tx1"/>
                </a:solidFill>
                <a:effectLst/>
                <a:latin typeface="Segoe UI Light" pitchFamily="34" charset="0"/>
                <a:ea typeface="+mn-ea"/>
                <a:cs typeface="+mn-cs"/>
              </a:rPr>
              <a:t>Programming</a:t>
            </a:r>
            <a:r>
              <a:rPr lang="es-ES" sz="900" b="1" kern="1200" dirty="0">
                <a:solidFill>
                  <a:schemeClr val="tx1"/>
                </a:solidFill>
                <a:effectLst/>
                <a:latin typeface="Segoe UI Light" pitchFamily="34" charset="0"/>
                <a:ea typeface="+mn-ea"/>
                <a:cs typeface="+mn-cs"/>
              </a:rPr>
              <a:t> in C#</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http://www.codeproject.com/Articles/375166/Functional-programming-in-Csharp</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2/25/2016 6:35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25461713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Currying</a:t>
            </a:r>
          </a:p>
          <a:p>
            <a:r>
              <a:rPr lang="en-US" b="0" dirty="0"/>
              <a:t>https://en.wikipedia.org/wiki/Currying</a:t>
            </a:r>
          </a:p>
          <a:p>
            <a:r>
              <a:rPr lang="en-US" b="0" dirty="0"/>
              <a:t>“</a:t>
            </a:r>
          </a:p>
          <a:p>
            <a:r>
              <a:rPr lang="en-US" b="0" dirty="0"/>
              <a:t>In mathematics and computer science, currying is the technique of translating the evaluation of a function that takes multiple arguments (or a tuple of arguments) into evaluating a sequence of functions, each with a single argument. </a:t>
            </a:r>
          </a:p>
          <a:p>
            <a:endParaRPr lang="en-US" b="0" dirty="0"/>
          </a:p>
          <a:p>
            <a:r>
              <a:rPr lang="en-US" b="0" dirty="0" err="1"/>
              <a:t>Uncurrying</a:t>
            </a:r>
            <a:r>
              <a:rPr lang="en-US" b="0" dirty="0"/>
              <a:t> is the dual transformation to currying, and can be seen as a form of </a:t>
            </a:r>
            <a:r>
              <a:rPr lang="en-US" b="0" dirty="0" err="1"/>
              <a:t>defunctionalization</a:t>
            </a:r>
            <a:r>
              <a:rPr lang="en-US" b="0" dirty="0"/>
              <a:t>. It takes a function f(x) that returns another function g(y) as a result, and yields a new function f′(x, y) that takes a number of additional parameters and applies them to the function returned by function f. The process can be iterated.</a:t>
            </a:r>
          </a:p>
          <a:p>
            <a:r>
              <a:rPr lang="en-US" b="0" dirty="0"/>
              <a:t>“</a:t>
            </a:r>
          </a:p>
          <a:p>
            <a:endParaRPr lang="en-US" dirty="0">
              <a:effectLst/>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b="1" kern="1200" dirty="0" err="1">
                <a:solidFill>
                  <a:schemeClr val="tx1"/>
                </a:solidFill>
                <a:effectLst/>
                <a:latin typeface="Segoe UI Light" pitchFamily="34" charset="0"/>
                <a:ea typeface="+mn-ea"/>
                <a:cs typeface="+mn-cs"/>
              </a:rPr>
              <a:t>Functional</a:t>
            </a:r>
            <a:r>
              <a:rPr lang="es-ES" sz="900" b="1" kern="1200" dirty="0">
                <a:solidFill>
                  <a:schemeClr val="tx1"/>
                </a:solidFill>
                <a:effectLst/>
                <a:latin typeface="Segoe UI Light" pitchFamily="34" charset="0"/>
                <a:ea typeface="+mn-ea"/>
                <a:cs typeface="+mn-cs"/>
              </a:rPr>
              <a:t> </a:t>
            </a:r>
            <a:r>
              <a:rPr lang="es-ES" sz="900" b="1" kern="1200" dirty="0" err="1">
                <a:solidFill>
                  <a:schemeClr val="tx1"/>
                </a:solidFill>
                <a:effectLst/>
                <a:latin typeface="Segoe UI Light" pitchFamily="34" charset="0"/>
                <a:ea typeface="+mn-ea"/>
                <a:cs typeface="+mn-cs"/>
              </a:rPr>
              <a:t>Programming</a:t>
            </a:r>
            <a:r>
              <a:rPr lang="es-ES" sz="900" b="1" kern="1200" dirty="0">
                <a:solidFill>
                  <a:schemeClr val="tx1"/>
                </a:solidFill>
                <a:effectLst/>
                <a:latin typeface="Segoe UI Light" pitchFamily="34" charset="0"/>
                <a:ea typeface="+mn-ea"/>
                <a:cs typeface="+mn-cs"/>
              </a:rPr>
              <a:t> in C#</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http://www.codeproject.com/Articles/375166/Functional-programming-in-Csharp</a:t>
            </a:r>
          </a:p>
          <a:p>
            <a:r>
              <a:rPr lang="es-ES" dirty="0"/>
              <a:t>“</a:t>
            </a:r>
          </a:p>
          <a:p>
            <a:r>
              <a:rPr lang="en-US" b="1" dirty="0">
                <a:effectLst/>
              </a:rPr>
              <a:t>Currying</a:t>
            </a:r>
            <a:r>
              <a:rPr lang="en-US" dirty="0">
                <a:effectLst/>
              </a:rPr>
              <a:t> is a method that enables you to break an N-argument function to N single argument functions (Monads).</a:t>
            </a:r>
          </a:p>
          <a:p>
            <a:r>
              <a:rPr lang="en-US" dirty="0">
                <a:effectLst/>
              </a:rPr>
              <a:t>“</a:t>
            </a:r>
          </a:p>
          <a:p>
            <a:endParaRPr lang="es-ES" b="1" dirty="0">
              <a:effectLst/>
            </a:endParaRP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2/25/2016 6:35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7667056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Currying</a:t>
            </a:r>
          </a:p>
          <a:p>
            <a:r>
              <a:rPr lang="en-US" b="0" dirty="0"/>
              <a:t>https://en.wikipedia.org/wiki/Currying</a:t>
            </a:r>
          </a:p>
          <a:p>
            <a:r>
              <a:rPr lang="en-US" b="0" dirty="0"/>
              <a:t>“</a:t>
            </a:r>
          </a:p>
          <a:p>
            <a:r>
              <a:rPr lang="en-US" b="0" dirty="0"/>
              <a:t>In mathematics and computer science, currying is the technique of translating the evaluation of a function that takes multiple arguments (or a tuple of arguments) into evaluating a sequence of functions, each with a single argument. </a:t>
            </a:r>
          </a:p>
          <a:p>
            <a:endParaRPr lang="en-US" b="0" dirty="0"/>
          </a:p>
          <a:p>
            <a:r>
              <a:rPr lang="en-US" b="0" dirty="0" err="1"/>
              <a:t>Uncurrying</a:t>
            </a:r>
            <a:r>
              <a:rPr lang="en-US" b="0" dirty="0"/>
              <a:t> is the dual transformation to currying, and can be seen as a form of </a:t>
            </a:r>
            <a:r>
              <a:rPr lang="en-US" b="0" dirty="0" err="1"/>
              <a:t>defunctionalization</a:t>
            </a:r>
            <a:r>
              <a:rPr lang="en-US" b="0" dirty="0"/>
              <a:t>. It takes a function f(x) that returns another function g(y) as a result, and yields a new function f′(x, y) that takes a number of additional parameters and applies them to the function returned by function f. The process can be iterated.</a:t>
            </a:r>
          </a:p>
          <a:p>
            <a:r>
              <a:rPr lang="en-US" b="0" dirty="0"/>
              <a:t>“</a:t>
            </a:r>
          </a:p>
          <a:p>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es-ES" sz="900" b="1" kern="1200" dirty="0" err="1">
                <a:solidFill>
                  <a:schemeClr val="tx1"/>
                </a:solidFill>
                <a:effectLst/>
                <a:latin typeface="Segoe UI Light" pitchFamily="34" charset="0"/>
                <a:ea typeface="+mn-ea"/>
                <a:cs typeface="+mn-cs"/>
              </a:rPr>
              <a:t>Functional</a:t>
            </a:r>
            <a:r>
              <a:rPr lang="es-ES" sz="900" b="1" kern="1200" dirty="0">
                <a:solidFill>
                  <a:schemeClr val="tx1"/>
                </a:solidFill>
                <a:effectLst/>
                <a:latin typeface="Segoe UI Light" pitchFamily="34" charset="0"/>
                <a:ea typeface="+mn-ea"/>
                <a:cs typeface="+mn-cs"/>
              </a:rPr>
              <a:t> </a:t>
            </a:r>
            <a:r>
              <a:rPr lang="es-ES" sz="900" b="1" kern="1200" dirty="0" err="1">
                <a:solidFill>
                  <a:schemeClr val="tx1"/>
                </a:solidFill>
                <a:effectLst/>
                <a:latin typeface="Segoe UI Light" pitchFamily="34" charset="0"/>
                <a:ea typeface="+mn-ea"/>
                <a:cs typeface="+mn-cs"/>
              </a:rPr>
              <a:t>Programming</a:t>
            </a:r>
            <a:r>
              <a:rPr lang="es-ES" sz="900" b="1" kern="1200" dirty="0">
                <a:solidFill>
                  <a:schemeClr val="tx1"/>
                </a:solidFill>
                <a:effectLst/>
                <a:latin typeface="Segoe UI Light" pitchFamily="34" charset="0"/>
                <a:ea typeface="+mn-ea"/>
                <a:cs typeface="+mn-cs"/>
              </a:rPr>
              <a:t> in C#</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http://www.codeproject.com/Articles/375166/Functional-programming-in-Csharp</a:t>
            </a:r>
          </a:p>
          <a:p>
            <a:r>
              <a:rPr lang="es-ES" dirty="0"/>
              <a:t>“</a:t>
            </a:r>
          </a:p>
          <a:p>
            <a:r>
              <a:rPr lang="en-US" b="1" dirty="0">
                <a:effectLst/>
              </a:rPr>
              <a:t>Currying</a:t>
            </a:r>
            <a:r>
              <a:rPr lang="en-US" dirty="0">
                <a:effectLst/>
              </a:rPr>
              <a:t> is a method that enables you to break an N-argument function to N single argument functions (Monads).</a:t>
            </a:r>
          </a:p>
          <a:p>
            <a:endParaRPr lang="en-US" dirty="0">
              <a:effectLst/>
            </a:endParaRPr>
          </a:p>
          <a:p>
            <a:r>
              <a:rPr lang="en-US" dirty="0">
                <a:effectLst/>
              </a:rPr>
              <a:t>You can also use a higher order function to revert the curried function back. In this case, the curried version with several single arguments will be converted back to a multi-argument function</a:t>
            </a:r>
          </a:p>
          <a:p>
            <a:r>
              <a:rPr lang="en-US" dirty="0">
                <a:effectLst/>
              </a:rPr>
              <a:t>“</a:t>
            </a:r>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2/25/2016 6:35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144536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2800" b="1" dirty="0">
                <a:solidFill>
                  <a:srgbClr val="00188F"/>
                </a:solidFill>
              </a:rPr>
              <a:t>Derives </a:t>
            </a:r>
            <a:r>
              <a:rPr lang="es-ES" sz="2800" b="1" dirty="0" err="1">
                <a:solidFill>
                  <a:srgbClr val="00188F"/>
                </a:solidFill>
              </a:rPr>
              <a:t>from</a:t>
            </a:r>
            <a:r>
              <a:rPr lang="es-ES" sz="2800" b="1" dirty="0">
                <a:solidFill>
                  <a:srgbClr val="00188F"/>
                </a:solidFill>
              </a:rPr>
              <a:t> C/C++, similar to Java</a:t>
            </a:r>
          </a:p>
          <a:p>
            <a:r>
              <a:rPr lang="es-ES" sz="2800" b="1" dirty="0">
                <a:solidFill>
                  <a:srgbClr val="00188F"/>
                </a:solidFill>
              </a:rPr>
              <a:t>Simple, </a:t>
            </a:r>
            <a:r>
              <a:rPr lang="es-ES" sz="2800" b="1" dirty="0" err="1">
                <a:solidFill>
                  <a:srgbClr val="00188F"/>
                </a:solidFill>
              </a:rPr>
              <a:t>modern</a:t>
            </a:r>
            <a:r>
              <a:rPr lang="es-ES" sz="2800" b="1" dirty="0">
                <a:solidFill>
                  <a:srgbClr val="00188F"/>
                </a:solidFill>
              </a:rPr>
              <a:t> and general </a:t>
            </a:r>
            <a:r>
              <a:rPr lang="es-ES" sz="2800" b="1" dirty="0" err="1">
                <a:solidFill>
                  <a:srgbClr val="00188F"/>
                </a:solidFill>
              </a:rPr>
              <a:t>purpose</a:t>
            </a:r>
            <a:endParaRPr lang="es-ES" sz="2800" b="1" dirty="0">
              <a:solidFill>
                <a:srgbClr val="00188F"/>
              </a:solidFill>
            </a:endParaRPr>
          </a:p>
          <a:p>
            <a:r>
              <a:rPr lang="es-ES" sz="2800" b="1" dirty="0" err="1">
                <a:solidFill>
                  <a:srgbClr val="00188F"/>
                </a:solidFill>
              </a:rPr>
              <a:t>Garbage</a:t>
            </a:r>
            <a:r>
              <a:rPr lang="es-ES" sz="2800" b="1" dirty="0">
                <a:solidFill>
                  <a:srgbClr val="00188F"/>
                </a:solidFill>
              </a:rPr>
              <a:t> </a:t>
            </a:r>
            <a:r>
              <a:rPr lang="es-ES" sz="2800" b="1" dirty="0" err="1">
                <a:solidFill>
                  <a:srgbClr val="00188F"/>
                </a:solidFill>
              </a:rPr>
              <a:t>Collector</a:t>
            </a:r>
            <a:endParaRPr lang="es-ES" sz="2800" b="1" dirty="0">
              <a:solidFill>
                <a:srgbClr val="00188F"/>
              </a:solidFill>
            </a:endParaRPr>
          </a:p>
          <a:p>
            <a:r>
              <a:rPr lang="es-ES" sz="2800" b="1" dirty="0" err="1">
                <a:solidFill>
                  <a:srgbClr val="00188F"/>
                </a:solidFill>
              </a:rPr>
              <a:t>Multi-paradigm</a:t>
            </a:r>
            <a:r>
              <a:rPr lang="es-ES" sz="2800" b="1" dirty="0">
                <a:solidFill>
                  <a:srgbClr val="00188F"/>
                </a:solidFill>
              </a:rPr>
              <a:t> </a:t>
            </a:r>
            <a:r>
              <a:rPr lang="es-ES" sz="2800" b="1" dirty="0" err="1">
                <a:solidFill>
                  <a:srgbClr val="00188F"/>
                </a:solidFill>
              </a:rPr>
              <a:t>language</a:t>
            </a:r>
            <a:endParaRPr lang="es-ES" sz="2800" b="1" dirty="0">
              <a:solidFill>
                <a:srgbClr val="00188F"/>
              </a:solidFill>
            </a:endParaRPr>
          </a:p>
          <a:p>
            <a:pPr lvl="1"/>
            <a:r>
              <a:rPr lang="es-ES" dirty="0" err="1">
                <a:solidFill>
                  <a:srgbClr val="525252"/>
                </a:solidFill>
              </a:rPr>
              <a:t>Strong</a:t>
            </a:r>
            <a:r>
              <a:rPr lang="es-ES" dirty="0">
                <a:solidFill>
                  <a:srgbClr val="525252"/>
                </a:solidFill>
              </a:rPr>
              <a:t> </a:t>
            </a:r>
            <a:r>
              <a:rPr lang="es-ES" dirty="0" err="1">
                <a:solidFill>
                  <a:srgbClr val="525252"/>
                </a:solidFill>
              </a:rPr>
              <a:t>typed</a:t>
            </a:r>
            <a:endParaRPr lang="es-ES" dirty="0">
              <a:solidFill>
                <a:srgbClr val="525252"/>
              </a:solidFill>
            </a:endParaRPr>
          </a:p>
          <a:p>
            <a:pPr lvl="1"/>
            <a:r>
              <a:rPr lang="es-ES" dirty="0" err="1">
                <a:solidFill>
                  <a:srgbClr val="525252"/>
                </a:solidFill>
              </a:rPr>
              <a:t>Imperative</a:t>
            </a:r>
            <a:endParaRPr lang="es-ES" dirty="0">
              <a:solidFill>
                <a:srgbClr val="525252"/>
              </a:solidFill>
            </a:endParaRPr>
          </a:p>
          <a:p>
            <a:pPr lvl="1"/>
            <a:r>
              <a:rPr lang="es-ES" dirty="0" err="1">
                <a:solidFill>
                  <a:srgbClr val="525252"/>
                </a:solidFill>
              </a:rPr>
              <a:t>Declarative</a:t>
            </a:r>
            <a:endParaRPr lang="es-ES" dirty="0">
              <a:solidFill>
                <a:srgbClr val="525252"/>
              </a:solidFill>
            </a:endParaRPr>
          </a:p>
          <a:p>
            <a:pPr lvl="1"/>
            <a:r>
              <a:rPr lang="es-ES" dirty="0" err="1">
                <a:solidFill>
                  <a:srgbClr val="525252"/>
                </a:solidFill>
              </a:rPr>
              <a:t>Functional</a:t>
            </a:r>
            <a:endParaRPr lang="es-ES" dirty="0">
              <a:solidFill>
                <a:srgbClr val="525252"/>
              </a:solidFill>
            </a:endParaRPr>
          </a:p>
          <a:p>
            <a:pPr lvl="1"/>
            <a:r>
              <a:rPr lang="es-ES" dirty="0" err="1">
                <a:solidFill>
                  <a:srgbClr val="525252"/>
                </a:solidFill>
              </a:rPr>
              <a:t>Generic</a:t>
            </a:r>
            <a:endParaRPr lang="es-ES" dirty="0">
              <a:solidFill>
                <a:srgbClr val="525252"/>
              </a:solidFill>
            </a:endParaRPr>
          </a:p>
          <a:p>
            <a:pPr lvl="1"/>
            <a:r>
              <a:rPr lang="es-ES" dirty="0" err="1">
                <a:solidFill>
                  <a:srgbClr val="525252"/>
                </a:solidFill>
              </a:rPr>
              <a:t>Object-oriented</a:t>
            </a:r>
            <a:endParaRPr lang="es-ES" dirty="0">
              <a:solidFill>
                <a:srgbClr val="525252"/>
              </a:solidFill>
            </a:endParaRPr>
          </a:p>
          <a:p>
            <a:pPr lvl="1"/>
            <a:r>
              <a:rPr lang="es-ES" dirty="0" err="1">
                <a:solidFill>
                  <a:srgbClr val="525252"/>
                </a:solidFill>
              </a:rPr>
              <a:t>Component-oriented</a:t>
            </a:r>
            <a:endParaRPr lang="es-ES" dirty="0">
              <a:solidFill>
                <a:srgbClr val="525252"/>
              </a:solidFill>
            </a:endParaRPr>
          </a:p>
          <a:p>
            <a:endParaRPr lang="es-ES" b="1" dirty="0"/>
          </a:p>
          <a:p>
            <a:r>
              <a:rPr lang="es-ES" b="1" dirty="0" err="1"/>
              <a:t>Programming</a:t>
            </a:r>
            <a:r>
              <a:rPr lang="es-ES" b="1" dirty="0"/>
              <a:t> Concepts</a:t>
            </a:r>
          </a:p>
          <a:p>
            <a:r>
              <a:rPr lang="es-ES" dirty="0"/>
              <a:t>http://msdn.microsoft.com/en-us/library/dd460655.aspx</a:t>
            </a:r>
          </a:p>
          <a:p>
            <a:endParaRPr lang="es-ES" dirty="0"/>
          </a:p>
          <a:p>
            <a:r>
              <a:rPr lang="es-ES" b="1" dirty="0"/>
              <a:t>C# </a:t>
            </a:r>
            <a:r>
              <a:rPr lang="es-ES" b="1" dirty="0" err="1"/>
              <a:t>Programming</a:t>
            </a:r>
            <a:r>
              <a:rPr lang="es-ES" b="1" dirty="0"/>
              <a:t> </a:t>
            </a:r>
            <a:r>
              <a:rPr lang="es-ES" b="1" dirty="0" err="1"/>
              <a:t>Guide</a:t>
            </a:r>
            <a:endParaRPr lang="es-ES" b="1" dirty="0"/>
          </a:p>
          <a:p>
            <a:r>
              <a:rPr lang="es-ES" dirty="0"/>
              <a:t>http://msdn.microsoft.com/en-us/library/67ef8sbd.aspx</a:t>
            </a:r>
          </a:p>
          <a:p>
            <a:endParaRPr lang="es-ES" b="1" dirty="0"/>
          </a:p>
          <a:p>
            <a:r>
              <a:rPr lang="es-ES" b="1" dirty="0" err="1"/>
              <a:t>Hidden</a:t>
            </a:r>
            <a:r>
              <a:rPr lang="es-ES" b="1" baseline="0" dirty="0"/>
              <a:t> </a:t>
            </a:r>
            <a:r>
              <a:rPr lang="es-ES" b="1" baseline="0" dirty="0" err="1"/>
              <a:t>features</a:t>
            </a:r>
            <a:r>
              <a:rPr lang="es-ES" b="1" baseline="0" dirty="0"/>
              <a:t> of C#</a:t>
            </a:r>
            <a:endParaRPr lang="es-ES" b="1" dirty="0"/>
          </a:p>
          <a:p>
            <a:r>
              <a:rPr lang="es-ES" dirty="0"/>
              <a:t>http://stackoverflow.com/questions/9033/hidden-features-of-c</a:t>
            </a:r>
          </a:p>
          <a:p>
            <a:endParaRPr lang="es-ES" dirty="0"/>
          </a:p>
          <a:p>
            <a:r>
              <a:rPr lang="en-US" b="1" dirty="0"/>
              <a:t>Comparison of C Sharp and Java</a:t>
            </a:r>
            <a:endParaRPr lang="es-ES" b="1" dirty="0"/>
          </a:p>
          <a:p>
            <a:r>
              <a:rPr lang="es-ES" dirty="0"/>
              <a:t>http://en.wikipedia.org/wiki/Comparison_of_C_Sharp_and_Java</a:t>
            </a:r>
          </a:p>
          <a:p>
            <a:endParaRPr lang="es-ES" dirty="0"/>
          </a:p>
          <a:p>
            <a:r>
              <a:rPr lang="en-US" b="1" dirty="0"/>
              <a:t>A C# 6.0 Language Preview</a:t>
            </a:r>
            <a:endParaRPr lang="es-ES" b="1" dirty="0"/>
          </a:p>
          <a:p>
            <a:r>
              <a:rPr lang="es-ES" dirty="0"/>
              <a:t>http://msdn.microsoft.com/en-us/magazine/dn683793.aspx</a:t>
            </a:r>
            <a:endParaRPr lang="en-US" dirty="0">
              <a:effectLst/>
            </a:endParaRPr>
          </a:p>
          <a:p>
            <a:endParaRPr lang="es-ES" dirty="0"/>
          </a:p>
          <a:p>
            <a:r>
              <a:rPr lang="en-US" b="1" dirty="0">
                <a:effectLst/>
              </a:rPr>
              <a:t>List of programming languages by type</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https://en.wikipedia.org/wiki/List_of_programming_languages_by_type#Functional_languages</a:t>
            </a:r>
          </a:p>
          <a:p>
            <a:r>
              <a:rPr lang="es-ES" sz="900" kern="1200" dirty="0">
                <a:solidFill>
                  <a:schemeClr val="tx1"/>
                </a:solidFill>
                <a:effectLst/>
                <a:latin typeface="Segoe UI Light" pitchFamily="34" charset="0"/>
                <a:ea typeface="+mn-ea"/>
                <a:cs typeface="+mn-cs"/>
              </a:rPr>
              <a:t>“</a:t>
            </a:r>
          </a:p>
          <a:p>
            <a:r>
              <a:rPr lang="en-US" sz="900" b="1" kern="1200" dirty="0">
                <a:solidFill>
                  <a:schemeClr val="tx1"/>
                </a:solidFill>
                <a:effectLst/>
                <a:latin typeface="Segoe UI Light" pitchFamily="34" charset="0"/>
                <a:ea typeface="+mn-ea"/>
                <a:cs typeface="+mn-cs"/>
              </a:rPr>
              <a:t>Compiled languages</a:t>
            </a:r>
          </a:p>
          <a:p>
            <a:r>
              <a:rPr lang="en-US" sz="900" kern="1200" dirty="0">
                <a:solidFill>
                  <a:schemeClr val="tx1"/>
                </a:solidFill>
                <a:effectLst/>
                <a:latin typeface="Segoe UI Light" pitchFamily="34" charset="0"/>
                <a:ea typeface="+mn-ea"/>
                <a:cs typeface="+mn-cs"/>
              </a:rPr>
              <a:t>These are languages typically processed by compilers, though theoretically any language can be compiled or interpreted. </a:t>
            </a:r>
          </a:p>
          <a:p>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Curly-bracket languages</a:t>
            </a:r>
          </a:p>
          <a:p>
            <a:r>
              <a:rPr lang="en-US" sz="900" kern="1200" dirty="0">
                <a:solidFill>
                  <a:schemeClr val="tx1"/>
                </a:solidFill>
                <a:effectLst/>
                <a:latin typeface="Segoe UI Light" pitchFamily="34" charset="0"/>
                <a:ea typeface="+mn-ea"/>
                <a:cs typeface="+mn-cs"/>
              </a:rPr>
              <a:t>The curly-bracket or curly-brace programming languages have a syntax that defines statement blocks using the curly bracket or brace characters { and }. </a:t>
            </a:r>
          </a:p>
          <a:p>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Functional languages. Impure</a:t>
            </a:r>
          </a:p>
          <a:p>
            <a:r>
              <a:rPr lang="en-US" sz="900" kern="1200" dirty="0">
                <a:solidFill>
                  <a:schemeClr val="tx1"/>
                </a:solidFill>
                <a:effectLst/>
                <a:latin typeface="Segoe UI Light" pitchFamily="34" charset="0"/>
                <a:ea typeface="+mn-ea"/>
                <a:cs typeface="+mn-cs"/>
              </a:rPr>
              <a:t>Functional programming languages define programs and subroutines as mathematical functions. Many so-called functional languages are "impure", containing imperative features</a:t>
            </a:r>
          </a:p>
          <a:p>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Imperative languages</a:t>
            </a:r>
          </a:p>
          <a:p>
            <a:r>
              <a:rPr lang="en-US" dirty="0">
                <a:effectLst/>
              </a:rPr>
              <a:t>Declarative languages describe a problem rather than defining a solution. Declarative programming stands in contrast to imperative programming via imperative programming languages, where serial orders (imperatives) are given to a computer. In addition to the examples given just below, all (pure) functional and logic-based programming languages are also declarative. In fact, "functional" and "logical" constitute the usual subcategories of the declarative category.</a:t>
            </a:r>
          </a:p>
          <a:p>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Iterative languages</a:t>
            </a:r>
          </a:p>
          <a:p>
            <a:r>
              <a:rPr lang="en-US" sz="900" kern="1200" dirty="0">
                <a:solidFill>
                  <a:schemeClr val="tx1"/>
                </a:solidFill>
                <a:effectLst/>
                <a:latin typeface="Segoe UI Light" pitchFamily="34" charset="0"/>
                <a:ea typeface="+mn-ea"/>
                <a:cs typeface="+mn-cs"/>
              </a:rPr>
              <a:t>Iterative languages are built around or offering generators</a:t>
            </a:r>
          </a:p>
          <a:p>
            <a:r>
              <a:rPr lang="en-US" sz="900" kern="1200" dirty="0">
                <a:solidFill>
                  <a:schemeClr val="tx1"/>
                </a:solidFill>
                <a:effectLst/>
                <a:latin typeface="Segoe UI Light" pitchFamily="34" charset="0"/>
                <a:ea typeface="+mn-ea"/>
                <a:cs typeface="+mn-cs"/>
              </a:rPr>
              <a:t>(</a:t>
            </a:r>
            <a:r>
              <a:rPr lang="en-US" dirty="0">
                <a:effectLst/>
              </a:rPr>
              <a:t>yield is available since C# version 2.0).</a:t>
            </a:r>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b="1" kern="1200" dirty="0" err="1">
                <a:solidFill>
                  <a:schemeClr val="tx1"/>
                </a:solidFill>
                <a:effectLst/>
                <a:latin typeface="Segoe UI Light" pitchFamily="34" charset="0"/>
                <a:ea typeface="+mn-ea"/>
                <a:cs typeface="+mn-cs"/>
              </a:rPr>
              <a:t>Multiparadigm</a:t>
            </a:r>
            <a:r>
              <a:rPr lang="en-US" sz="900" b="1" kern="1200" dirty="0">
                <a:solidFill>
                  <a:schemeClr val="tx1"/>
                </a:solidFill>
                <a:effectLst/>
                <a:latin typeface="Segoe UI Light" pitchFamily="34" charset="0"/>
                <a:ea typeface="+mn-ea"/>
                <a:cs typeface="+mn-cs"/>
              </a:rPr>
              <a:t> languages</a:t>
            </a:r>
          </a:p>
          <a:p>
            <a:r>
              <a:rPr lang="en-US" sz="900" kern="1200" dirty="0" err="1">
                <a:solidFill>
                  <a:schemeClr val="tx1"/>
                </a:solidFill>
                <a:effectLst/>
                <a:latin typeface="Segoe UI Light" pitchFamily="34" charset="0"/>
                <a:ea typeface="+mn-ea"/>
                <a:cs typeface="+mn-cs"/>
              </a:rPr>
              <a:t>Multiparadigm</a:t>
            </a:r>
            <a:r>
              <a:rPr lang="en-US" sz="900" kern="1200" dirty="0">
                <a:solidFill>
                  <a:schemeClr val="tx1"/>
                </a:solidFill>
                <a:effectLst/>
                <a:latin typeface="Segoe UI Light" pitchFamily="34" charset="0"/>
                <a:ea typeface="+mn-ea"/>
                <a:cs typeface="+mn-cs"/>
              </a:rPr>
              <a:t> languages support more than one programming paradigm. They allow a program to use more than one programming style. The goal is to allow programmers to use the best tool for a job, admitting that no one paradigm solves all problems in the easiest or most efficient way.</a:t>
            </a:r>
          </a:p>
          <a:p>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Object-oriented class-based languages. Single dispatch</a:t>
            </a:r>
          </a:p>
          <a:p>
            <a:r>
              <a:rPr lang="en-US" sz="900" kern="1200" dirty="0">
                <a:solidFill>
                  <a:schemeClr val="tx1"/>
                </a:solidFill>
                <a:effectLst/>
                <a:latin typeface="Segoe UI Light" pitchFamily="34" charset="0"/>
                <a:ea typeface="+mn-ea"/>
                <a:cs typeface="+mn-cs"/>
              </a:rPr>
              <a:t>Class-based Object-oriented programming languages support objects defined by their class. Class definitions include member data. Message passing is a key concept (if not the key concept) in Object-oriented languages.</a:t>
            </a:r>
          </a:p>
          <a:p>
            <a:r>
              <a:rPr lang="en-US" sz="900" kern="1200" dirty="0">
                <a:solidFill>
                  <a:schemeClr val="tx1"/>
                </a:solidFill>
                <a:effectLst/>
                <a:latin typeface="Segoe UI Light" pitchFamily="34" charset="0"/>
                <a:ea typeface="+mn-ea"/>
                <a:cs typeface="+mn-cs"/>
              </a:rPr>
              <a:t>Polymorphic functions parameterized by the class of some of their arguments are typically called methods. In languages with single dispatch, classes typically also include method definitions. In languages with multiple dispatch, methods are defined by generic functions. There are exceptions where single dispatch methods are generic functions (e.g. </a:t>
            </a:r>
            <a:r>
              <a:rPr lang="en-US" sz="900" kern="1200" dirty="0" err="1">
                <a:solidFill>
                  <a:schemeClr val="tx1"/>
                </a:solidFill>
                <a:effectLst/>
                <a:latin typeface="Segoe UI Light" pitchFamily="34" charset="0"/>
                <a:ea typeface="+mn-ea"/>
                <a:cs typeface="+mn-cs"/>
              </a:rPr>
              <a:t>Bigloo's</a:t>
            </a:r>
            <a:r>
              <a:rPr lang="en-US" sz="900" kern="1200" dirty="0">
                <a:solidFill>
                  <a:schemeClr val="tx1"/>
                </a:solidFill>
                <a:effectLst/>
                <a:latin typeface="Segoe UI Light" pitchFamily="34" charset="0"/>
                <a:ea typeface="+mn-ea"/>
                <a:cs typeface="+mn-cs"/>
              </a:rPr>
              <a:t> object system).</a:t>
            </a:r>
          </a:p>
          <a:p>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Procedural languages</a:t>
            </a:r>
          </a:p>
          <a:p>
            <a:r>
              <a:rPr lang="en-US" sz="900" kern="1200" dirty="0">
                <a:solidFill>
                  <a:schemeClr val="tx1"/>
                </a:solidFill>
                <a:effectLst/>
                <a:latin typeface="Segoe UI Light" pitchFamily="34" charset="0"/>
                <a:ea typeface="+mn-ea"/>
                <a:cs typeface="+mn-cs"/>
              </a:rPr>
              <a:t>Procedural programming languages are based on the concept of the unit and scope (the data viewing range of an executable code statement). A procedural program is composed of one or more units or modules, either user coded or provided in a code library; each module is composed of one or more procedures, also called a function, routine, subroutine, or method, depending on the language</a:t>
            </a:r>
          </a:p>
          <a:p>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Reflective languages</a:t>
            </a:r>
          </a:p>
          <a:p>
            <a:r>
              <a:rPr lang="en-US" sz="900" kern="1200" dirty="0">
                <a:solidFill>
                  <a:schemeClr val="tx1"/>
                </a:solidFill>
                <a:effectLst/>
                <a:latin typeface="Segoe UI Light" pitchFamily="34" charset="0"/>
                <a:ea typeface="+mn-ea"/>
                <a:cs typeface="+mn-cs"/>
              </a:rPr>
              <a:t>Reflective languages let programs examine and possibly modify their high level structure at runtime.</a:t>
            </a:r>
            <a:endParaRPr lang="es-E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a:t>
            </a:r>
          </a:p>
          <a:p>
            <a:endParaRPr lang="es-ES" dirty="0"/>
          </a:p>
          <a:p>
            <a:r>
              <a:rPr lang="en-US" sz="900" b="1" kern="1200" dirty="0">
                <a:solidFill>
                  <a:schemeClr val="tx1"/>
                </a:solidFill>
                <a:effectLst/>
                <a:latin typeface="Segoe UI Light" pitchFamily="34" charset="0"/>
                <a:ea typeface="+mn-ea"/>
                <a:cs typeface="+mn-cs"/>
              </a:rPr>
              <a:t>What is functional,</a:t>
            </a:r>
            <a:r>
              <a:rPr lang="en-US" sz="900" b="1" kern="1200" baseline="0" dirty="0">
                <a:solidFill>
                  <a:schemeClr val="tx1"/>
                </a:solidFill>
                <a:effectLst/>
                <a:latin typeface="Segoe UI Light" pitchFamily="34" charset="0"/>
                <a:ea typeface="+mn-ea"/>
                <a:cs typeface="+mn-cs"/>
              </a:rPr>
              <a:t> declarative and imperative programming?</a:t>
            </a:r>
            <a:endParaRPr lang="en-US" sz="900" b="1"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http://stackoverflow.com/questions/602444/what-is-functional-declarative-and-imperative-programming/8357604#8357604</a:t>
            </a:r>
          </a:p>
          <a:p>
            <a:endParaRPr lang="es-ES" dirty="0"/>
          </a:p>
          <a:p>
            <a:endParaRPr lang="en-US" sz="900" kern="1200" dirty="0">
              <a:solidFill>
                <a:schemeClr val="tx1"/>
              </a:solidFill>
              <a:effectLst/>
              <a:latin typeface="Segoe UI Light" pitchFamily="34" charset="0"/>
              <a:ea typeface="+mn-ea"/>
              <a:cs typeface="+mn-cs"/>
            </a:endParaRP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t>2/25/2016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
        <p:nvSpPr>
          <p:cNvPr id="7" name="Header Placeholder 6"/>
          <p:cNvSpPr>
            <a:spLocks noGrp="1"/>
          </p:cNvSpPr>
          <p:nvPr>
            <p:ph type="hdr" sz="quarter" idx="13"/>
          </p:nvPr>
        </p:nvSpPr>
        <p:spPr/>
        <p:txBody>
          <a:bodyPr/>
          <a:lstStyle/>
          <a:p>
            <a:r>
              <a:rPr lang="en-US" dirty="0"/>
              <a:t>Build 2014</a:t>
            </a:r>
          </a:p>
        </p:txBody>
      </p:sp>
    </p:spTree>
    <p:extLst>
      <p:ext uri="{BB962C8B-B14F-4D97-AF65-F5344CB8AC3E}">
        <p14:creationId xmlns:p14="http://schemas.microsoft.com/office/powerpoint/2010/main" val="3809840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Functional Programming with C# - Composition </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http://www.c-sharpcorner.com/uploadfile/rmcochran/functional-programming-with-C-Sharp-composition/</a:t>
            </a:r>
          </a:p>
          <a:p>
            <a:pPr marL="0" marR="0" indent="0" algn="l" defTabSz="932742" rtl="0" eaLnBrk="1" fontAlgn="auto" latinLnBrk="0" hangingPunct="1">
              <a:lnSpc>
                <a:spcPct val="90000"/>
              </a:lnSpc>
              <a:spcBef>
                <a:spcPts val="0"/>
              </a:spcBef>
              <a:spcAft>
                <a:spcPts val="340"/>
              </a:spcAft>
              <a:buClrTx/>
              <a:buSzTx/>
              <a:buFontTx/>
              <a:buNone/>
              <a:tabLst/>
              <a:defRPr/>
            </a:pP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s-E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2/25/2016 6:35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1306604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t>Equivalent</a:t>
            </a:r>
            <a:r>
              <a:rPr lang="es-ES" baseline="0" dirty="0"/>
              <a:t> to </a:t>
            </a:r>
            <a:r>
              <a:rPr lang="es-ES" dirty="0" err="1"/>
              <a:t>Select</a:t>
            </a:r>
            <a:r>
              <a:rPr lang="es-ES" dirty="0"/>
              <a:t> in LINQ</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2/25/2016 6:35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39994982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t>Equivalent</a:t>
            </a:r>
            <a:r>
              <a:rPr lang="es-ES" dirty="0"/>
              <a:t> to </a:t>
            </a:r>
            <a:r>
              <a:rPr lang="es-ES" dirty="0" err="1"/>
              <a:t>Where</a:t>
            </a:r>
            <a:r>
              <a:rPr lang="es-ES" dirty="0"/>
              <a:t> in LINQ</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2/25/2016 6:35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8320943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solidFill>
                  <a:srgbClr val="FF0000"/>
                </a:solidFill>
              </a:rPr>
              <a:t>Equivalent</a:t>
            </a:r>
            <a:r>
              <a:rPr lang="en-US" sz="900" baseline="0" dirty="0">
                <a:solidFill>
                  <a:srgbClr val="FF0000"/>
                </a:solidFill>
              </a:rPr>
              <a:t> to </a:t>
            </a:r>
            <a:r>
              <a:rPr lang="en-US" sz="900" dirty="0">
                <a:solidFill>
                  <a:srgbClr val="FF0000"/>
                </a:solidFill>
              </a:rPr>
              <a:t>Aggregate in </a:t>
            </a:r>
            <a:r>
              <a:rPr lang="en-US" sz="900" dirty="0" err="1">
                <a:solidFill>
                  <a:srgbClr val="FF0000"/>
                </a:solidFill>
              </a:rPr>
              <a:t>LinQ</a:t>
            </a:r>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2/25/2016 6:35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237352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err="1">
                <a:solidFill>
                  <a:srgbClr val="FF0000"/>
                </a:solidFill>
              </a:rPr>
              <a:t>LinQ’s</a:t>
            </a:r>
            <a:r>
              <a:rPr lang="en-US" sz="900" dirty="0">
                <a:solidFill>
                  <a:srgbClr val="FF0000"/>
                </a:solidFill>
              </a:rPr>
              <a:t> Aggregate </a:t>
            </a:r>
            <a:r>
              <a:rPr lang="en-US" sz="900" kern="1200" dirty="0">
                <a:solidFill>
                  <a:schemeClr val="tx1"/>
                </a:solidFill>
                <a:effectLst/>
                <a:latin typeface="Segoe UI Light" pitchFamily="34" charset="0"/>
                <a:ea typeface="+mn-ea"/>
                <a:cs typeface="+mn-cs"/>
              </a:rPr>
              <a:t>is a left folding operator</a:t>
            </a:r>
            <a:r>
              <a:rPr lang="en-US" dirty="0"/>
              <a:t> </a:t>
            </a:r>
            <a:r>
              <a:rPr lang="en-US" sz="900" dirty="0">
                <a:solidFill>
                  <a:srgbClr val="FF0000"/>
                </a:solidFill>
              </a:rPr>
              <a:t> </a:t>
            </a:r>
          </a:p>
          <a:p>
            <a:endParaRPr lang="en-US" sz="900" dirty="0">
              <a:solidFill>
                <a:srgbClr val="FF0000"/>
              </a:solidFill>
            </a:endParaRPr>
          </a:p>
          <a:p>
            <a:r>
              <a:rPr lang="en-US" b="1" dirty="0" err="1"/>
              <a:t>Linq</a:t>
            </a:r>
            <a:r>
              <a:rPr lang="en-US" b="1" dirty="0"/>
              <a:t> : Folding Left, Right And The LINQ Aggregation Operator</a:t>
            </a:r>
            <a:endParaRPr lang="en-US" sz="900" dirty="0">
              <a:solidFill>
                <a:srgbClr val="FF0000"/>
              </a:solidFill>
            </a:endParaRPr>
          </a:p>
          <a:p>
            <a:r>
              <a:rPr lang="es-ES" dirty="0"/>
              <a:t>https://dzone.com/articles/linq-folding-left-right-and-th</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2/25/2016 6:35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3714929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effectLst/>
              </a:rPr>
              <a:t>Memoization</a:t>
            </a:r>
            <a:endParaRPr lang="en-US" b="0" dirty="0"/>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t>https://en.wikipedia.org/wiki/Memoization</a:t>
            </a: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t>In computing, </a:t>
            </a:r>
            <a:r>
              <a:rPr lang="en-US" b="0" dirty="0" err="1"/>
              <a:t>memoization</a:t>
            </a:r>
            <a:r>
              <a:rPr lang="en-US" b="0" dirty="0"/>
              <a:t> is an optimization technique used primarily to speed up computer programs by storing the results of expensive function calls and returning the cached result when the same inputs occur again. </a:t>
            </a:r>
            <a:r>
              <a:rPr lang="en-US" b="0" dirty="0" err="1"/>
              <a:t>Memoization</a:t>
            </a:r>
            <a:r>
              <a:rPr lang="en-US" b="0" dirty="0"/>
              <a:t> has also been used in other contexts (and for purposes other than speed gains), such as in simple mutually recursive descent parsing in a general top-down parsing algorithm that accommodates ambiguity and left recursion in polynomial time and space. Although related to caching, </a:t>
            </a:r>
            <a:r>
              <a:rPr lang="en-US" b="0" dirty="0" err="1"/>
              <a:t>memoization</a:t>
            </a:r>
            <a:r>
              <a:rPr lang="en-US" b="0" dirty="0"/>
              <a:t> refers to a specific case of this optimization, distinguishing it from forms of caching such as buffering or page replacement.</a:t>
            </a: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t>“</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0" dirty="0"/>
          </a:p>
          <a:p>
            <a:pPr marL="0" marR="0" indent="0" algn="l" defTabSz="932742" rtl="0" eaLnBrk="1" fontAlgn="auto" latinLnBrk="0" hangingPunct="1">
              <a:lnSpc>
                <a:spcPct val="90000"/>
              </a:lnSpc>
              <a:spcBef>
                <a:spcPts val="0"/>
              </a:spcBef>
              <a:spcAft>
                <a:spcPts val="340"/>
              </a:spcAft>
              <a:buClrTx/>
              <a:buSzTx/>
              <a:buFontTx/>
              <a:buNone/>
              <a:tabLst/>
              <a:defRPr/>
            </a:pPr>
            <a:r>
              <a:rPr lang="en-US" b="1" dirty="0" err="1"/>
              <a:t>Memoization</a:t>
            </a:r>
            <a:r>
              <a:rPr lang="en-US" b="0"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t>http://www.dotnetperls.com/memoization</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0" dirty="0"/>
          </a:p>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t>Function</a:t>
            </a:r>
            <a:r>
              <a:rPr lang="es-ES" b="1" dirty="0"/>
              <a:t> </a:t>
            </a:r>
            <a:r>
              <a:rPr lang="es-ES" b="1" dirty="0" err="1"/>
              <a:t>Memoization</a:t>
            </a:r>
            <a:endParaRPr lang="en-US" b="0" dirty="0"/>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t>http://blogs.msdn.com/b/wesdyer/archive/2007/01/26/function-memoization.aspx</a:t>
            </a:r>
          </a:p>
          <a:p>
            <a:endParaRPr lang="es-ES" dirty="0"/>
          </a:p>
          <a:p>
            <a:r>
              <a:rPr lang="en-US" b="1" dirty="0"/>
              <a:t>Immutable Data and </a:t>
            </a:r>
            <a:r>
              <a:rPr lang="en-US" b="1" dirty="0" err="1"/>
              <a:t>Memoization</a:t>
            </a:r>
            <a:r>
              <a:rPr lang="en-US" b="1" dirty="0"/>
              <a:t> in C#, Part 1</a:t>
            </a:r>
            <a:endParaRPr lang="es-ES" b="1" dirty="0"/>
          </a:p>
          <a:p>
            <a:r>
              <a:rPr lang="es-ES" dirty="0"/>
              <a:t>http://www.jaylee.org/post/2013/04/18/Memoization-and-Immutable-data-in-CSharp-Part-1.aspx</a:t>
            </a:r>
          </a:p>
          <a:p>
            <a:r>
              <a:rPr lang="es-ES" dirty="0"/>
              <a:t>“</a:t>
            </a:r>
          </a:p>
          <a:p>
            <a:r>
              <a:rPr lang="en-US" dirty="0"/>
              <a:t>The basic idea is that, if the input data is immutable, and that the computation has no side effect, then for a given set of inputs, the output will always be the same. This in turn, means that the result can be cached for later reuse. This is called </a:t>
            </a:r>
            <a:r>
              <a:rPr lang="en-US" dirty="0">
                <a:hlinkClick r:id="rId3"/>
              </a:rPr>
              <a:t>Referential Transparency</a:t>
            </a:r>
            <a:r>
              <a:rPr lang="en-US" dirty="0"/>
              <a:t>.</a:t>
            </a:r>
            <a:endParaRPr lang="es-ES" dirty="0"/>
          </a:p>
          <a:p>
            <a:r>
              <a:rPr lang="es-ES" dirty="0"/>
              <a:t>“</a:t>
            </a:r>
          </a:p>
          <a:p>
            <a:endParaRPr lang="es-ES" dirty="0"/>
          </a:p>
          <a:p>
            <a:r>
              <a:rPr lang="en-US" b="1" dirty="0"/>
              <a:t>Immutable Data and </a:t>
            </a:r>
            <a:r>
              <a:rPr lang="en-US" b="1" dirty="0" err="1"/>
              <a:t>Memoization</a:t>
            </a:r>
            <a:r>
              <a:rPr lang="en-US" b="1" dirty="0"/>
              <a:t> in C#, Part 2</a:t>
            </a:r>
            <a:endParaRPr lang="es-ES" b="1" dirty="0"/>
          </a:p>
          <a:p>
            <a:r>
              <a:rPr lang="es-ES" dirty="0"/>
              <a:t>http://www.jaylee.org/post/2013/04/22/Immutable-Data-and-Memoization-in-CSharp-Part-2.aspx</a:t>
            </a:r>
          </a:p>
          <a:p>
            <a:endParaRPr lang="es-ES" dirty="0"/>
          </a:p>
          <a:p>
            <a:r>
              <a:rPr lang="es-ES" dirty="0" err="1"/>
              <a:t>If</a:t>
            </a:r>
            <a:r>
              <a:rPr lang="es-ES" dirty="0"/>
              <a:t> a </a:t>
            </a:r>
            <a:r>
              <a:rPr lang="es-ES" dirty="0" err="1"/>
              <a:t>function</a:t>
            </a:r>
            <a:r>
              <a:rPr lang="es-ES" dirty="0"/>
              <a:t> </a:t>
            </a:r>
            <a:r>
              <a:rPr lang="es-ES" dirty="0" err="1"/>
              <a:t>is</a:t>
            </a:r>
            <a:r>
              <a:rPr lang="es-ES" dirty="0"/>
              <a:t> </a:t>
            </a:r>
            <a:r>
              <a:rPr lang="es-ES" dirty="0" err="1"/>
              <a:t>pure</a:t>
            </a:r>
            <a:r>
              <a:rPr lang="es-ES" dirty="0"/>
              <a:t>, </a:t>
            </a:r>
            <a:r>
              <a:rPr lang="es-ES" dirty="0" err="1"/>
              <a:t>is</a:t>
            </a:r>
            <a:r>
              <a:rPr lang="es-ES" dirty="0"/>
              <a:t> a </a:t>
            </a:r>
            <a:r>
              <a:rPr lang="es-ES" dirty="0" err="1"/>
              <a:t>candidate</a:t>
            </a:r>
            <a:r>
              <a:rPr lang="es-ES" dirty="0"/>
              <a:t> </a:t>
            </a:r>
            <a:r>
              <a:rPr lang="es-ES" dirty="0" err="1"/>
              <a:t>for</a:t>
            </a:r>
            <a:r>
              <a:rPr lang="es-ES" dirty="0"/>
              <a:t> </a:t>
            </a:r>
            <a:r>
              <a:rPr lang="es-ES" dirty="0" err="1"/>
              <a:t>memoization</a:t>
            </a:r>
            <a:r>
              <a:rPr lang="es-ES" dirty="0"/>
              <a:t>.</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2/25/2016 6:35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5036806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err="1">
                <a:effectLst/>
              </a:rPr>
              <a:t>Monad</a:t>
            </a:r>
            <a:r>
              <a:rPr lang="es-ES" b="1" dirty="0">
                <a:effectLst/>
              </a:rPr>
              <a:t> (</a:t>
            </a:r>
            <a:r>
              <a:rPr lang="es-ES" b="1" dirty="0" err="1">
                <a:effectLst/>
              </a:rPr>
              <a:t>functional</a:t>
            </a:r>
            <a:r>
              <a:rPr lang="es-ES" b="1" dirty="0">
                <a:effectLst/>
              </a:rPr>
              <a:t> </a:t>
            </a:r>
            <a:r>
              <a:rPr lang="es-ES" b="1" dirty="0" err="1">
                <a:effectLst/>
              </a:rPr>
              <a:t>programming</a:t>
            </a:r>
            <a:r>
              <a:rPr lang="es-ES" b="1" dirty="0">
                <a:effectLst/>
              </a:rPr>
              <a:t>)</a:t>
            </a:r>
            <a:endParaRPr lang="en-US" dirty="0">
              <a:effectLst/>
            </a:endParaRPr>
          </a:p>
          <a:p>
            <a:r>
              <a:rPr lang="es-ES" dirty="0"/>
              <a:t>https://en.wikipedia.org/wiki/Monad_(functional_programming)</a:t>
            </a:r>
          </a:p>
          <a:p>
            <a:r>
              <a:rPr lang="es-ES" dirty="0"/>
              <a:t>“</a:t>
            </a:r>
          </a:p>
          <a:p>
            <a:r>
              <a:rPr lang="en-US" dirty="0">
                <a:effectLst/>
              </a:rPr>
              <a:t>A </a:t>
            </a:r>
            <a:r>
              <a:rPr lang="en-US" b="1" dirty="0">
                <a:effectLst/>
              </a:rPr>
              <a:t>monad</a:t>
            </a:r>
            <a:r>
              <a:rPr lang="en-US" dirty="0">
                <a:effectLst/>
              </a:rPr>
              <a:t> is a structure that represents </a:t>
            </a:r>
            <a:r>
              <a:rPr lang="en-US" dirty="0">
                <a:effectLst/>
                <a:hlinkClick r:id="rId3" tooltip="Computation"/>
              </a:rPr>
              <a:t>computations</a:t>
            </a:r>
            <a:r>
              <a:rPr lang="en-US" dirty="0">
                <a:effectLst/>
              </a:rPr>
              <a:t> defined as sequences of steps</a:t>
            </a:r>
            <a:endParaRPr lang="es-ES" dirty="0"/>
          </a:p>
          <a:p>
            <a:r>
              <a:rPr lang="es-ES" dirty="0"/>
              <a:t>“</a:t>
            </a:r>
          </a:p>
          <a:p>
            <a:endParaRPr lang="es-ES" dirty="0"/>
          </a:p>
          <a:p>
            <a:r>
              <a:rPr lang="es-ES" b="1" dirty="0" err="1"/>
              <a:t>Monads</a:t>
            </a:r>
            <a:r>
              <a:rPr lang="es-ES" b="1" dirty="0"/>
              <a:t> in C#</a:t>
            </a:r>
          </a:p>
          <a:p>
            <a:r>
              <a:rPr lang="es-ES" dirty="0"/>
              <a:t>http://mikehadlow.blogspot.com.es/2011/01/monads-in-c1-introduction.html</a:t>
            </a:r>
          </a:p>
          <a:p>
            <a:r>
              <a:rPr lang="es-ES" dirty="0"/>
              <a:t>http://mikehadlow.blogspot.co.uk/2011/01/monads-in-c2-whats-point.html</a:t>
            </a:r>
          </a:p>
          <a:p>
            <a:r>
              <a:rPr lang="es-ES" dirty="0"/>
              <a:t>http://mikehadlow.blogspot.co.uk/2011/01/monads-in-c-3-creating-our-first-monad.html</a:t>
            </a:r>
          </a:p>
          <a:p>
            <a:r>
              <a:rPr lang="es-ES" dirty="0"/>
              <a:t>http://mikehadlow.blogspot.co.uk/2011/01/monads-in-c-4-linq-loves-monads.html</a:t>
            </a:r>
          </a:p>
          <a:p>
            <a:r>
              <a:rPr lang="es-ES" dirty="0"/>
              <a:t>http://mikehadlow.blogspot.co.uk/2011/01/monads-in-c-5-maybe.html</a:t>
            </a:r>
          </a:p>
          <a:p>
            <a:r>
              <a:rPr lang="es-ES" dirty="0"/>
              <a:t>http://mikehadlow.blogspot.co.uk/2011/01/monads-in-c-6-introducing-simple-parser.html</a:t>
            </a:r>
          </a:p>
          <a:p>
            <a:r>
              <a:rPr lang="es-ES" dirty="0"/>
              <a:t>http://mikehadlow.blogspot.co.uk/2011/02/monads-in-c-7-turning-our-parser-into.html</a:t>
            </a:r>
          </a:p>
          <a:p>
            <a:r>
              <a:rPr lang="es-ES" dirty="0"/>
              <a:t>http://mikehadlow.blogspot.co.uk/2011/02/monads-in-c-8-video-of-my-ddd9-monad.html</a:t>
            </a:r>
          </a:p>
          <a:p>
            <a:r>
              <a:rPr lang="es-ES" dirty="0"/>
              <a:t>“</a:t>
            </a:r>
          </a:p>
          <a:p>
            <a:r>
              <a:rPr lang="en-US" sz="900" i="0" kern="1200" dirty="0">
                <a:solidFill>
                  <a:schemeClr val="tx1"/>
                </a:solidFill>
                <a:effectLst/>
                <a:latin typeface="Segoe UI Light" pitchFamily="34" charset="0"/>
                <a:ea typeface="+mn-ea"/>
                <a:cs typeface="+mn-cs"/>
              </a:rPr>
              <a:t>C#'s </a:t>
            </a:r>
            <a:r>
              <a:rPr lang="en-US" sz="900" i="0" kern="1200" dirty="0" err="1">
                <a:solidFill>
                  <a:schemeClr val="tx1"/>
                </a:solidFill>
                <a:effectLst/>
                <a:latin typeface="Segoe UI Light" pitchFamily="34" charset="0"/>
                <a:ea typeface="+mn-ea"/>
                <a:cs typeface="+mn-cs"/>
              </a:rPr>
              <a:t>Linq</a:t>
            </a:r>
            <a:r>
              <a:rPr lang="en-US" sz="900" i="0" kern="1200" dirty="0">
                <a:solidFill>
                  <a:schemeClr val="tx1"/>
                </a:solidFill>
                <a:effectLst/>
                <a:latin typeface="Segoe UI Light" pitchFamily="34" charset="0"/>
                <a:ea typeface="+mn-ea"/>
                <a:cs typeface="+mn-cs"/>
              </a:rPr>
              <a:t> syntax is Monadic</a:t>
            </a:r>
          </a:p>
          <a:p>
            <a:endParaRPr lang="en-US" sz="900" i="1" kern="1200" dirty="0">
              <a:solidFill>
                <a:schemeClr val="tx1"/>
              </a:solidFill>
              <a:effectLst/>
              <a:latin typeface="Segoe UI Light" pitchFamily="34" charset="0"/>
              <a:ea typeface="+mn-ea"/>
              <a:cs typeface="+mn-cs"/>
            </a:endParaRPr>
          </a:p>
          <a:p>
            <a:r>
              <a:rPr lang="en-US" sz="900" i="0" kern="1200" dirty="0">
                <a:solidFill>
                  <a:schemeClr val="tx1"/>
                </a:solidFill>
                <a:effectLst/>
                <a:latin typeface="Segoe UI Light" pitchFamily="34" charset="0"/>
                <a:ea typeface="+mn-ea"/>
                <a:cs typeface="+mn-cs"/>
              </a:rPr>
              <a:t>A Monad is a pattern for doing function composition with ‘amplified’ types. You can think of an amplified type as a generic type with a single type parameter. </a:t>
            </a:r>
            <a:r>
              <a:rPr lang="en-US" sz="900" i="0" kern="1200" dirty="0" err="1">
                <a:solidFill>
                  <a:schemeClr val="tx1"/>
                </a:solidFill>
                <a:effectLst/>
                <a:latin typeface="Segoe UI Light" pitchFamily="34" charset="0"/>
                <a:ea typeface="+mn-ea"/>
                <a:cs typeface="+mn-cs"/>
              </a:rPr>
              <a:t>IEnumerable</a:t>
            </a:r>
            <a:r>
              <a:rPr lang="en-US" sz="900" i="0" kern="1200" dirty="0">
                <a:solidFill>
                  <a:schemeClr val="tx1"/>
                </a:solidFill>
                <a:effectLst/>
                <a:latin typeface="Segoe UI Light" pitchFamily="34" charset="0"/>
                <a:ea typeface="+mn-ea"/>
                <a:cs typeface="+mn-cs"/>
              </a:rPr>
              <a:t>&lt;T&gt; is a very good example. </a:t>
            </a:r>
          </a:p>
          <a:p>
            <a:endParaRPr lang="en-US" sz="900" i="0" kern="1200" dirty="0">
              <a:solidFill>
                <a:schemeClr val="tx1"/>
              </a:solidFill>
              <a:effectLst/>
              <a:latin typeface="Segoe UI Light" pitchFamily="34" charset="0"/>
              <a:ea typeface="+mn-ea"/>
              <a:cs typeface="+mn-cs"/>
            </a:endParaRPr>
          </a:p>
          <a:p>
            <a:r>
              <a:rPr lang="en-US" sz="900" i="0" kern="1200" dirty="0" err="1">
                <a:solidFill>
                  <a:schemeClr val="tx1"/>
                </a:solidFill>
                <a:effectLst/>
                <a:latin typeface="Segoe UI Light" pitchFamily="34" charset="0"/>
                <a:ea typeface="+mn-ea"/>
                <a:cs typeface="+mn-cs"/>
              </a:rPr>
              <a:t>IEnumerable</a:t>
            </a:r>
            <a:r>
              <a:rPr lang="en-US" sz="900" i="0" kern="1200" dirty="0">
                <a:solidFill>
                  <a:schemeClr val="tx1"/>
                </a:solidFill>
                <a:effectLst/>
                <a:latin typeface="Segoe UI Light" pitchFamily="34" charset="0"/>
                <a:ea typeface="+mn-ea"/>
                <a:cs typeface="+mn-cs"/>
              </a:rPr>
              <a:t>&lt;T&gt; is in fact a Monad</a:t>
            </a:r>
            <a:endParaRPr lang="es-ES" dirty="0"/>
          </a:p>
          <a:p>
            <a:r>
              <a:rPr lang="es-ES" dirty="0"/>
              <a:t>“</a:t>
            </a:r>
          </a:p>
          <a:p>
            <a:endParaRPr lang="es-ES" dirty="0"/>
          </a:p>
          <a:p>
            <a:r>
              <a:rPr lang="fr-FR" b="1" dirty="0" err="1"/>
              <a:t>Functional</a:t>
            </a:r>
            <a:r>
              <a:rPr lang="fr-FR" b="1" dirty="0"/>
              <a:t> C#: Non-</a:t>
            </a:r>
            <a:r>
              <a:rPr lang="fr-FR" b="1" dirty="0" err="1"/>
              <a:t>nullable</a:t>
            </a:r>
            <a:r>
              <a:rPr lang="fr-FR" b="1" dirty="0"/>
              <a:t> </a:t>
            </a:r>
            <a:r>
              <a:rPr lang="fr-FR" b="1" dirty="0" err="1"/>
              <a:t>reference</a:t>
            </a:r>
            <a:r>
              <a:rPr lang="fr-FR" b="1" dirty="0"/>
              <a:t> types</a:t>
            </a:r>
            <a:endParaRPr lang="es-ES" dirty="0"/>
          </a:p>
          <a:p>
            <a:r>
              <a:rPr lang="es-ES" dirty="0"/>
              <a:t>http://enterprisecraftsmanship.com/2015/03/13/functional-c-non-nullable-reference-types/</a:t>
            </a:r>
          </a:p>
          <a:p>
            <a:endParaRPr lang="es-ES" dirty="0"/>
          </a:p>
          <a:p>
            <a:endParaRPr lang="es-ES" dirty="0"/>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2/25/2016 6:35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9312245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err="1"/>
              <a:t>Monads</a:t>
            </a:r>
            <a:r>
              <a:rPr lang="es-ES" b="1" dirty="0"/>
              <a:t> in C#</a:t>
            </a:r>
          </a:p>
          <a:p>
            <a:r>
              <a:rPr lang="es-ES" dirty="0"/>
              <a:t>http://mikehadlow.blogspot.com.es/2011/01/monads-in-c1-introduction.html</a:t>
            </a:r>
          </a:p>
          <a:p>
            <a:r>
              <a:rPr lang="es-ES" dirty="0"/>
              <a:t>http://mikehadlow.blogspot.co.uk/2011/01/monads-in-c2-whats-point.html</a:t>
            </a:r>
          </a:p>
          <a:p>
            <a:r>
              <a:rPr lang="es-ES" dirty="0"/>
              <a:t>http://mikehadlow.blogspot.co.uk/2011/01/monads-in-c-3-creating-our-first-monad.html</a:t>
            </a:r>
          </a:p>
          <a:p>
            <a:r>
              <a:rPr lang="es-ES" dirty="0"/>
              <a:t>http://mikehadlow.blogspot.co.uk/2011/01/monads-in-c-4-linq-loves-monads.html</a:t>
            </a:r>
          </a:p>
          <a:p>
            <a:r>
              <a:rPr lang="es-ES" dirty="0"/>
              <a:t>http://mikehadlow.blogspot.co.uk/2011/01/monads-in-c-5-maybe.html</a:t>
            </a:r>
          </a:p>
          <a:p>
            <a:r>
              <a:rPr lang="es-ES" dirty="0"/>
              <a:t>http://mikehadlow.blogspot.co.uk/2011/01/monads-in-c-6-introducing-simple-parser.html</a:t>
            </a:r>
          </a:p>
          <a:p>
            <a:r>
              <a:rPr lang="es-ES" dirty="0"/>
              <a:t>http://mikehadlow.blogspot.co.uk/2011/02/monads-in-c-7-turning-our-parser-into.html</a:t>
            </a:r>
          </a:p>
          <a:p>
            <a:r>
              <a:rPr lang="es-ES" dirty="0"/>
              <a:t>http://mikehadlow.blogspot.co.uk/2011/02/monads-in-c-8-video-of-my-ddd9-monad.html</a:t>
            </a:r>
          </a:p>
          <a:p>
            <a:r>
              <a:rPr lang="es-ES" dirty="0"/>
              <a:t>“</a:t>
            </a:r>
          </a:p>
          <a:p>
            <a:r>
              <a:rPr lang="en-US" sz="900" i="0" kern="1200" dirty="0">
                <a:solidFill>
                  <a:schemeClr val="tx1"/>
                </a:solidFill>
                <a:effectLst/>
                <a:latin typeface="Segoe UI Light" pitchFamily="34" charset="0"/>
                <a:ea typeface="+mn-ea"/>
                <a:cs typeface="+mn-cs"/>
              </a:rPr>
              <a:t>C#'s </a:t>
            </a:r>
            <a:r>
              <a:rPr lang="en-US" sz="900" i="0" kern="1200" dirty="0" err="1">
                <a:solidFill>
                  <a:schemeClr val="tx1"/>
                </a:solidFill>
                <a:effectLst/>
                <a:latin typeface="Segoe UI Light" pitchFamily="34" charset="0"/>
                <a:ea typeface="+mn-ea"/>
                <a:cs typeface="+mn-cs"/>
              </a:rPr>
              <a:t>Linq</a:t>
            </a:r>
            <a:r>
              <a:rPr lang="en-US" sz="900" i="0" kern="1200" dirty="0">
                <a:solidFill>
                  <a:schemeClr val="tx1"/>
                </a:solidFill>
                <a:effectLst/>
                <a:latin typeface="Segoe UI Light" pitchFamily="34" charset="0"/>
                <a:ea typeface="+mn-ea"/>
                <a:cs typeface="+mn-cs"/>
              </a:rPr>
              <a:t> syntax is Monadic</a:t>
            </a:r>
          </a:p>
          <a:p>
            <a:endParaRPr lang="en-US" sz="900" i="1" kern="1200" dirty="0">
              <a:solidFill>
                <a:schemeClr val="tx1"/>
              </a:solidFill>
              <a:effectLst/>
              <a:latin typeface="Segoe UI Light" pitchFamily="34" charset="0"/>
              <a:ea typeface="+mn-ea"/>
              <a:cs typeface="+mn-cs"/>
            </a:endParaRPr>
          </a:p>
          <a:p>
            <a:r>
              <a:rPr lang="en-US" sz="900" i="0" kern="1200" dirty="0">
                <a:solidFill>
                  <a:schemeClr val="tx1"/>
                </a:solidFill>
                <a:effectLst/>
                <a:latin typeface="Segoe UI Light" pitchFamily="34" charset="0"/>
                <a:ea typeface="+mn-ea"/>
                <a:cs typeface="+mn-cs"/>
              </a:rPr>
              <a:t>A Monad is a pattern for doing function composition with ‘amplified’ types. You can think of an amplified type as a generic type with a single type parameter. </a:t>
            </a:r>
            <a:r>
              <a:rPr lang="en-US" sz="900" i="0" kern="1200" dirty="0" err="1">
                <a:solidFill>
                  <a:schemeClr val="tx1"/>
                </a:solidFill>
                <a:effectLst/>
                <a:latin typeface="Segoe UI Light" pitchFamily="34" charset="0"/>
                <a:ea typeface="+mn-ea"/>
                <a:cs typeface="+mn-cs"/>
              </a:rPr>
              <a:t>IEnumerable</a:t>
            </a:r>
            <a:r>
              <a:rPr lang="en-US" sz="900" i="0" kern="1200" dirty="0">
                <a:solidFill>
                  <a:schemeClr val="tx1"/>
                </a:solidFill>
                <a:effectLst/>
                <a:latin typeface="Segoe UI Light" pitchFamily="34" charset="0"/>
                <a:ea typeface="+mn-ea"/>
                <a:cs typeface="+mn-cs"/>
              </a:rPr>
              <a:t>&lt;T&gt; is a very good example. </a:t>
            </a:r>
          </a:p>
          <a:p>
            <a:endParaRPr lang="en-US" sz="900" i="0" kern="1200" dirty="0">
              <a:solidFill>
                <a:schemeClr val="tx1"/>
              </a:solidFill>
              <a:effectLst/>
              <a:latin typeface="Segoe UI Light" pitchFamily="34" charset="0"/>
              <a:ea typeface="+mn-ea"/>
              <a:cs typeface="+mn-cs"/>
            </a:endParaRPr>
          </a:p>
          <a:p>
            <a:r>
              <a:rPr lang="en-US" sz="900" i="0" kern="1200" dirty="0" err="1">
                <a:solidFill>
                  <a:schemeClr val="tx1"/>
                </a:solidFill>
                <a:effectLst/>
                <a:latin typeface="Segoe UI Light" pitchFamily="34" charset="0"/>
                <a:ea typeface="+mn-ea"/>
                <a:cs typeface="+mn-cs"/>
              </a:rPr>
              <a:t>IEnumerable</a:t>
            </a:r>
            <a:r>
              <a:rPr lang="en-US" sz="900" i="0" kern="1200" dirty="0">
                <a:solidFill>
                  <a:schemeClr val="tx1"/>
                </a:solidFill>
                <a:effectLst/>
                <a:latin typeface="Segoe UI Light" pitchFamily="34" charset="0"/>
                <a:ea typeface="+mn-ea"/>
                <a:cs typeface="+mn-cs"/>
              </a:rPr>
              <a:t>&lt;T&gt; is in fact a Monad</a:t>
            </a:r>
            <a:endParaRPr lang="es-ES" dirty="0"/>
          </a:p>
          <a:p>
            <a:r>
              <a:rPr lang="es-ES"/>
              <a:t>“</a:t>
            </a:r>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2/25/2016 6:35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35926738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 to F# Interop – Sharing a Domain Model </a:t>
            </a:r>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es-ES" dirty="0"/>
              <a:t>http://www.devjoy.com/2013/02/c-to-f-interop-sharing-a-domain-model/</a:t>
            </a:r>
          </a:p>
          <a:p>
            <a:pPr marL="0" marR="0" indent="0" algn="l" defTabSz="932742" rtl="0" eaLnBrk="1" fontAlgn="auto" latinLnBrk="0" hangingPunct="1">
              <a:lnSpc>
                <a:spcPct val="90000"/>
              </a:lnSpc>
              <a:spcBef>
                <a:spcPts val="0"/>
              </a:spcBef>
              <a:spcAft>
                <a:spcPts val="340"/>
              </a:spcAft>
              <a:buClrTx/>
              <a:buSzTx/>
              <a:buFontTx/>
              <a:buNone/>
              <a:tabLst/>
              <a:defRPr/>
            </a:pPr>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t>Introduction</a:t>
            </a:r>
            <a:r>
              <a:rPr lang="es-ES" b="1" dirty="0"/>
              <a:t> to F# </a:t>
            </a:r>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es-ES" dirty="0"/>
              <a:t>http://www.c-sharpcorner.com/uploadfile/rohatash/introduction-to-fsharp/</a:t>
            </a:r>
          </a:p>
          <a:p>
            <a:pPr marL="0" marR="0" indent="0" algn="l" defTabSz="932742" rtl="0" eaLnBrk="1" fontAlgn="auto" latinLnBrk="0" hangingPunct="1">
              <a:lnSpc>
                <a:spcPct val="90000"/>
              </a:lnSpc>
              <a:spcBef>
                <a:spcPts val="0"/>
              </a:spcBef>
              <a:spcAft>
                <a:spcPts val="340"/>
              </a:spcAft>
              <a:buClrTx/>
              <a:buSzTx/>
              <a:buFontTx/>
              <a:buNone/>
              <a:tabLst/>
              <a:defRPr/>
            </a:pPr>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t>Discriminated</a:t>
            </a:r>
            <a:r>
              <a:rPr lang="es-ES" b="1" dirty="0"/>
              <a:t> </a:t>
            </a:r>
            <a:r>
              <a:rPr lang="es-ES" b="1" dirty="0" err="1"/>
              <a:t>Unions</a:t>
            </a:r>
            <a:r>
              <a:rPr lang="es-ES" b="1" dirty="0"/>
              <a:t> (F#)</a:t>
            </a:r>
          </a:p>
          <a:p>
            <a:pPr marL="0" marR="0" indent="0" algn="l" defTabSz="932742" rtl="0" eaLnBrk="1" fontAlgn="auto" latinLnBrk="0" hangingPunct="1">
              <a:lnSpc>
                <a:spcPct val="90000"/>
              </a:lnSpc>
              <a:spcBef>
                <a:spcPts val="0"/>
              </a:spcBef>
              <a:spcAft>
                <a:spcPts val="340"/>
              </a:spcAft>
              <a:buClrTx/>
              <a:buSzTx/>
              <a:buFontTx/>
              <a:buNone/>
              <a:tabLst/>
              <a:defRPr/>
            </a:pPr>
            <a:r>
              <a:rPr lang="es-ES" dirty="0"/>
              <a:t>https://msdn.microsoft.com/en-us/library/dd233226.aspx</a:t>
            </a:r>
          </a:p>
          <a:p>
            <a:pPr marL="0" marR="0" indent="0" algn="l" defTabSz="932742" rtl="0" eaLnBrk="1" fontAlgn="auto" latinLnBrk="0" hangingPunct="1">
              <a:lnSpc>
                <a:spcPct val="90000"/>
              </a:lnSpc>
              <a:spcBef>
                <a:spcPts val="0"/>
              </a:spcBef>
              <a:spcAft>
                <a:spcPts val="340"/>
              </a:spcAft>
              <a:buClrTx/>
              <a:buSzTx/>
              <a:buFontTx/>
              <a:buNone/>
              <a:tabLst/>
              <a:defRPr/>
            </a:pPr>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t>Pattern</a:t>
            </a:r>
            <a:r>
              <a:rPr lang="es-ES" b="1" dirty="0"/>
              <a:t> </a:t>
            </a:r>
            <a:r>
              <a:rPr lang="es-ES" b="1" dirty="0" err="1"/>
              <a:t>Matching</a:t>
            </a:r>
            <a:r>
              <a:rPr lang="es-ES" b="1" dirty="0"/>
              <a:t> (F#)</a:t>
            </a:r>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es-ES" dirty="0"/>
              <a:t>https://msdn.microsoft.com/en-us/library/dd547125.aspx</a:t>
            </a:r>
          </a:p>
          <a:p>
            <a:pPr marL="0" marR="0" indent="0" algn="l" defTabSz="932742" rtl="0" eaLnBrk="1" fontAlgn="auto" latinLnBrk="0" hangingPunct="1">
              <a:lnSpc>
                <a:spcPct val="90000"/>
              </a:lnSpc>
              <a:spcBef>
                <a:spcPts val="0"/>
              </a:spcBef>
              <a:spcAft>
                <a:spcPts val="340"/>
              </a:spcAft>
              <a:buClrTx/>
              <a:buSzTx/>
              <a:buFontTx/>
              <a:buNone/>
              <a:tabLst/>
              <a:defRPr/>
            </a:pPr>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t>Main</a:t>
            </a:r>
            <a:r>
              <a:rPr lang="es-ES" b="1" dirty="0"/>
              <a:t> </a:t>
            </a:r>
            <a:r>
              <a:rPr lang="es-ES" b="1" dirty="0" err="1"/>
              <a:t>features</a:t>
            </a:r>
            <a:r>
              <a:rPr lang="es-ES" b="1" dirty="0"/>
              <a:t> of F#:</a:t>
            </a:r>
          </a:p>
          <a:p>
            <a:r>
              <a:rPr lang="en-US" dirty="0"/>
              <a:t>Let the compiler find your bugs</a:t>
            </a:r>
          </a:p>
          <a:p>
            <a:pPr lvl="1"/>
            <a:r>
              <a:rPr lang="en-US" dirty="0"/>
              <a:t>Strong, static types</a:t>
            </a:r>
          </a:p>
          <a:p>
            <a:pPr lvl="1"/>
            <a:r>
              <a:rPr lang="en-US" dirty="0"/>
              <a:t>Generic types</a:t>
            </a:r>
          </a:p>
          <a:p>
            <a:pPr lvl="1"/>
            <a:r>
              <a:rPr lang="en-US" dirty="0"/>
              <a:t>Option types</a:t>
            </a:r>
          </a:p>
          <a:p>
            <a:pPr lvl="1"/>
            <a:r>
              <a:rPr lang="en-US" dirty="0"/>
              <a:t>Discriminated unions + pattern matching</a:t>
            </a:r>
          </a:p>
          <a:p>
            <a:pPr lvl="1"/>
            <a:r>
              <a:rPr lang="en-US" dirty="0"/>
              <a:t>Units of measure</a:t>
            </a:r>
          </a:p>
          <a:p>
            <a:pPr lvl="1"/>
            <a:endParaRPr lang="en-US" dirty="0"/>
          </a:p>
          <a:p>
            <a:r>
              <a:rPr lang="en-US" dirty="0" err="1"/>
              <a:t>Composable</a:t>
            </a:r>
            <a:r>
              <a:rPr lang="en-US" dirty="0"/>
              <a:t> data and functions</a:t>
            </a:r>
          </a:p>
          <a:p>
            <a:pPr lvl="1"/>
            <a:r>
              <a:rPr lang="en-US" dirty="0"/>
              <a:t>Pipelines</a:t>
            </a:r>
          </a:p>
          <a:p>
            <a:pPr lvl="1"/>
            <a:r>
              <a:rPr lang="en-US" dirty="0"/>
              <a:t>Immutable data</a:t>
            </a:r>
          </a:p>
          <a:p>
            <a:pPr lvl="1"/>
            <a:r>
              <a:rPr lang="en-US" dirty="0"/>
              <a:t>Lambda functions</a:t>
            </a:r>
          </a:p>
          <a:p>
            <a:pPr lvl="1"/>
            <a:r>
              <a:rPr lang="en-US" dirty="0"/>
              <a:t>Objects, classes, interfaces, and methods</a:t>
            </a:r>
          </a:p>
          <a:p>
            <a:pPr lvl="1"/>
            <a:r>
              <a:rPr lang="en-US" dirty="0" err="1"/>
              <a:t>Async</a:t>
            </a:r>
            <a:r>
              <a:rPr lang="en-US" dirty="0"/>
              <a:t> expressions</a:t>
            </a:r>
          </a:p>
          <a:p>
            <a:pPr lvl="1"/>
            <a:r>
              <a:rPr lang="en-US" dirty="0"/>
              <a:t>Computation expressions</a:t>
            </a:r>
          </a:p>
          <a:p>
            <a:pPr marL="0" marR="0" indent="0" algn="l" defTabSz="932742" rtl="0" eaLnBrk="1" fontAlgn="auto" latinLnBrk="0" hangingPunct="1">
              <a:lnSpc>
                <a:spcPct val="90000"/>
              </a:lnSpc>
              <a:spcBef>
                <a:spcPts val="0"/>
              </a:spcBef>
              <a:spcAft>
                <a:spcPts val="340"/>
              </a:spcAft>
              <a:buClrTx/>
              <a:buSzTx/>
              <a:buFontTx/>
              <a:buNone/>
              <a:tabLst/>
              <a:defRPr/>
            </a:pPr>
            <a:endParaRPr lang="es-ES" dirty="0"/>
          </a:p>
          <a:p>
            <a:r>
              <a:rPr lang="en-US" dirty="0"/>
              <a:t>Lightweight syntax</a:t>
            </a:r>
          </a:p>
          <a:p>
            <a:pPr lvl="1"/>
            <a:r>
              <a:rPr lang="en-US" i="1" dirty="0"/>
              <a:t>Way</a:t>
            </a:r>
            <a:r>
              <a:rPr lang="en-US" dirty="0"/>
              <a:t> fewer semicolons and curly braces</a:t>
            </a:r>
          </a:p>
          <a:p>
            <a:pPr lvl="1"/>
            <a:r>
              <a:rPr lang="en-US" dirty="0"/>
              <a:t>Type inference</a:t>
            </a:r>
          </a:p>
          <a:p>
            <a:pPr lvl="1"/>
            <a:endParaRPr lang="en-US" dirty="0"/>
          </a:p>
          <a:p>
            <a:r>
              <a:rPr lang="en-US" dirty="0"/>
              <a:t>Shoulders of giants</a:t>
            </a:r>
          </a:p>
          <a:p>
            <a:pPr lvl="1"/>
            <a:r>
              <a:rPr lang="en-US" dirty="0"/>
              <a:t>Type providers</a:t>
            </a:r>
          </a:p>
          <a:p>
            <a:pPr lvl="1"/>
            <a:r>
              <a:rPr lang="en-US" dirty="0"/>
              <a:t>.NET libraries, even when authored in C# or VB</a:t>
            </a:r>
          </a:p>
          <a:p>
            <a:pPr lvl="1"/>
            <a:r>
              <a:rPr lang="en-US" dirty="0"/>
              <a:t>Type providers for using libraries from R and other languages</a:t>
            </a:r>
          </a:p>
          <a:p>
            <a:pPr lvl="1"/>
            <a:endParaRPr lang="en-US" i="1" dirty="0"/>
          </a:p>
          <a:p>
            <a:r>
              <a:rPr lang="en-US" dirty="0"/>
              <a:t>Fast, iterative workflow</a:t>
            </a:r>
          </a:p>
          <a:p>
            <a:pPr lvl="1"/>
            <a:r>
              <a:rPr lang="en-US" dirty="0"/>
              <a:t>F# Interactive</a:t>
            </a:r>
          </a:p>
          <a:p>
            <a:pPr lvl="1"/>
            <a:r>
              <a:rPr lang="en-US" dirty="0"/>
              <a:t>Script files</a:t>
            </a:r>
          </a:p>
          <a:p>
            <a:pPr lvl="1"/>
            <a:r>
              <a:rPr lang="en-US" dirty="0"/>
              <a:t>Tools + Extensions for Visual Studio, </a:t>
            </a:r>
            <a:r>
              <a:rPr lang="en-US" dirty="0" err="1"/>
              <a:t>emacs</a:t>
            </a:r>
            <a:r>
              <a:rPr lang="en-US" dirty="0"/>
              <a:t>, </a:t>
            </a:r>
            <a:r>
              <a:rPr lang="en-US" dirty="0" err="1"/>
              <a:t>VSCode</a:t>
            </a:r>
            <a:r>
              <a:rPr lang="en-US" dirty="0"/>
              <a:t>, Sublime Text...</a:t>
            </a:r>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2/25/2016 6:35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25152093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altLang="es-ES" b="1" dirty="0"/>
              <a:t>Algebraic Data Type</a:t>
            </a:r>
          </a:p>
          <a:p>
            <a:r>
              <a:rPr lang="en-GB" altLang="es-ES" dirty="0"/>
              <a:t>https://en.wikipedia.org/wiki/Algebraic_data_type</a:t>
            </a:r>
          </a:p>
          <a:p>
            <a:r>
              <a:rPr lang="es-ES" b="0" dirty="0"/>
              <a:t>“</a:t>
            </a:r>
          </a:p>
          <a:p>
            <a:r>
              <a:rPr lang="en-US" b="0" dirty="0"/>
              <a:t>In computer programming, particularly functional programming and type theory, an algebraic data type is a kind of composite type, i.e. a type formed by combining other types. Two common classes of algebraic type are product types—i.e. tuples and records—and sum types, also called tagged or disjoint unions or variant types.</a:t>
            </a:r>
          </a:p>
          <a:p>
            <a:r>
              <a:rPr lang="es-ES" b="0" dirty="0"/>
              <a:t>“</a:t>
            </a:r>
          </a:p>
          <a:p>
            <a:endParaRPr lang="es-ES" b="0" dirty="0"/>
          </a:p>
          <a:p>
            <a:r>
              <a:rPr lang="es-ES" b="1" dirty="0" err="1">
                <a:effectLst/>
              </a:rPr>
              <a:t>Generalized</a:t>
            </a:r>
            <a:r>
              <a:rPr lang="es-ES" b="1" dirty="0">
                <a:effectLst/>
              </a:rPr>
              <a:t> </a:t>
            </a:r>
            <a:r>
              <a:rPr lang="es-ES" b="1" dirty="0" err="1">
                <a:effectLst/>
              </a:rPr>
              <a:t>algebraic</a:t>
            </a:r>
            <a:r>
              <a:rPr lang="es-ES" b="1" dirty="0">
                <a:effectLst/>
              </a:rPr>
              <a:t> data </a:t>
            </a:r>
            <a:r>
              <a:rPr lang="es-ES" b="1" dirty="0" err="1">
                <a:effectLst/>
              </a:rPr>
              <a:t>type</a:t>
            </a:r>
            <a:endParaRPr lang="en-GB" altLang="es-ES" dirty="0"/>
          </a:p>
          <a:p>
            <a:r>
              <a:rPr lang="en-GB" altLang="es-ES" dirty="0"/>
              <a:t>https://en.wikipedia.org/wiki/Generalized_algebraic_data_type</a:t>
            </a:r>
          </a:p>
          <a:p>
            <a:r>
              <a:rPr lang="en-GB" altLang="es-ES" dirty="0"/>
              <a:t>“</a:t>
            </a:r>
          </a:p>
          <a:p>
            <a:r>
              <a:rPr lang="en-US" altLang="es-ES" dirty="0"/>
              <a:t>In functional programming, a generalized algebraic data type (GADT, also first-class phantom type,</a:t>
            </a:r>
            <a:r>
              <a:rPr lang="en-US" altLang="es-ES" baseline="0" dirty="0"/>
              <a:t> </a:t>
            </a:r>
            <a:r>
              <a:rPr lang="en-US" altLang="es-ES" dirty="0"/>
              <a:t>guarded recursive datatype, or equality-qualified type) is a generalization of the algebraic data types of Haskell and ML, applying to parametric types.</a:t>
            </a:r>
          </a:p>
          <a:p>
            <a:endParaRPr lang="en-US" altLang="es-ES" dirty="0"/>
          </a:p>
          <a:p>
            <a:r>
              <a:rPr lang="en-US" altLang="es-ES" dirty="0"/>
              <a:t>With this extension, the parameters of the return type of a data constructor can be freely chosen when declaring the constructor, while for algebraic data types in Haskell 98, the type parameter of the return value is inferred from data types of parameters; they are currently implemented in the GHC compiler as a non-standard extension, used by, among others, Pugs and </a:t>
            </a:r>
            <a:r>
              <a:rPr lang="en-US" altLang="es-ES" dirty="0" err="1"/>
              <a:t>Darcs</a:t>
            </a:r>
            <a:r>
              <a:rPr lang="en-US" altLang="es-ES" dirty="0"/>
              <a:t>. </a:t>
            </a:r>
            <a:r>
              <a:rPr lang="en-US" altLang="es-ES" dirty="0" err="1"/>
              <a:t>OCaml</a:t>
            </a:r>
            <a:r>
              <a:rPr lang="en-US" altLang="es-ES" dirty="0"/>
              <a:t> supports GADT natively since version 4.00.[4]</a:t>
            </a:r>
            <a:endParaRPr lang="en-GB" altLang="es-ES" dirty="0"/>
          </a:p>
          <a:p>
            <a:r>
              <a:rPr lang="en-GB" altLang="es-ES" dirty="0"/>
              <a:t>“</a:t>
            </a:r>
          </a:p>
          <a:p>
            <a:endParaRPr lang="es-ES" b="0" dirty="0"/>
          </a:p>
          <a:p>
            <a:r>
              <a:rPr lang="es-ES" b="1" dirty="0" err="1"/>
              <a:t>Discriminated</a:t>
            </a:r>
            <a:r>
              <a:rPr lang="es-ES" b="1" dirty="0"/>
              <a:t> </a:t>
            </a:r>
            <a:r>
              <a:rPr lang="es-ES" b="1" dirty="0" err="1"/>
              <a:t>Union</a:t>
            </a:r>
            <a:endParaRPr lang="es-ES" b="1" dirty="0"/>
          </a:p>
          <a:p>
            <a:r>
              <a:rPr lang="es-ES" b="0" dirty="0"/>
              <a:t>https://en.wikipedia.org/wiki/</a:t>
            </a:r>
            <a:r>
              <a:rPr lang="es-ES" b="0" dirty="0" err="1"/>
              <a:t>Discriminated_unión</a:t>
            </a:r>
            <a:endParaRPr lang="es-ES" b="0" dirty="0"/>
          </a:p>
          <a:p>
            <a:r>
              <a:rPr lang="es-ES" b="0" dirty="0"/>
              <a:t>https://en.wikipedia.org/wiki/</a:t>
            </a:r>
            <a:r>
              <a:rPr lang="es-ES" b="0" dirty="0" err="1"/>
              <a:t>Tagged_unión</a:t>
            </a:r>
            <a:endParaRPr lang="es-ES" b="0" dirty="0"/>
          </a:p>
          <a:p>
            <a:r>
              <a:rPr lang="es-ES" b="0" dirty="0"/>
              <a:t>“</a:t>
            </a:r>
          </a:p>
          <a:p>
            <a:r>
              <a:rPr lang="en-US" b="0" dirty="0"/>
              <a:t>In computer science, a tagged union, also called a variant, variant record, discriminated union, disjoint union, or sum type, is a data structure used to hold a value that could take on several different, but fixed, types. Only one of the types can be in use at any one time, and a tag field explicitly indicates which one is in use. It can be thought of as a type that has several "cases," each of which should be handled correctly when that type is manipulated. Like ordinary unions, tagged unions can save storage by overlapping storage areas for each type, since only one is in use at a time.</a:t>
            </a:r>
          </a:p>
          <a:p>
            <a:r>
              <a:rPr lang="en-US" b="0" dirty="0"/>
              <a:t>Tagged unions are most important in functional languages such as ML and Haskell, where they are called datatypes (see algebraic data type) and the compiler is able to verify that all cases of a tagged union are always handled, avoiding many types of errors. They can, however, be constructed in nearly any language, and are much safer than untagged unions, often simply called unions, which are similar but do not explicitly keep track of which member of the union is currently in use.</a:t>
            </a:r>
          </a:p>
          <a:p>
            <a:r>
              <a:rPr lang="en-US" b="0" dirty="0"/>
              <a:t>Tagged unions are often accompanied by the concept of a type constructor, which is similar but not the same as a constructor for a class. Type constructors produce a tagged union type, given the initial tag type and the corresponding type.</a:t>
            </a:r>
          </a:p>
          <a:p>
            <a:r>
              <a:rPr lang="es-ES" b="0" dirty="0"/>
              <a:t>“</a:t>
            </a:r>
          </a:p>
          <a:p>
            <a:endParaRPr lang="es-ES" b="0" dirty="0"/>
          </a:p>
          <a:p>
            <a:r>
              <a:rPr lang="es-ES" b="1" dirty="0" err="1"/>
              <a:t>Discriminated</a:t>
            </a:r>
            <a:r>
              <a:rPr lang="es-ES" b="1" dirty="0"/>
              <a:t> </a:t>
            </a:r>
            <a:r>
              <a:rPr lang="es-ES" b="1" dirty="0" err="1"/>
              <a:t>Unions</a:t>
            </a:r>
            <a:r>
              <a:rPr lang="es-ES" b="1" dirty="0"/>
              <a:t> (F#)</a:t>
            </a:r>
          </a:p>
          <a:p>
            <a:r>
              <a:rPr lang="es-ES" b="0" dirty="0"/>
              <a:t>https://msdn.microsoft.com/en-us/library/dd233226.aspx</a:t>
            </a:r>
          </a:p>
          <a:p>
            <a:r>
              <a:rPr lang="es-ES" b="0" dirty="0"/>
              <a:t>“</a:t>
            </a:r>
          </a:p>
          <a:p>
            <a:r>
              <a:rPr lang="en-US" dirty="0"/>
              <a:t>Discriminated unions provide support for values that can be one of a number of named cases, possibly each with different values and types. Discriminated unions are useful for heterogeneous data; data that can have special cases, including valid and error cases; data that varies in type from one instance to another; and as an alternative for small object hierarchies. In addition, recursive discriminated unions are used to represent tree data structures</a:t>
            </a:r>
            <a:endParaRPr lang="es-ES" b="0" dirty="0"/>
          </a:p>
          <a:p>
            <a:r>
              <a:rPr lang="es-ES" b="0" dirty="0"/>
              <a:t>“</a:t>
            </a:r>
          </a:p>
          <a:p>
            <a:endParaRPr lang="es-ES" b="0" dirty="0"/>
          </a:p>
          <a:p>
            <a:r>
              <a:rPr lang="es-ES" b="1" dirty="0" err="1">
                <a:effectLst/>
              </a:rPr>
              <a:t>Pattern</a:t>
            </a:r>
            <a:r>
              <a:rPr lang="es-ES" b="1" dirty="0">
                <a:effectLst/>
              </a:rPr>
              <a:t> </a:t>
            </a:r>
            <a:r>
              <a:rPr lang="es-ES" b="1" dirty="0" err="1">
                <a:effectLst/>
              </a:rPr>
              <a:t>matching</a:t>
            </a:r>
            <a:endParaRPr lang="es-ES" b="0" dirty="0"/>
          </a:p>
          <a:p>
            <a:r>
              <a:rPr lang="es-ES" b="0" dirty="0"/>
              <a:t>https://en.wikipedia.org/wiki/Pattern_matching</a:t>
            </a:r>
          </a:p>
          <a:p>
            <a:r>
              <a:rPr lang="en-US" b="0" dirty="0"/>
              <a:t>“</a:t>
            </a:r>
          </a:p>
          <a:p>
            <a:r>
              <a:rPr lang="en-US" b="0" dirty="0"/>
              <a:t>In computer science, pattern matching is the act of checking a given sequence of tokens for the presence of the constituents of some pattern. In contrast to pattern recognition, the match usually has to be exact. The patterns generally have the form of either sequences or tree structures. Uses of pattern matching include outputting the locations (if any) of a pattern within a token sequence, to output some component of the matched pattern, and to substitute the matching pattern with some other token sequence (i.e., search and replace).</a:t>
            </a:r>
          </a:p>
          <a:p>
            <a:endParaRPr lang="en-US" b="0" dirty="0"/>
          </a:p>
          <a:p>
            <a:r>
              <a:rPr lang="en-US" b="0" dirty="0"/>
              <a:t>Sequence patterns (e.g., a text string) are often described using regular expressions and matched using techniques such as backtracking.</a:t>
            </a:r>
          </a:p>
          <a:p>
            <a:endParaRPr lang="en-US" b="0" dirty="0"/>
          </a:p>
          <a:p>
            <a:r>
              <a:rPr lang="en-US" b="0" dirty="0"/>
              <a:t>Tree patterns are used in some programming languages as a general tool to process data based on its structure, e.g., Haskell, ML, Scala and the symbolic mathematics language Mathematica have special syntax for expressing tree patterns and a language construct for conditional execution and value retrieval based on it. For simplicity and efficiency reasons, these tree patterns lack some features that are available in regular expressions.</a:t>
            </a:r>
          </a:p>
          <a:p>
            <a:endParaRPr lang="en-US" b="0" dirty="0"/>
          </a:p>
          <a:p>
            <a:r>
              <a:rPr lang="en-US" b="0" dirty="0"/>
              <a:t>Often it is possible to give alternative patterns that are tried one by one, which yields a powerful conditional programming construct. Pattern matching sometimes include support for guards.</a:t>
            </a:r>
          </a:p>
          <a:p>
            <a:endParaRPr lang="en-US" b="0" dirty="0"/>
          </a:p>
          <a:p>
            <a:r>
              <a:rPr lang="en-US" b="0" dirty="0"/>
              <a:t>Term rewriting and graph rewriting languages rely on pattern matching for the fundamental way a program evaluates into a result.</a:t>
            </a:r>
          </a:p>
          <a:p>
            <a:r>
              <a:rPr lang="en-US" b="0" dirty="0"/>
              <a:t>“</a:t>
            </a:r>
          </a:p>
          <a:p>
            <a:endParaRPr lang="en-US" b="0" dirty="0"/>
          </a:p>
          <a:p>
            <a:r>
              <a:rPr lang="es-ES" b="1" dirty="0" err="1"/>
              <a:t>Pattern</a:t>
            </a:r>
            <a:r>
              <a:rPr lang="es-ES" b="1" dirty="0"/>
              <a:t> </a:t>
            </a:r>
            <a:r>
              <a:rPr lang="es-ES" b="1" dirty="0" err="1"/>
              <a:t>Matching</a:t>
            </a:r>
            <a:r>
              <a:rPr lang="es-ES" b="1" dirty="0"/>
              <a:t> (F#)</a:t>
            </a:r>
            <a:endParaRPr lang="en-US" b="0" dirty="0"/>
          </a:p>
          <a:p>
            <a:r>
              <a:rPr lang="en-US" b="0" dirty="0"/>
              <a:t>https://msdn.microsoft.com/en-us/library/dd547125.aspx</a:t>
            </a:r>
          </a:p>
          <a:p>
            <a:r>
              <a:rPr lang="en-US" b="0" dirty="0"/>
              <a:t>“</a:t>
            </a:r>
          </a:p>
          <a:p>
            <a:r>
              <a:rPr lang="en-US" dirty="0"/>
              <a:t>Patterns are rules for transforming input data. They are used throughout the F# language to compare data with a logical structure or structures, decompose data into constituent parts, or extract information from data in various ways.</a:t>
            </a:r>
            <a:endParaRPr lang="en-US" b="0" dirty="0"/>
          </a:p>
          <a:p>
            <a:r>
              <a:rPr lang="en-US" b="0" dirty="0"/>
              <a:t>“</a:t>
            </a:r>
          </a:p>
          <a:p>
            <a:endParaRPr lang="en-US" b="0" dirty="0"/>
          </a:p>
          <a:p>
            <a:r>
              <a:rPr lang="en-US" b="1" dirty="0"/>
              <a:t>Object Expressions</a:t>
            </a:r>
          </a:p>
          <a:p>
            <a:r>
              <a:rPr lang="en-US" b="0" dirty="0"/>
              <a:t>https://msdn.microsoft.com/en-us/library/dd233237.aspx</a:t>
            </a:r>
          </a:p>
          <a:p>
            <a:r>
              <a:rPr lang="en-US" b="1" dirty="0"/>
              <a:t>“</a:t>
            </a:r>
          </a:p>
          <a:p>
            <a:r>
              <a:rPr lang="en-US" b="0" dirty="0"/>
              <a:t>An object expression is an expression that creates a new instance of a dynamically created, anonymous object type that is based on an existing base type, interface, or set of interfaces.</a:t>
            </a:r>
          </a:p>
          <a:p>
            <a:endParaRPr lang="en-US" b="0" dirty="0"/>
          </a:p>
          <a:p>
            <a:r>
              <a:rPr lang="en-US" dirty="0"/>
              <a:t>You use object expressions when you want to avoid the extra code and overhead that is required to create a new, named type. If you use object expressions to minimize the number of types created in a program, you can reduce the number of lines of code and prevent the unnecessary proliferation of types. Instead of creating many types just to handle specific situations, you can use an object expression that customizes an existing type or provides an appropriate implementation of an interface for the specific case at hand.</a:t>
            </a:r>
            <a:endParaRPr lang="en-US" b="0" dirty="0"/>
          </a:p>
          <a:p>
            <a:r>
              <a:rPr lang="en-US" b="1" dirty="0"/>
              <a:t>“</a:t>
            </a:r>
          </a:p>
          <a:p>
            <a:endParaRPr lang="en-US" b="1" dirty="0"/>
          </a:p>
          <a:p>
            <a:r>
              <a:rPr lang="es-ES" b="1" dirty="0" err="1"/>
              <a:t>Options</a:t>
            </a:r>
            <a:r>
              <a:rPr lang="es-ES" b="1" dirty="0"/>
              <a:t> (F#)</a:t>
            </a:r>
            <a:endParaRPr lang="en-US" b="1" dirty="0"/>
          </a:p>
          <a:p>
            <a:r>
              <a:rPr lang="en-US" b="0" dirty="0"/>
              <a:t>https://msdn.microsoft.com/en-us/library/dd233245.aspx</a:t>
            </a:r>
          </a:p>
          <a:p>
            <a:r>
              <a:rPr lang="en-US" b="0" dirty="0"/>
              <a:t>“</a:t>
            </a:r>
          </a:p>
          <a:p>
            <a:r>
              <a:rPr lang="en-US" dirty="0"/>
              <a:t>The option type in F# is used when an actual value might not exist for a named value or variable. An option has an underlying type and can hold a value of that type, or it might not have a value.</a:t>
            </a:r>
            <a:endParaRPr lang="en-US" b="0" dirty="0"/>
          </a:p>
          <a:p>
            <a:r>
              <a:rPr lang="en-US" b="0" dirty="0"/>
              <a:t>“</a:t>
            </a:r>
          </a:p>
          <a:p>
            <a:endParaRPr lang="en-US" b="0" dirty="0"/>
          </a:p>
          <a:p>
            <a:r>
              <a:rPr lang="es-ES" b="1" dirty="0" err="1"/>
              <a:t>Lists</a:t>
            </a:r>
            <a:r>
              <a:rPr lang="es-ES" b="1" dirty="0"/>
              <a:t> (F#)</a:t>
            </a:r>
          </a:p>
          <a:p>
            <a:r>
              <a:rPr lang="en-US" b="0" dirty="0"/>
              <a:t>https://msdn.microsoft.com/en-us/library/dd233224.aspx</a:t>
            </a:r>
          </a:p>
          <a:p>
            <a:r>
              <a:rPr lang="en-US" b="0" dirty="0"/>
              <a:t>“</a:t>
            </a:r>
          </a:p>
          <a:p>
            <a:r>
              <a:rPr lang="en-US" dirty="0"/>
              <a:t>A list in F# is an ordered, immutable series of elements of the same type. </a:t>
            </a:r>
            <a:endParaRPr lang="en-US" b="0" dirty="0"/>
          </a:p>
          <a:p>
            <a:r>
              <a:rPr lang="en-US" b="0" dirty="0"/>
              <a:t>“</a:t>
            </a:r>
          </a:p>
          <a:p>
            <a:endParaRPr lang="en-US" b="1" dirty="0"/>
          </a:p>
          <a:p>
            <a:r>
              <a:rPr lang="en-US" b="1" dirty="0"/>
              <a:t>C# is a functional programming language</a:t>
            </a:r>
          </a:p>
          <a:p>
            <a:r>
              <a:rPr lang="en-US" dirty="0"/>
              <a:t>http://sneezy.cs.nott.ac.uk/fun/nov-06/FunPm.ppt</a:t>
            </a:r>
          </a:p>
          <a:p>
            <a:r>
              <a:rPr lang="en-GB" altLang="es-ES" dirty="0"/>
              <a:t>“</a:t>
            </a:r>
          </a:p>
          <a:p>
            <a:r>
              <a:rPr lang="en-GB" altLang="es-ES" b="1" dirty="0"/>
              <a:t>Functional Features not in C#</a:t>
            </a:r>
            <a:r>
              <a:rPr lang="en-GB" altLang="es-ES" dirty="0"/>
              <a:t>:</a:t>
            </a:r>
            <a:endParaRPr lang="en-US" sz="900" b="0" dirty="0">
              <a:solidFill>
                <a:srgbClr val="00188F"/>
              </a:solidFill>
            </a:endParaRPr>
          </a:p>
          <a:p>
            <a:pPr lvl="1">
              <a:lnSpc>
                <a:spcPts val="2500"/>
              </a:lnSpc>
            </a:pPr>
            <a:r>
              <a:rPr lang="en-GB" altLang="es-ES" sz="1800" dirty="0"/>
              <a:t>Datatypes &amp; pattern matching</a:t>
            </a:r>
          </a:p>
          <a:p>
            <a:pPr lvl="1">
              <a:lnSpc>
                <a:spcPts val="2500"/>
              </a:lnSpc>
            </a:pPr>
            <a:r>
              <a:rPr lang="en-GB" altLang="es-ES" sz="1800" dirty="0"/>
              <a:t>Higher-</a:t>
            </a:r>
            <a:r>
              <a:rPr lang="en-GB" altLang="es-ES" sz="1800" dirty="0" err="1"/>
              <a:t>kinded</a:t>
            </a:r>
            <a:r>
              <a:rPr lang="en-GB" altLang="es-ES" sz="1800" dirty="0"/>
              <a:t> types, </a:t>
            </a:r>
            <a:r>
              <a:rPr lang="en-GB" altLang="es-ES" sz="1800" dirty="0" err="1"/>
              <a:t>existentials</a:t>
            </a:r>
            <a:r>
              <a:rPr lang="en-GB" altLang="es-ES" sz="1800" dirty="0"/>
              <a:t>, sophisticated modules</a:t>
            </a:r>
          </a:p>
          <a:p>
            <a:pPr lvl="1">
              <a:lnSpc>
                <a:spcPts val="2500"/>
              </a:lnSpc>
            </a:pPr>
            <a:r>
              <a:rPr lang="en-GB" altLang="es-ES" sz="1800" dirty="0"/>
              <a:t>Unification/constraint-based type inference</a:t>
            </a:r>
          </a:p>
          <a:p>
            <a:pPr lvl="1">
              <a:lnSpc>
                <a:spcPts val="2500"/>
              </a:lnSpc>
            </a:pPr>
            <a:r>
              <a:rPr lang="en-GB" altLang="es-ES" sz="1800" dirty="0"/>
              <a:t>True laziness</a:t>
            </a:r>
          </a:p>
          <a:p>
            <a:endParaRPr lang="en-US" b="1" dirty="0"/>
          </a:p>
          <a:p>
            <a:r>
              <a:rPr lang="en-US" b="1" dirty="0"/>
              <a:t>GADTs</a:t>
            </a:r>
          </a:p>
          <a:p>
            <a:pPr marL="0" indent="0">
              <a:buNone/>
            </a:pPr>
            <a:r>
              <a:rPr lang="en-GB" altLang="es-ES" sz="900" dirty="0"/>
              <a:t>Generalized Algebraic Data Types permit constructors to return </a:t>
            </a:r>
            <a:r>
              <a:rPr lang="en-GB" altLang="es-ES" sz="900" i="1" dirty="0"/>
              <a:t>different</a:t>
            </a:r>
            <a:r>
              <a:rPr lang="en-GB" altLang="es-ES" sz="900" dirty="0"/>
              <a:t> instantiations of the defined type</a:t>
            </a:r>
          </a:p>
          <a:p>
            <a:pPr marL="0" indent="0">
              <a:lnSpc>
                <a:spcPts val="2550"/>
              </a:lnSpc>
              <a:buNone/>
            </a:pPr>
            <a:r>
              <a:rPr lang="en-GB" altLang="es-ES" sz="900" dirty="0"/>
              <a:t>Canonical example is well-typed expressions e.g.</a:t>
            </a:r>
            <a:br>
              <a:rPr lang="en-GB" altLang="es-ES" sz="900" dirty="0"/>
            </a:br>
            <a:r>
              <a:rPr lang="en-GB" altLang="es-ES" sz="900" dirty="0"/>
              <a:t>  </a:t>
            </a:r>
            <a:r>
              <a:rPr lang="en-GB" altLang="es-ES" sz="800" dirty="0">
                <a:solidFill>
                  <a:schemeClr val="tx2"/>
                </a:solidFill>
              </a:rPr>
              <a:t>datatype Expr a with</a:t>
            </a:r>
            <a:br>
              <a:rPr lang="en-GB" altLang="es-ES" sz="800" dirty="0">
                <a:solidFill>
                  <a:schemeClr val="tx2"/>
                </a:solidFill>
              </a:rPr>
            </a:br>
            <a:r>
              <a:rPr lang="en-GB" altLang="es-ES" sz="800" dirty="0">
                <a:solidFill>
                  <a:schemeClr val="tx2"/>
                </a:solidFill>
              </a:rPr>
              <a:t>    Lit : </a:t>
            </a:r>
            <a:r>
              <a:rPr lang="en-GB" altLang="es-ES" sz="800" dirty="0" err="1">
                <a:solidFill>
                  <a:schemeClr val="tx2"/>
                </a:solidFill>
              </a:rPr>
              <a:t>int</a:t>
            </a:r>
            <a:r>
              <a:rPr lang="en-GB" altLang="es-ES" sz="800" dirty="0">
                <a:solidFill>
                  <a:schemeClr val="tx2"/>
                </a:solidFill>
              </a:rPr>
              <a:t> </a:t>
            </a:r>
            <a:r>
              <a:rPr lang="en-GB" altLang="es-ES" sz="800" dirty="0">
                <a:solidFill>
                  <a:schemeClr val="tx2"/>
                </a:solidFill>
                <a:latin typeface="Symbol" panose="05050102010706020507" pitchFamily="18" charset="2"/>
                <a:sym typeface="Symbol" panose="05050102010706020507" pitchFamily="18" charset="2"/>
              </a:rPr>
              <a:t></a:t>
            </a:r>
            <a:r>
              <a:rPr lang="en-GB" altLang="es-ES" sz="800" dirty="0">
                <a:solidFill>
                  <a:schemeClr val="tx2"/>
                </a:solidFill>
              </a:rPr>
              <a:t> Expr </a:t>
            </a:r>
            <a:r>
              <a:rPr lang="en-GB" altLang="es-ES" sz="800" dirty="0" err="1">
                <a:solidFill>
                  <a:schemeClr val="tx2"/>
                </a:solidFill>
              </a:rPr>
              <a:t>int</a:t>
            </a:r>
            <a:br>
              <a:rPr lang="en-GB" altLang="es-ES" sz="800" dirty="0">
                <a:solidFill>
                  <a:schemeClr val="tx2"/>
                </a:solidFill>
              </a:rPr>
            </a:br>
            <a:r>
              <a:rPr lang="en-GB" altLang="es-ES" sz="800" dirty="0">
                <a:solidFill>
                  <a:schemeClr val="tx2"/>
                </a:solidFill>
              </a:rPr>
              <a:t>  | </a:t>
            </a:r>
            <a:r>
              <a:rPr lang="en-GB" altLang="es-ES" sz="800" dirty="0" err="1">
                <a:solidFill>
                  <a:schemeClr val="tx2"/>
                </a:solidFill>
              </a:rPr>
              <a:t>PairExpr</a:t>
            </a:r>
            <a:r>
              <a:rPr lang="en-GB" altLang="es-ES" sz="800" dirty="0">
                <a:solidFill>
                  <a:schemeClr val="tx2"/>
                </a:solidFill>
              </a:rPr>
              <a:t> : Expr a </a:t>
            </a:r>
            <a:r>
              <a:rPr lang="en-GB" altLang="es-ES" sz="800" dirty="0">
                <a:solidFill>
                  <a:schemeClr val="tx2"/>
                </a:solidFill>
                <a:latin typeface="Symbol" panose="05050102010706020507" pitchFamily="18" charset="2"/>
                <a:sym typeface="Symbol" panose="05050102010706020507" pitchFamily="18" charset="2"/>
              </a:rPr>
              <a:t></a:t>
            </a:r>
            <a:r>
              <a:rPr lang="en-GB" altLang="es-ES" sz="800" dirty="0">
                <a:solidFill>
                  <a:schemeClr val="tx2"/>
                </a:solidFill>
              </a:rPr>
              <a:t> Expr b </a:t>
            </a:r>
            <a:r>
              <a:rPr lang="en-GB" altLang="es-ES" sz="800" dirty="0">
                <a:solidFill>
                  <a:schemeClr val="tx2"/>
                </a:solidFill>
                <a:latin typeface="Symbol" panose="05050102010706020507" pitchFamily="18" charset="2"/>
                <a:sym typeface="Symbol" panose="05050102010706020507" pitchFamily="18" charset="2"/>
              </a:rPr>
              <a:t></a:t>
            </a:r>
            <a:r>
              <a:rPr lang="en-GB" altLang="es-ES" sz="800" dirty="0">
                <a:solidFill>
                  <a:schemeClr val="tx2"/>
                </a:solidFill>
              </a:rPr>
              <a:t> Expr (a </a:t>
            </a:r>
            <a:r>
              <a:rPr lang="en-US" altLang="es-ES" sz="800" dirty="0">
                <a:solidFill>
                  <a:schemeClr val="tx2"/>
                </a:solidFill>
                <a:latin typeface="cmsy10" pitchFamily="34" charset="0"/>
              </a:rPr>
              <a:t>£</a:t>
            </a:r>
            <a:r>
              <a:rPr lang="en-GB" altLang="es-ES" sz="800" dirty="0">
                <a:solidFill>
                  <a:schemeClr val="tx2"/>
                </a:solidFill>
              </a:rPr>
              <a:t> b)</a:t>
            </a:r>
            <a:br>
              <a:rPr lang="en-GB" altLang="es-ES" sz="800" dirty="0">
                <a:solidFill>
                  <a:schemeClr val="tx2"/>
                </a:solidFill>
              </a:rPr>
            </a:br>
            <a:r>
              <a:rPr lang="en-GB" altLang="es-ES" sz="800" dirty="0">
                <a:solidFill>
                  <a:schemeClr val="tx2"/>
                </a:solidFill>
              </a:rPr>
              <a:t>  | </a:t>
            </a:r>
            <a:r>
              <a:rPr lang="en-GB" altLang="es-ES" sz="800" dirty="0" err="1">
                <a:solidFill>
                  <a:schemeClr val="tx2"/>
                </a:solidFill>
              </a:rPr>
              <a:t>Fst</a:t>
            </a:r>
            <a:r>
              <a:rPr lang="en-GB" altLang="es-ES" sz="800" dirty="0">
                <a:solidFill>
                  <a:schemeClr val="tx2"/>
                </a:solidFill>
              </a:rPr>
              <a:t> : Expr (a </a:t>
            </a:r>
            <a:r>
              <a:rPr lang="en-US" altLang="es-ES" sz="800" dirty="0">
                <a:solidFill>
                  <a:schemeClr val="tx2"/>
                </a:solidFill>
                <a:latin typeface="cmsy10" pitchFamily="34" charset="0"/>
              </a:rPr>
              <a:t>£</a:t>
            </a:r>
            <a:r>
              <a:rPr lang="en-GB" altLang="es-ES" sz="800" dirty="0">
                <a:solidFill>
                  <a:schemeClr val="tx2"/>
                </a:solidFill>
              </a:rPr>
              <a:t> b) </a:t>
            </a:r>
            <a:r>
              <a:rPr lang="en-GB" altLang="es-ES" sz="800" dirty="0">
                <a:solidFill>
                  <a:schemeClr val="tx2"/>
                </a:solidFill>
                <a:latin typeface="Symbol" panose="05050102010706020507" pitchFamily="18" charset="2"/>
                <a:sym typeface="Symbol" panose="05050102010706020507" pitchFamily="18" charset="2"/>
              </a:rPr>
              <a:t></a:t>
            </a:r>
            <a:r>
              <a:rPr lang="en-GB" altLang="es-ES" sz="800" dirty="0">
                <a:solidFill>
                  <a:schemeClr val="tx2"/>
                </a:solidFill>
              </a:rPr>
              <a:t> Expr a …</a:t>
            </a:r>
          </a:p>
          <a:p>
            <a:pPr marL="0" indent="0">
              <a:lnSpc>
                <a:spcPts val="2550"/>
              </a:lnSpc>
              <a:buNone/>
            </a:pPr>
            <a:r>
              <a:rPr lang="en-GB" altLang="es-ES" sz="900" dirty="0"/>
              <a:t>In C#, we can render this using “polymorphic inheritance”:</a:t>
            </a:r>
            <a:br>
              <a:rPr lang="en-GB" altLang="es-ES" sz="900" dirty="0"/>
            </a:br>
            <a:r>
              <a:rPr lang="en-GB" altLang="es-ES" sz="900" dirty="0"/>
              <a:t>  </a:t>
            </a:r>
            <a:r>
              <a:rPr lang="en-GB" altLang="es-ES" sz="800" dirty="0"/>
              <a:t>abstract class Expr&lt;a&gt;</a:t>
            </a:r>
            <a:br>
              <a:rPr lang="en-GB" altLang="es-ES" sz="800" dirty="0"/>
            </a:br>
            <a:r>
              <a:rPr lang="en-GB" altLang="es-ES" sz="800" dirty="0"/>
              <a:t>  class Lit : Expr&lt;</a:t>
            </a:r>
            <a:r>
              <a:rPr lang="en-GB" altLang="es-ES" sz="800" dirty="0" err="1"/>
              <a:t>int</a:t>
            </a:r>
            <a:r>
              <a:rPr lang="en-GB" altLang="es-ES" sz="800" dirty="0"/>
              <a:t>&gt; { </a:t>
            </a:r>
            <a:r>
              <a:rPr lang="en-GB" altLang="es-ES" sz="800" dirty="0" err="1"/>
              <a:t>int</a:t>
            </a:r>
            <a:r>
              <a:rPr lang="en-GB" altLang="es-ES" sz="800" dirty="0"/>
              <a:t> </a:t>
            </a:r>
            <a:r>
              <a:rPr lang="en-GB" altLang="es-ES" sz="800" dirty="0" err="1"/>
              <a:t>val</a:t>
            </a:r>
            <a:r>
              <a:rPr lang="en-GB" altLang="es-ES" sz="800" dirty="0"/>
              <a:t>; … }</a:t>
            </a:r>
            <a:br>
              <a:rPr lang="en-GB" altLang="es-ES" sz="800" dirty="0"/>
            </a:br>
            <a:r>
              <a:rPr lang="en-GB" altLang="es-ES" sz="800" dirty="0"/>
              <a:t>  class </a:t>
            </a:r>
            <a:r>
              <a:rPr lang="en-GB" altLang="es-ES" sz="800" dirty="0" err="1"/>
              <a:t>PairExpr</a:t>
            </a:r>
            <a:r>
              <a:rPr lang="en-GB" altLang="es-ES" sz="800" dirty="0"/>
              <a:t>&lt;</a:t>
            </a:r>
            <a:r>
              <a:rPr lang="en-GB" altLang="es-ES" sz="800" dirty="0" err="1"/>
              <a:t>a,b</a:t>
            </a:r>
            <a:r>
              <a:rPr lang="en-GB" altLang="es-ES" sz="800" dirty="0"/>
              <a:t>&gt; : Expr&lt;Pair&lt;</a:t>
            </a:r>
            <a:r>
              <a:rPr lang="en-GB" altLang="es-ES" sz="800" dirty="0" err="1"/>
              <a:t>a,b</a:t>
            </a:r>
            <a:r>
              <a:rPr lang="en-GB" altLang="es-ES" sz="800" dirty="0"/>
              <a:t>&gt;&gt; { Expr&lt;a&gt; e1; Expr&lt;b&gt; e2; … }</a:t>
            </a:r>
            <a:br>
              <a:rPr lang="en-GB" altLang="es-ES" sz="800" dirty="0"/>
            </a:br>
            <a:r>
              <a:rPr lang="en-GB" altLang="es-ES" sz="800" dirty="0"/>
              <a:t>  class </a:t>
            </a:r>
            <a:r>
              <a:rPr lang="en-GB" altLang="es-ES" sz="800" dirty="0" err="1"/>
              <a:t>Fst</a:t>
            </a:r>
            <a:r>
              <a:rPr lang="en-GB" altLang="es-ES" sz="800" dirty="0"/>
              <a:t>&lt;</a:t>
            </a:r>
            <a:r>
              <a:rPr lang="en-GB" altLang="es-ES" sz="800" dirty="0" err="1"/>
              <a:t>a,b</a:t>
            </a:r>
            <a:r>
              <a:rPr lang="en-GB" altLang="es-ES" sz="800" dirty="0"/>
              <a:t>&gt; : Expr&lt;a&gt; { Expr&lt;Pair&lt;</a:t>
            </a:r>
            <a:r>
              <a:rPr lang="en-GB" altLang="es-ES" sz="800" dirty="0" err="1"/>
              <a:t>a,b</a:t>
            </a:r>
            <a:r>
              <a:rPr lang="en-GB" altLang="es-ES" sz="800" dirty="0"/>
              <a:t>&gt;&gt; e; … }</a:t>
            </a:r>
            <a:endParaRPr lang="en-US" dirty="0"/>
          </a:p>
          <a:p>
            <a:r>
              <a:rPr lang="en-US" dirty="0"/>
              <a:t>“</a:t>
            </a:r>
          </a:p>
          <a:p>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b="1" dirty="0"/>
              <a:t>Why is C# a functional </a:t>
            </a:r>
            <a:r>
              <a:rPr lang="en-US" b="1" dirty="0" err="1"/>
              <a:t>programmming</a:t>
            </a:r>
            <a:r>
              <a:rPr lang="en-US" b="1" dirty="0"/>
              <a:t> language?</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hlinkClick r:id="rId3"/>
              </a:rPr>
              <a:t>http://stackoverflow.com/questions/393757/why-is-c-sharp-a-functional-programmming-language</a:t>
            </a:r>
          </a:p>
          <a:p>
            <a:r>
              <a:rPr lang="en-US" dirty="0"/>
              <a:t>“</a:t>
            </a:r>
          </a:p>
          <a:p>
            <a:r>
              <a:rPr lang="en-US" dirty="0"/>
              <a:t>This isn't to say that C# is a functional programming language. Its still missing important features such as pattern matching, tail-call optimization, and list literals. Additionally, idiomatic C# is fundamentally imperative with a heavy dependence on mutable state.</a:t>
            </a:r>
          </a:p>
          <a:p>
            <a:r>
              <a:rPr lang="en-US" dirty="0"/>
              <a:t>“</a:t>
            </a:r>
          </a:p>
          <a:p>
            <a:endParaRPr lang="en-US" dirty="0"/>
          </a:p>
          <a:p>
            <a:r>
              <a:rPr lang="en-US" b="1" dirty="0"/>
              <a:t>Why doesn't .NET/C# optimize for tail-call recursion?</a:t>
            </a:r>
          </a:p>
          <a:p>
            <a:r>
              <a:rPr lang="en-US" dirty="0"/>
              <a:t>http://stackoverflow.com/questions/491376/why-doesnt-net-c-optimize-for-tail-call-recursion</a:t>
            </a:r>
          </a:p>
          <a:p>
            <a:r>
              <a:rPr lang="en-US" dirty="0"/>
              <a:t>“</a:t>
            </a:r>
          </a:p>
          <a:p>
            <a:r>
              <a:rPr lang="en-US" dirty="0"/>
              <a:t>Thanks for the suggestion. We've considered </a:t>
            </a:r>
            <a:r>
              <a:rPr lang="en-US" dirty="0" err="1"/>
              <a:t>emiting</a:t>
            </a:r>
            <a:r>
              <a:rPr lang="en-US" dirty="0"/>
              <a:t> tail call instructions at a number of points in the development of the C# compiler. However, there are some subtle issues which have pushed us to avoid this so far: 1) There is actually a non-trivial overhead cost to using the .tail instruction in the CLR (it is not just a jump instruction as tail calls ultimately become in many less strict environments such as functional language runtime environments where tail calls are heavily optimized). 2) There are few real C# methods where it would be legal to emit tail calls (other languages encourage coding patterns which have more tail recursion, and many that rely heavily on tail call optimization actually do global re-writing (such as Continuation Passing transformations) to increase the amount of tail recursion). 3) Partly because of 2), cases where C# methods stack overflow due to deep recursion that should have succeeded are fairly rare.</a:t>
            </a:r>
          </a:p>
          <a:p>
            <a:r>
              <a:rPr lang="en-US" dirty="0"/>
              <a:t>All that said, we continue to look at this, and we may in a future release of the compiler find some patterns where it makes sense to emit .tail instructions.</a:t>
            </a:r>
          </a:p>
          <a:p>
            <a:r>
              <a:rPr lang="en-US" dirty="0"/>
              <a:t>“</a:t>
            </a:r>
          </a:p>
          <a:p>
            <a:endParaRPr lang="es-ES" dirty="0"/>
          </a:p>
          <a:p>
            <a:r>
              <a:rPr lang="es-ES" b="1" dirty="0" err="1"/>
              <a:t>PortableFCSLib</a:t>
            </a:r>
            <a:endParaRPr lang="es-ES" dirty="0"/>
          </a:p>
          <a:p>
            <a:r>
              <a:rPr lang="es-ES" dirty="0"/>
              <a:t>https://github.com/rmoritz/PortableFCSLib</a:t>
            </a:r>
          </a:p>
          <a:p>
            <a:r>
              <a:rPr lang="es-ES" dirty="0"/>
              <a:t>“</a:t>
            </a:r>
          </a:p>
          <a:p>
            <a:r>
              <a:rPr lang="en-US" dirty="0" err="1"/>
              <a:t>Memoizer</a:t>
            </a:r>
            <a:r>
              <a:rPr lang="en-US" dirty="0"/>
              <a:t> Type</a:t>
            </a:r>
          </a:p>
          <a:p>
            <a:r>
              <a:rPr lang="en-US" dirty="0"/>
              <a:t>Option Type</a:t>
            </a:r>
          </a:p>
          <a:p>
            <a:r>
              <a:rPr lang="en-US" dirty="0"/>
              <a:t>List Type</a:t>
            </a:r>
          </a:p>
          <a:p>
            <a:r>
              <a:rPr lang="en-US" dirty="0"/>
              <a:t>Curry/</a:t>
            </a:r>
            <a:r>
              <a:rPr lang="en-US" dirty="0" err="1"/>
              <a:t>Uncurry</a:t>
            </a:r>
            <a:r>
              <a:rPr lang="en-US" dirty="0"/>
              <a:t> Functions</a:t>
            </a:r>
          </a:p>
          <a:p>
            <a:r>
              <a:rPr lang="en-US" dirty="0"/>
              <a:t>Partial Functions</a:t>
            </a:r>
          </a:p>
          <a:p>
            <a:r>
              <a:rPr lang="en-US" dirty="0"/>
              <a:t>Composition Functions</a:t>
            </a:r>
          </a:p>
          <a:p>
            <a:r>
              <a:rPr lang="en-US" dirty="0" err="1"/>
              <a:t>Memoization</a:t>
            </a:r>
            <a:r>
              <a:rPr lang="en-US" dirty="0"/>
              <a:t> Functions</a:t>
            </a:r>
          </a:p>
          <a:p>
            <a:r>
              <a:rPr lang="en-US" dirty="0"/>
              <a:t>Lazy Functions</a:t>
            </a:r>
          </a:p>
          <a:p>
            <a:r>
              <a:rPr lang="en-US" dirty="0"/>
              <a:t>Standard Higher-order Functions</a:t>
            </a:r>
          </a:p>
          <a:p>
            <a:r>
              <a:rPr lang="en-US" dirty="0"/>
              <a:t>	Map, Filter, Fold</a:t>
            </a:r>
            <a:endParaRPr lang="es-ES" dirty="0"/>
          </a:p>
          <a:p>
            <a:r>
              <a:rPr lang="es-ES" dirty="0"/>
              <a:t>“</a:t>
            </a:r>
          </a:p>
          <a:p>
            <a:endParaRPr lang="es-ES" dirty="0"/>
          </a:p>
          <a:p>
            <a:r>
              <a:rPr lang="es-ES" sz="900" b="0" i="0" u="none" strike="noStrike" kern="1200" baseline="0" dirty="0">
                <a:solidFill>
                  <a:schemeClr val="tx1"/>
                </a:solidFill>
                <a:latin typeface="Segoe UI Light" pitchFamily="34" charset="0"/>
                <a:ea typeface="+mn-ea"/>
                <a:cs typeface="+mn-cs"/>
              </a:rPr>
              <a:t>In LINQ, </a:t>
            </a:r>
            <a:r>
              <a:rPr lang="en-US" sz="900" b="0" i="0" u="none" strike="noStrike" kern="1200" baseline="0" dirty="0">
                <a:solidFill>
                  <a:schemeClr val="tx1"/>
                </a:solidFill>
                <a:latin typeface="Segoe UI Light" pitchFamily="34" charset="0"/>
                <a:ea typeface="+mn-ea"/>
                <a:cs typeface="+mn-cs"/>
              </a:rPr>
              <a:t>Map is called Select , Filter is called Where, and Fold is called Aggregate.</a:t>
            </a:r>
            <a:endParaRPr lang="en-US" dirty="0"/>
          </a:p>
          <a:p>
            <a:endParaRPr lang="en-US" dirty="0"/>
          </a:p>
          <a:p>
            <a:r>
              <a:rPr lang="es-ES" b="1" dirty="0" err="1"/>
              <a:t>Functional</a:t>
            </a:r>
            <a:r>
              <a:rPr lang="es-ES" b="1" dirty="0"/>
              <a:t> C#</a:t>
            </a:r>
          </a:p>
          <a:p>
            <a:r>
              <a:rPr lang="es-ES" dirty="0"/>
              <a:t>http://functionalcsharp.codeplex.com/</a:t>
            </a:r>
          </a:p>
          <a:p>
            <a:r>
              <a:rPr lang="es-ES" dirty="0"/>
              <a:t>“</a:t>
            </a:r>
          </a:p>
          <a:p>
            <a:r>
              <a:rPr lang="es-ES" b="0" dirty="0" err="1">
                <a:effectLst/>
              </a:rPr>
              <a:t>Pattern</a:t>
            </a:r>
            <a:r>
              <a:rPr lang="es-ES" b="0" dirty="0">
                <a:effectLst/>
              </a:rPr>
              <a:t> </a:t>
            </a:r>
            <a:r>
              <a:rPr lang="es-ES" b="0" dirty="0" err="1">
                <a:effectLst/>
              </a:rPr>
              <a:t>Matching</a:t>
            </a:r>
            <a:endParaRPr lang="es-ES" b="0" dirty="0">
              <a:effectLst/>
            </a:endParaRPr>
          </a:p>
          <a:p>
            <a:r>
              <a:rPr lang="es-ES" b="0" dirty="0" err="1"/>
              <a:t>Object</a:t>
            </a:r>
            <a:r>
              <a:rPr lang="es-ES" b="0" dirty="0"/>
              <a:t> </a:t>
            </a:r>
            <a:r>
              <a:rPr lang="es-ES" b="0" dirty="0" err="1"/>
              <a:t>Expressions</a:t>
            </a:r>
            <a:endParaRPr lang="es-ES" b="0" dirty="0"/>
          </a:p>
          <a:p>
            <a:r>
              <a:rPr lang="es-ES" b="0" dirty="0" err="1"/>
              <a:t>Discriminated</a:t>
            </a:r>
            <a:r>
              <a:rPr lang="es-ES" b="0" dirty="0"/>
              <a:t> </a:t>
            </a:r>
            <a:r>
              <a:rPr lang="es-ES" b="0" dirty="0" err="1"/>
              <a:t>Unions</a:t>
            </a:r>
            <a:endParaRPr lang="es-ES" b="0" dirty="0"/>
          </a:p>
          <a:p>
            <a:r>
              <a:rPr lang="es-ES" b="0" dirty="0" err="1"/>
              <a:t>Monadic</a:t>
            </a:r>
            <a:r>
              <a:rPr lang="es-ES" b="0" dirty="0"/>
              <a:t> </a:t>
            </a:r>
            <a:r>
              <a:rPr lang="es-ES" b="0" dirty="0" err="1"/>
              <a:t>Parser</a:t>
            </a:r>
            <a:endParaRPr lang="es-ES" b="0" dirty="0"/>
          </a:p>
          <a:p>
            <a:r>
              <a:rPr lang="es-ES" dirty="0"/>
              <a:t>“</a:t>
            </a:r>
          </a:p>
          <a:p>
            <a:endParaRPr lang="es-ES" dirty="0"/>
          </a:p>
          <a:p>
            <a:r>
              <a:rPr lang="es-ES" b="1" dirty="0" err="1"/>
              <a:t>functional-utils-csharp</a:t>
            </a:r>
            <a:endParaRPr lang="es-ES" dirty="0"/>
          </a:p>
          <a:p>
            <a:r>
              <a:rPr lang="es-ES" dirty="0"/>
              <a:t>https://code.google.com/archive/p/functional-utils-csharp/</a:t>
            </a:r>
          </a:p>
          <a:p>
            <a:endParaRPr lang="es-ES" b="0" dirty="0"/>
          </a:p>
          <a:p>
            <a:r>
              <a:rPr lang="es-ES" b="1" dirty="0" err="1"/>
              <a:t>FunctionalSharp</a:t>
            </a:r>
            <a:r>
              <a:rPr lang="es-ES" b="1" dirty="0"/>
              <a:t> </a:t>
            </a:r>
          </a:p>
          <a:p>
            <a:r>
              <a:rPr lang="es-ES" b="0" dirty="0"/>
              <a:t>https://github.com/Patrickkk/FunctionalSharp</a:t>
            </a:r>
          </a:p>
          <a:p>
            <a:r>
              <a:rPr lang="es-ES" b="0" dirty="0"/>
              <a:t>“</a:t>
            </a:r>
          </a:p>
          <a:p>
            <a:r>
              <a:rPr lang="en-US" b="0" dirty="0"/>
              <a:t>•</a:t>
            </a:r>
            <a:r>
              <a:rPr lang="en-US" b="0" dirty="0" err="1"/>
              <a:t>OptionTypes</a:t>
            </a:r>
            <a:endParaRPr lang="en-US" b="0" dirty="0"/>
          </a:p>
          <a:p>
            <a:r>
              <a:rPr lang="en-US" b="0" dirty="0"/>
              <a:t>•</a:t>
            </a:r>
            <a:r>
              <a:rPr lang="en-US" b="0" dirty="0" err="1"/>
              <a:t>DiscriminatedUnions</a:t>
            </a:r>
            <a:endParaRPr lang="en-US" b="0" dirty="0"/>
          </a:p>
          <a:p>
            <a:r>
              <a:rPr lang="en-US" b="0" dirty="0"/>
              <a:t>•</a:t>
            </a:r>
            <a:r>
              <a:rPr lang="en-US" b="0" dirty="0" err="1"/>
              <a:t>PatternMatching</a:t>
            </a:r>
            <a:endParaRPr lang="en-US" b="0" dirty="0"/>
          </a:p>
          <a:p>
            <a:r>
              <a:rPr lang="en-US" b="0" dirty="0"/>
              <a:t>•</a:t>
            </a:r>
            <a:r>
              <a:rPr lang="en-US" b="0" dirty="0" err="1"/>
              <a:t>PatternMatching</a:t>
            </a:r>
            <a:r>
              <a:rPr lang="en-US" b="0" dirty="0"/>
              <a:t> &amp; </a:t>
            </a:r>
            <a:r>
              <a:rPr lang="en-US" b="0" dirty="0" err="1"/>
              <a:t>DiscriminatedUnions</a:t>
            </a:r>
            <a:endParaRPr lang="es-ES" b="0" dirty="0"/>
          </a:p>
          <a:p>
            <a:r>
              <a:rPr lang="es-ES" b="0" dirty="0"/>
              <a:t>“</a:t>
            </a:r>
          </a:p>
          <a:p>
            <a:endParaRPr lang="es-ES" b="0" dirty="0"/>
          </a:p>
          <a:p>
            <a:r>
              <a:rPr lang="es-ES" b="1" dirty="0" err="1"/>
              <a:t>FunctionalExtensions</a:t>
            </a:r>
            <a:r>
              <a:rPr lang="es-ES" b="1" dirty="0"/>
              <a:t> </a:t>
            </a:r>
          </a:p>
          <a:p>
            <a:r>
              <a:rPr lang="es-ES" b="0" dirty="0"/>
              <a:t>https://github.com/webrunners/FunctionalExtensions</a:t>
            </a:r>
          </a:p>
          <a:p>
            <a:r>
              <a:rPr lang="es-ES" b="0" dirty="0"/>
              <a:t>“</a:t>
            </a:r>
          </a:p>
          <a:p>
            <a:r>
              <a:rPr lang="en-US" b="0" dirty="0"/>
              <a:t>Option&lt;T&gt;</a:t>
            </a:r>
          </a:p>
          <a:p>
            <a:r>
              <a:rPr lang="en-US" b="0" dirty="0"/>
              <a:t>Choice&lt;T1, T2&gt;</a:t>
            </a:r>
          </a:p>
          <a:p>
            <a:r>
              <a:rPr lang="en-US" b="0" dirty="0"/>
              <a:t>Higher-order functions</a:t>
            </a:r>
          </a:p>
          <a:p>
            <a:pPr marL="171450" indent="-171450">
              <a:buFont typeface="Arial" panose="020B0604020202020204" pitchFamily="34" charset="0"/>
              <a:buChar char="•"/>
            </a:pPr>
            <a:r>
              <a:rPr lang="en-US" b="0" dirty="0"/>
              <a:t>Create</a:t>
            </a:r>
          </a:p>
          <a:p>
            <a:pPr marL="171450" indent="-171450">
              <a:buFont typeface="Arial" panose="020B0604020202020204" pitchFamily="34" charset="0"/>
              <a:buChar char="•"/>
            </a:pPr>
            <a:r>
              <a:rPr lang="en-US" b="0" dirty="0" err="1"/>
              <a:t>ReturnOption</a:t>
            </a:r>
            <a:endParaRPr lang="en-US" b="0" dirty="0"/>
          </a:p>
          <a:p>
            <a:pPr marL="171450" indent="-171450">
              <a:buFont typeface="Arial" panose="020B0604020202020204" pitchFamily="34" charset="0"/>
              <a:buChar char="•"/>
            </a:pPr>
            <a:r>
              <a:rPr lang="en-US" b="0" dirty="0" err="1"/>
              <a:t>OnExceptionNone</a:t>
            </a:r>
            <a:endParaRPr lang="en-US" b="0" dirty="0"/>
          </a:p>
          <a:p>
            <a:pPr marL="171450" indent="-171450">
              <a:buFont typeface="Arial" panose="020B0604020202020204" pitchFamily="34" charset="0"/>
              <a:buChar char="•"/>
            </a:pPr>
            <a:r>
              <a:rPr lang="en-US" b="0" dirty="0"/>
              <a:t>Parsing</a:t>
            </a:r>
          </a:p>
          <a:p>
            <a:pPr marL="171450" indent="-171450">
              <a:buFont typeface="Arial" panose="020B0604020202020204" pitchFamily="34" charset="0"/>
              <a:buChar char="•"/>
            </a:pPr>
            <a:r>
              <a:rPr lang="en-US" b="0" dirty="0"/>
              <a:t>Curry</a:t>
            </a:r>
            <a:endParaRPr lang="es-ES" b="0" dirty="0"/>
          </a:p>
          <a:p>
            <a:r>
              <a:rPr lang="es-ES" b="0" dirty="0"/>
              <a:t>“</a:t>
            </a:r>
          </a:p>
          <a:p>
            <a:endParaRPr lang="en-US" sz="900" kern="1200" dirty="0">
              <a:solidFill>
                <a:schemeClr val="tx1"/>
              </a:solidFill>
              <a:effectLst/>
              <a:latin typeface="Segoe UI Light" pitchFamily="34" charset="0"/>
              <a:ea typeface="+mn-ea"/>
              <a:cs typeface="+mn-cs"/>
            </a:endParaRP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t>2/25/2016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50</a:t>
            </a:fld>
            <a:endParaRPr lang="en-US" dirty="0"/>
          </a:p>
        </p:txBody>
      </p:sp>
      <p:sp>
        <p:nvSpPr>
          <p:cNvPr id="7" name="Header Placeholder 6"/>
          <p:cNvSpPr>
            <a:spLocks noGrp="1"/>
          </p:cNvSpPr>
          <p:nvPr>
            <p:ph type="hdr" sz="quarter" idx="13"/>
          </p:nvPr>
        </p:nvSpPr>
        <p:spPr/>
        <p:txBody>
          <a:bodyPr/>
          <a:lstStyle/>
          <a:p>
            <a:r>
              <a:rPr lang="en-US" dirty="0"/>
              <a:t>Build 2014</a:t>
            </a:r>
          </a:p>
        </p:txBody>
      </p:sp>
    </p:spTree>
    <p:extLst>
      <p:ext uri="{BB962C8B-B14F-4D97-AF65-F5344CB8AC3E}">
        <p14:creationId xmlns:p14="http://schemas.microsoft.com/office/powerpoint/2010/main" val="675962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b="1" kern="1200" dirty="0">
                <a:solidFill>
                  <a:schemeClr val="tx1"/>
                </a:solidFill>
                <a:effectLst/>
                <a:latin typeface="Segoe UI Light" pitchFamily="34" charset="0"/>
                <a:ea typeface="+mn-ea"/>
                <a:cs typeface="+mn-cs"/>
              </a:rPr>
              <a:t>What are the correct version numbers for C#?</a:t>
            </a:r>
          </a:p>
          <a:p>
            <a:r>
              <a:rPr lang="es-ES" sz="900" kern="1200" dirty="0">
                <a:solidFill>
                  <a:schemeClr val="tx1"/>
                </a:solidFill>
                <a:effectLst/>
                <a:latin typeface="Segoe UI Light" pitchFamily="34" charset="0"/>
                <a:ea typeface="+mn-ea"/>
                <a:cs typeface="+mn-cs"/>
                <a:hlinkClick r:id="rId3"/>
              </a:rPr>
              <a:t>http://stackoverflow.com/questions/247621/what-are-the-correct-version-numbers-for-c</a:t>
            </a:r>
            <a:endParaRPr lang="es-E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a:t>
            </a:r>
          </a:p>
          <a:p>
            <a:r>
              <a:rPr lang="en-US" b="1" dirty="0"/>
              <a:t>C# 1.0</a:t>
            </a:r>
            <a:r>
              <a:rPr lang="en-US" dirty="0"/>
              <a:t> released with .NET 1.0 and VS2002 (January 2002)</a:t>
            </a:r>
          </a:p>
          <a:p>
            <a:r>
              <a:rPr lang="en-US" b="1" dirty="0"/>
              <a:t>C# 1.2</a:t>
            </a:r>
            <a:r>
              <a:rPr lang="en-US" dirty="0"/>
              <a:t> (bizarrely enough); released with .NET 1.1 and VS2003 (April 2003). First version to call Dispose on </a:t>
            </a:r>
            <a:r>
              <a:rPr lang="en-US" dirty="0" err="1"/>
              <a:t>IEnumerators</a:t>
            </a:r>
            <a:r>
              <a:rPr lang="en-US" dirty="0"/>
              <a:t> which implemented </a:t>
            </a:r>
            <a:r>
              <a:rPr lang="en-US" dirty="0" err="1"/>
              <a:t>IDisposable</a:t>
            </a:r>
            <a:r>
              <a:rPr lang="en-US" dirty="0"/>
              <a:t>. A few other small features.</a:t>
            </a:r>
          </a:p>
          <a:p>
            <a:r>
              <a:rPr lang="en-US" b="1" dirty="0"/>
              <a:t>C# 2.0</a:t>
            </a:r>
            <a:r>
              <a:rPr lang="en-US" dirty="0"/>
              <a:t> released with .NET 2.0 and VS2005 (November 2005). Major new features: generics, anonymous methods, </a:t>
            </a:r>
            <a:r>
              <a:rPr lang="en-US" dirty="0" err="1"/>
              <a:t>nullable</a:t>
            </a:r>
            <a:r>
              <a:rPr lang="en-US" dirty="0"/>
              <a:t> types, iterator blocks</a:t>
            </a:r>
          </a:p>
          <a:p>
            <a:r>
              <a:rPr lang="en-US" b="1" dirty="0"/>
              <a:t>C# 3.0</a:t>
            </a:r>
            <a:r>
              <a:rPr lang="en-US" dirty="0"/>
              <a:t> released with .NET 3.5 and VS2008 (November 2007). Major new features: lambda expressions, extension methods, expression trees, anonymous types, implicit typing (</a:t>
            </a:r>
            <a:r>
              <a:rPr lang="en-US" dirty="0" err="1"/>
              <a:t>var</a:t>
            </a:r>
            <a:r>
              <a:rPr lang="en-US" dirty="0"/>
              <a:t>), query expressions</a:t>
            </a:r>
          </a:p>
          <a:p>
            <a:r>
              <a:rPr lang="en-US" b="1" dirty="0"/>
              <a:t>C# 4.0</a:t>
            </a:r>
            <a:r>
              <a:rPr lang="en-US" dirty="0"/>
              <a:t> released with .NET 4 and VS2010 (April 2010). Major new features: late binding (dynamic), delegate and interface generic variance, more COM support, named arguments and optional parameters</a:t>
            </a:r>
          </a:p>
          <a:p>
            <a:r>
              <a:rPr lang="en-US" b="1" dirty="0"/>
              <a:t>C# 5.0</a:t>
            </a:r>
            <a:r>
              <a:rPr lang="en-US" dirty="0"/>
              <a:t> released with .NET 4.5 and VS2012 (August 2012). </a:t>
            </a:r>
            <a:r>
              <a:rPr lang="en-US" dirty="0">
                <a:hlinkClick r:id="rId4"/>
              </a:rPr>
              <a:t>Major features</a:t>
            </a:r>
            <a:r>
              <a:rPr lang="en-US" dirty="0"/>
              <a:t>: </a:t>
            </a:r>
            <a:r>
              <a:rPr lang="en-US" dirty="0" err="1"/>
              <a:t>async</a:t>
            </a:r>
            <a:r>
              <a:rPr lang="en-US" dirty="0"/>
              <a:t> programming, caller info attributes. Breaking change: </a:t>
            </a:r>
            <a:r>
              <a:rPr lang="en-US" dirty="0">
                <a:hlinkClick r:id="rId5"/>
              </a:rPr>
              <a:t>loop variable closure</a:t>
            </a:r>
            <a:r>
              <a:rPr lang="en-US" dirty="0"/>
              <a:t>.</a:t>
            </a:r>
          </a:p>
          <a:p>
            <a:r>
              <a:rPr lang="en-US" b="1" dirty="0"/>
              <a:t>C# 6.0</a:t>
            </a:r>
            <a:r>
              <a:rPr lang="en-US" dirty="0"/>
              <a:t> released with .NET 4.6 and VS2015 (July 2015). Implemented by </a:t>
            </a:r>
            <a:r>
              <a:rPr lang="en-US" dirty="0">
                <a:hlinkClick r:id="rId6"/>
              </a:rPr>
              <a:t>Roslyn</a:t>
            </a:r>
            <a:r>
              <a:rPr lang="en-US" dirty="0"/>
              <a:t>. Features: initializers for automatically implemented properties, using directives to import static members, exception filters, binary literals and digit separators, indexed members and element initializers, await in catch and finally, extension Add methods in collection initializers.</a:t>
            </a:r>
          </a:p>
          <a:p>
            <a:endParaRPr lang="en-US" sz="900" kern="1200" dirty="0">
              <a:solidFill>
                <a:schemeClr val="tx1"/>
              </a:solidFill>
              <a:effectLst/>
              <a:latin typeface="Segoe UI Light" pitchFamily="34" charset="0"/>
              <a:ea typeface="+mn-ea"/>
              <a:cs typeface="+mn-cs"/>
            </a:endParaRPr>
          </a:p>
          <a:p>
            <a:r>
              <a:rPr lang="en-US" b="1" dirty="0"/>
              <a:t>C# 1.0</a:t>
            </a:r>
            <a:r>
              <a:rPr lang="en-US" dirty="0"/>
              <a:t> with Visual Studio.NET</a:t>
            </a:r>
          </a:p>
          <a:p>
            <a:r>
              <a:rPr lang="en-US" b="1" dirty="0"/>
              <a:t>C# 2.0</a:t>
            </a:r>
            <a:r>
              <a:rPr lang="en-US" dirty="0"/>
              <a:t> with Visual Studio 2005</a:t>
            </a:r>
          </a:p>
          <a:p>
            <a:r>
              <a:rPr lang="en-US" b="1" dirty="0"/>
              <a:t>C# 3.0</a:t>
            </a:r>
            <a:r>
              <a:rPr lang="en-US" dirty="0"/>
              <a:t> with Visual Studio 2008</a:t>
            </a:r>
          </a:p>
          <a:p>
            <a:r>
              <a:rPr lang="en-US" b="1" dirty="0"/>
              <a:t>C# 4.0</a:t>
            </a:r>
            <a:r>
              <a:rPr lang="en-US" dirty="0"/>
              <a:t> with Visual Studio 2010</a:t>
            </a:r>
          </a:p>
          <a:p>
            <a:r>
              <a:rPr lang="en-US" b="1" dirty="0"/>
              <a:t>C# 5.0</a:t>
            </a:r>
            <a:r>
              <a:rPr lang="en-US" dirty="0"/>
              <a:t> with Visual Studio 2012</a:t>
            </a:r>
          </a:p>
          <a:p>
            <a:r>
              <a:rPr lang="en-US" b="1" dirty="0"/>
              <a:t>C# 6.0</a:t>
            </a:r>
            <a:r>
              <a:rPr lang="en-US" dirty="0"/>
              <a:t> with Visual Studio 2015</a:t>
            </a:r>
            <a:endParaRPr lang="es-E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a:t>
            </a:r>
          </a:p>
          <a:p>
            <a:endParaRPr lang="es-ES" sz="900" kern="1200" dirty="0">
              <a:solidFill>
                <a:schemeClr val="tx1"/>
              </a:solidFill>
              <a:effectLst/>
              <a:latin typeface="Segoe UI Light" pitchFamily="34" charset="0"/>
              <a:ea typeface="+mn-ea"/>
              <a:cs typeface="+mn-cs"/>
            </a:endParaRPr>
          </a:p>
          <a:p>
            <a:r>
              <a:rPr lang="es-ES" b="1" dirty="0"/>
              <a:t>C Sharp (</a:t>
            </a:r>
            <a:r>
              <a:rPr lang="es-ES" b="1" dirty="0" err="1"/>
              <a:t>programming</a:t>
            </a:r>
            <a:r>
              <a:rPr lang="es-ES" b="1" dirty="0"/>
              <a:t> </a:t>
            </a:r>
            <a:r>
              <a:rPr lang="es-ES" b="1" dirty="0" err="1"/>
              <a:t>language</a:t>
            </a:r>
            <a:r>
              <a:rPr lang="es-ES" b="1" dirty="0"/>
              <a:t>)</a:t>
            </a:r>
          </a:p>
          <a:p>
            <a:r>
              <a:rPr lang="es-ES" dirty="0"/>
              <a:t>https://en.wikipedia.org/wiki/C_Sharp_(programming_language)</a:t>
            </a:r>
          </a:p>
          <a:p>
            <a:r>
              <a:rPr lang="es-ES" sz="900" kern="1200" dirty="0">
                <a:solidFill>
                  <a:schemeClr val="tx1"/>
                </a:solidFill>
                <a:effectLst/>
                <a:latin typeface="Segoe UI Light" pitchFamily="34" charset="0"/>
                <a:ea typeface="+mn-ea"/>
                <a:cs typeface="+mn-cs"/>
              </a:rPr>
              <a:t>“</a:t>
            </a:r>
          </a:p>
          <a:p>
            <a:pPr rtl="0"/>
            <a:r>
              <a:rPr lang="en-US" b="1" dirty="0">
                <a:effectLst/>
              </a:rPr>
              <a:t>Functional programming</a:t>
            </a:r>
          </a:p>
          <a:p>
            <a:pPr rtl="0"/>
            <a:r>
              <a:rPr lang="en-US" dirty="0">
                <a:effectLst/>
              </a:rPr>
              <a:t>Though primarily an imperative language, C# 2.0 offered limited support for functional programming through </a:t>
            </a:r>
            <a:r>
              <a:rPr lang="en-US" dirty="0">
                <a:effectLst/>
                <a:hlinkClick r:id="rId7" tooltip="First-class functions"/>
              </a:rPr>
              <a:t>first-class functions</a:t>
            </a:r>
            <a:r>
              <a:rPr lang="en-US" dirty="0">
                <a:effectLst/>
              </a:rPr>
              <a:t> and closures in the form of anonymous delegates. C# 3.0 expanded support for functional programming with the introduction of a light weight syntax for lambda expressions, extension methods (an affordance for modules), and a </a:t>
            </a:r>
            <a:r>
              <a:rPr lang="en-US" dirty="0">
                <a:effectLst/>
                <a:hlinkClick r:id="rId8" tooltip="List comprehension"/>
              </a:rPr>
              <a:t>list comprehension</a:t>
            </a:r>
            <a:r>
              <a:rPr lang="en-US" dirty="0">
                <a:effectLst/>
              </a:rPr>
              <a:t> syntax in the form of a "query comprehension" language.</a:t>
            </a:r>
            <a:endParaRPr lang="es-E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a:t>
            </a:r>
          </a:p>
          <a:p>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en-US" b="1" dirty="0"/>
              <a:t>Why is C# a functional </a:t>
            </a:r>
            <a:r>
              <a:rPr lang="en-US" b="1" dirty="0" err="1"/>
              <a:t>programmming</a:t>
            </a:r>
            <a:r>
              <a:rPr lang="en-US" b="1" dirty="0"/>
              <a:t> language?</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hlinkClick r:id="rId9"/>
              </a:rPr>
              <a:t>http://stackoverflow.com/questions/393757/why-is-c-sharp-a-functional-programmming-language</a:t>
            </a:r>
          </a:p>
          <a:p>
            <a:r>
              <a:rPr lang="en-US" dirty="0"/>
              <a:t>“</a:t>
            </a:r>
          </a:p>
          <a:p>
            <a:r>
              <a:rPr lang="en-US" dirty="0"/>
              <a:t>C# has borrowed a lot of features from ML and Haskell for example:</a:t>
            </a:r>
          </a:p>
          <a:p>
            <a:r>
              <a:rPr lang="en-US" dirty="0"/>
              <a:t>C# 2.0 brought us parametric polymorphism (or "generics"). I've heard that Dom </a:t>
            </a:r>
            <a:r>
              <a:rPr lang="en-US" dirty="0" err="1"/>
              <a:t>Syme</a:t>
            </a:r>
            <a:r>
              <a:rPr lang="en-US" dirty="0"/>
              <a:t>, one of the creators of F#, was largely responsible for implementing generics in the .NET BCL.</a:t>
            </a:r>
          </a:p>
          <a:p>
            <a:r>
              <a:rPr lang="en-US" dirty="0"/>
              <a:t>C# 2.0 also allows programmers to pass and returns functions as values for higher-order functions, and has limited support for anonymous delegates.</a:t>
            </a:r>
          </a:p>
          <a:p>
            <a:r>
              <a:rPr lang="en-US" dirty="0"/>
              <a:t>C# 3.0 and 3.5 improved support anonymous functions for true closures.</a:t>
            </a:r>
          </a:p>
          <a:p>
            <a:r>
              <a:rPr lang="en-US" dirty="0"/>
              <a:t>LINQ can be considered C#'s own flavor of list comprehensions.</a:t>
            </a:r>
          </a:p>
          <a:p>
            <a:r>
              <a:rPr lang="en-US" dirty="0"/>
              <a:t>Anonymous types look like an approximation of ML records</a:t>
            </a:r>
          </a:p>
          <a:p>
            <a:r>
              <a:rPr lang="en-US" dirty="0"/>
              <a:t>Type-inference is a given.</a:t>
            </a:r>
          </a:p>
          <a:p>
            <a:r>
              <a:rPr lang="en-US" dirty="0"/>
              <a:t>I don't know about you, but C# </a:t>
            </a:r>
            <a:r>
              <a:rPr lang="en-US" dirty="0">
                <a:hlinkClick r:id="rId10"/>
              </a:rPr>
              <a:t>extension methods</a:t>
            </a:r>
            <a:r>
              <a:rPr lang="en-US" dirty="0"/>
              <a:t> look an awful lot like Haskell </a:t>
            </a:r>
            <a:r>
              <a:rPr lang="en-US" dirty="0">
                <a:hlinkClick r:id="rId11"/>
              </a:rPr>
              <a:t>type classes</a:t>
            </a:r>
            <a:r>
              <a:rPr lang="en-US" dirty="0"/>
              <a:t>.</a:t>
            </a:r>
          </a:p>
          <a:p>
            <a:r>
              <a:rPr lang="en-US" dirty="0"/>
              <a:t>There's been a lot of talk about the "dynamic" keyword in C# 4.0. I'm not 100% sure of its implementation details, but I'm fairly sure its going to use </a:t>
            </a:r>
            <a:r>
              <a:rPr lang="en-US" dirty="0">
                <a:hlinkClick r:id="rId12"/>
              </a:rPr>
              <a:t>structural typing</a:t>
            </a:r>
            <a:r>
              <a:rPr lang="en-US" dirty="0"/>
              <a:t> rather than late binding to retain C#'s compile time safety. Structural typing is roughly equivalent to "duck typing for static languages", its a feature that Haskell and ML hackers have been enjoying for years.</a:t>
            </a:r>
          </a:p>
          <a:p>
            <a:r>
              <a:rPr lang="en-US" dirty="0"/>
              <a:t>This isn't to say that C# is a functional programming language. Its still missing important features such as pattern matching, tail-call optimization, and list and tuple literals. Additionally, idiomatic C# is fundamentally imperative with a heavy dependence on mutable state.</a:t>
            </a:r>
          </a:p>
          <a:p>
            <a:r>
              <a:rPr lang="en-US" dirty="0"/>
              <a:t>I wouldn't necessarily consider some of those features mentioned above as exclusive to functional programming languages, but its pretty clear that the C# developers have taken a lot of inspiration from functional programming languages in the past few years.</a:t>
            </a:r>
          </a:p>
          <a:p>
            <a:r>
              <a:rPr lang="en-US" dirty="0"/>
              <a:t>“</a:t>
            </a:r>
          </a:p>
          <a:p>
            <a:endParaRPr lang="en-US" dirty="0"/>
          </a:p>
          <a:p>
            <a:r>
              <a:rPr lang="en-US" b="1" dirty="0"/>
              <a:t>C# is a functional programming language</a:t>
            </a:r>
          </a:p>
          <a:p>
            <a:r>
              <a:rPr lang="en-US" dirty="0"/>
              <a:t>http://sneezy.cs.nott.ac.uk/fun/nov-06/FunPm.ppt</a:t>
            </a:r>
          </a:p>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2/25/2016 6:35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5010085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err="1"/>
              <a:t>System.Collections.Immutable</a:t>
            </a:r>
            <a:r>
              <a:rPr lang="es-ES" b="1" dirty="0"/>
              <a:t> </a:t>
            </a:r>
            <a:r>
              <a:rPr lang="es-ES" b="1" dirty="0" err="1"/>
              <a:t>Namespace</a:t>
            </a:r>
            <a:endParaRPr lang="es-ES" b="1" dirty="0"/>
          </a:p>
          <a:p>
            <a:r>
              <a:rPr lang="es-ES" dirty="0"/>
              <a:t>https://msdn.microsoft.com/en-us/library/system.collections.immutable(v=vs.111).aspx</a:t>
            </a:r>
          </a:p>
          <a:p>
            <a:r>
              <a:rPr lang="es-ES" dirty="0"/>
              <a:t>“</a:t>
            </a:r>
          </a:p>
          <a:p>
            <a:pPr marL="171450" indent="-171450">
              <a:buFont typeface="Arial" panose="020B0604020202020204" pitchFamily="34" charset="0"/>
              <a:buChar char="•"/>
            </a:pPr>
            <a:r>
              <a:rPr lang="es-ES" dirty="0" err="1"/>
              <a:t>ImmutableArray</a:t>
            </a:r>
            <a:endParaRPr lang="es-ES" dirty="0"/>
          </a:p>
          <a:p>
            <a:pPr marL="171450" indent="-171450">
              <a:buFont typeface="Arial" panose="020B0604020202020204" pitchFamily="34" charset="0"/>
              <a:buChar char="•"/>
            </a:pPr>
            <a:r>
              <a:rPr lang="es-ES" dirty="0" err="1"/>
              <a:t>ImmutableDictionary</a:t>
            </a:r>
            <a:endParaRPr lang="es-ES" dirty="0"/>
          </a:p>
          <a:p>
            <a:pPr marL="171450" indent="-171450">
              <a:buFont typeface="Arial" panose="020B0604020202020204" pitchFamily="34" charset="0"/>
              <a:buChar char="•"/>
            </a:pPr>
            <a:r>
              <a:rPr lang="es-ES" dirty="0" err="1"/>
              <a:t>ImmutableHashSet</a:t>
            </a:r>
            <a:endParaRPr lang="es-ES" dirty="0"/>
          </a:p>
          <a:p>
            <a:pPr marL="171450" indent="-171450">
              <a:buFont typeface="Arial" panose="020B0604020202020204" pitchFamily="34" charset="0"/>
              <a:buChar char="•"/>
            </a:pPr>
            <a:r>
              <a:rPr lang="es-ES" dirty="0" err="1"/>
              <a:t>ImmutableList</a:t>
            </a:r>
            <a:endParaRPr lang="es-ES" dirty="0"/>
          </a:p>
          <a:p>
            <a:pPr marL="171450" indent="-171450">
              <a:buFont typeface="Arial" panose="020B0604020202020204" pitchFamily="34" charset="0"/>
              <a:buChar char="•"/>
            </a:pPr>
            <a:r>
              <a:rPr lang="es-ES" dirty="0" err="1"/>
              <a:t>ImmutableSortedSet</a:t>
            </a:r>
            <a:endParaRPr lang="es-ES" dirty="0"/>
          </a:p>
          <a:p>
            <a:pPr marL="171450" indent="-171450">
              <a:buFont typeface="Arial" panose="020B0604020202020204" pitchFamily="34" charset="0"/>
              <a:buChar char="•"/>
            </a:pPr>
            <a:r>
              <a:rPr lang="es-ES" dirty="0" err="1"/>
              <a:t>ImmutableQueue</a:t>
            </a:r>
            <a:endParaRPr lang="es-ES" dirty="0"/>
          </a:p>
          <a:p>
            <a:pPr marL="171450" indent="-171450">
              <a:buFont typeface="Arial" panose="020B0604020202020204" pitchFamily="34" charset="0"/>
              <a:buChar char="•"/>
            </a:pPr>
            <a:r>
              <a:rPr lang="es-ES" dirty="0" err="1"/>
              <a:t>ImmutableStack</a:t>
            </a:r>
            <a:endParaRPr lang="es-ES" dirty="0"/>
          </a:p>
          <a:p>
            <a:r>
              <a:rPr lang="es-ES" dirty="0"/>
              <a:t>“</a:t>
            </a:r>
          </a:p>
          <a:p>
            <a:endParaRPr lang="es-ES" dirty="0"/>
          </a:p>
          <a:p>
            <a:r>
              <a:rPr lang="es-ES" b="1" dirty="0" err="1">
                <a:effectLst/>
              </a:rPr>
              <a:t>Please</a:t>
            </a:r>
            <a:r>
              <a:rPr lang="es-ES" b="1" dirty="0">
                <a:effectLst/>
              </a:rPr>
              <a:t> </a:t>
            </a:r>
            <a:r>
              <a:rPr lang="es-ES" b="1" dirty="0" err="1">
                <a:effectLst/>
              </a:rPr>
              <a:t>welcome</a:t>
            </a:r>
            <a:r>
              <a:rPr lang="es-ES" b="1" dirty="0">
                <a:effectLst/>
              </a:rPr>
              <a:t> </a:t>
            </a:r>
            <a:r>
              <a:rPr lang="es-ES" b="1" dirty="0" err="1">
                <a:effectLst/>
              </a:rPr>
              <a:t>ImmutableArray</a:t>
            </a:r>
            <a:r>
              <a:rPr lang="es-ES" b="1" dirty="0">
                <a:effectLst/>
              </a:rPr>
              <a:t>&lt;T&gt;</a:t>
            </a:r>
            <a:endParaRPr lang="es-ES" dirty="0"/>
          </a:p>
          <a:p>
            <a:r>
              <a:rPr lang="es-ES" dirty="0"/>
              <a:t>https://blogs.msdn.microsoft.com/dotnet/2013/06/24/please-welcome-immutablearrayt/</a:t>
            </a:r>
          </a:p>
          <a:p>
            <a:endParaRPr lang="es-ES" dirty="0"/>
          </a:p>
          <a:p>
            <a:r>
              <a:rPr lang="es-ES" b="1" dirty="0" err="1"/>
              <a:t>Lists</a:t>
            </a:r>
            <a:r>
              <a:rPr lang="es-ES" b="1" dirty="0"/>
              <a:t> (F#)</a:t>
            </a:r>
          </a:p>
          <a:p>
            <a:r>
              <a:rPr lang="en-US" b="0" dirty="0"/>
              <a:t>https://msdn.microsoft.com/en-us/library/dd233224.aspx</a:t>
            </a:r>
          </a:p>
          <a:p>
            <a:r>
              <a:rPr lang="en-US" b="0" dirty="0"/>
              <a:t>“</a:t>
            </a:r>
          </a:p>
          <a:p>
            <a:r>
              <a:rPr lang="en-US" dirty="0"/>
              <a:t>A list in F# is an ordered, immutable series of elements of the same type. </a:t>
            </a:r>
            <a:endParaRPr lang="en-US" b="0" dirty="0"/>
          </a:p>
          <a:p>
            <a:r>
              <a:rPr lang="en-US" b="0" dirty="0"/>
              <a:t>“</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2/25/2016 6:35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42853750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err="1">
                <a:effectLst/>
              </a:rPr>
              <a:t>Functional</a:t>
            </a:r>
            <a:r>
              <a:rPr lang="es-ES" b="1" dirty="0">
                <a:effectLst/>
              </a:rPr>
              <a:t> reactive </a:t>
            </a:r>
            <a:r>
              <a:rPr lang="es-ES" b="1" dirty="0" err="1">
                <a:effectLst/>
              </a:rPr>
              <a:t>programming</a:t>
            </a:r>
            <a:endParaRPr lang="es-ES" b="0" dirty="0"/>
          </a:p>
          <a:p>
            <a:r>
              <a:rPr lang="es-ES" b="0" dirty="0"/>
              <a:t>https://en.wikipedia.org/wiki/Functional_reactive_programming</a:t>
            </a:r>
          </a:p>
          <a:p>
            <a:r>
              <a:rPr lang="es-ES" b="0" dirty="0"/>
              <a:t>“</a:t>
            </a:r>
          </a:p>
          <a:p>
            <a:r>
              <a:rPr lang="en-US" b="0" dirty="0"/>
              <a:t>Functional reactive programming (FRP) is a programming paradigm for reactive programming (asynchronous dataflow programming) using the building blocks of functional programming (e.g. map, reduce, filter).</a:t>
            </a:r>
            <a:endParaRPr lang="es-ES" b="0" dirty="0"/>
          </a:p>
          <a:p>
            <a:r>
              <a:rPr lang="es-ES" b="0" dirty="0"/>
              <a:t>“</a:t>
            </a:r>
          </a:p>
          <a:p>
            <a:endParaRPr lang="es-ES" b="0" dirty="0"/>
          </a:p>
          <a:p>
            <a:r>
              <a:rPr lang="es-ES" b="1" dirty="0"/>
              <a:t>Reactive-Extensions/Rx.NET</a:t>
            </a:r>
            <a:r>
              <a:rPr lang="es-ES" b="0" dirty="0"/>
              <a:t> </a:t>
            </a:r>
          </a:p>
          <a:p>
            <a:r>
              <a:rPr lang="es-ES" b="0" dirty="0"/>
              <a:t>https://github.com/Reactive-Extensions/Rx.NET</a:t>
            </a:r>
          </a:p>
          <a:p>
            <a:r>
              <a:rPr lang="es-ES" b="0" dirty="0"/>
              <a:t>“</a:t>
            </a:r>
          </a:p>
          <a:p>
            <a:r>
              <a:rPr lang="en-US" b="0" dirty="0"/>
              <a:t>The Reactive Extensions (Rx) is a library for composing asynchronous and event-based programs using observable sequences and LINQ-style query operators. Using Rx, developers represent asynchronous data streams with Observables, query asynchronous data streams using LINQ operators, and parameterize the concurrency in the asynchronous data streams using Schedulers. Simply put, Rx = Observables + LINQ + Schedulers.</a:t>
            </a:r>
          </a:p>
          <a:p>
            <a:endParaRPr lang="en-US" b="0" dirty="0"/>
          </a:p>
          <a:p>
            <a:r>
              <a:rPr lang="en-US" b="1" dirty="0"/>
              <a:t>Rx.NET</a:t>
            </a:r>
            <a:r>
              <a:rPr lang="en-US" dirty="0"/>
              <a:t>: </a:t>
            </a:r>
            <a:r>
              <a:rPr lang="en-US" i="1" dirty="0"/>
              <a:t>(this repository)</a:t>
            </a:r>
            <a:r>
              <a:rPr lang="en-US" dirty="0"/>
              <a:t> The Reactive Extensions (Rx) is a library for composing asynchronous and event-based programs using observable sequences and LINQ-style query operators.</a:t>
            </a:r>
          </a:p>
          <a:p>
            <a:endParaRPr lang="en-US" b="0" dirty="0"/>
          </a:p>
          <a:p>
            <a:r>
              <a:rPr lang="en-US" b="1" dirty="0"/>
              <a:t>Ix.NET</a:t>
            </a:r>
            <a:r>
              <a:rPr lang="en-US" dirty="0"/>
              <a:t>: </a:t>
            </a:r>
            <a:r>
              <a:rPr lang="en-US" i="1" dirty="0"/>
              <a:t>(included in this repository)</a:t>
            </a:r>
            <a:r>
              <a:rPr lang="en-US" dirty="0"/>
              <a:t> The Interactive Extensions (Ix) is a .NET library which extends LINQ to Objects to provide many of the operators available in Rx but targeted for </a:t>
            </a:r>
            <a:r>
              <a:rPr lang="en-US" dirty="0" err="1"/>
              <a:t>IEnumerable</a:t>
            </a:r>
            <a:r>
              <a:rPr lang="en-US" dirty="0"/>
              <a:t>.</a:t>
            </a:r>
            <a:endParaRPr lang="es-ES" b="0" dirty="0"/>
          </a:p>
          <a:p>
            <a:r>
              <a:rPr lang="es-ES" b="0" dirty="0"/>
              <a:t>“</a:t>
            </a:r>
          </a:p>
          <a:p>
            <a:endParaRPr lang="es-ES" b="0" dirty="0"/>
          </a:p>
          <a:p>
            <a:pPr marL="0" marR="0" indent="0" algn="l" defTabSz="932742" rtl="0" eaLnBrk="1" fontAlgn="auto" latinLnBrk="0" hangingPunct="1">
              <a:lnSpc>
                <a:spcPct val="90000"/>
              </a:lnSpc>
              <a:spcBef>
                <a:spcPts val="0"/>
              </a:spcBef>
              <a:spcAft>
                <a:spcPts val="340"/>
              </a:spcAft>
              <a:buClrTx/>
              <a:buSzTx/>
              <a:buFontTx/>
              <a:buNone/>
              <a:tabLst/>
              <a:defRPr/>
            </a:pPr>
            <a:r>
              <a:rPr lang="es-ES" b="1" dirty="0"/>
              <a:t>Reactive-</a:t>
            </a:r>
            <a:r>
              <a:rPr lang="es-ES" b="1" dirty="0" err="1"/>
              <a:t>Extensions</a:t>
            </a:r>
            <a:r>
              <a:rPr lang="es-ES" b="1" dirty="0"/>
              <a:t>/Rx.NET/Ix.NET/</a:t>
            </a:r>
            <a:r>
              <a:rPr lang="es-ES" b="1" dirty="0" err="1"/>
              <a:t>Source</a:t>
            </a:r>
            <a:r>
              <a:rPr lang="es-ES" b="1" dirty="0"/>
              <a:t>/ </a:t>
            </a:r>
          </a:p>
          <a:p>
            <a:r>
              <a:rPr lang="es-ES" b="0" dirty="0"/>
              <a:t>https://github.com/Reactive-Extensions/Rx.NET/tree/master/Ix.NET/Source</a:t>
            </a:r>
          </a:p>
          <a:p>
            <a:endParaRPr lang="es-ES" b="0" dirty="0"/>
          </a:p>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t>Ix-Main</a:t>
            </a:r>
            <a:endParaRPr lang="es-ES" b="1" dirty="0"/>
          </a:p>
          <a:p>
            <a:r>
              <a:rPr lang="es-ES" dirty="0">
                <a:effectLst/>
              </a:rPr>
              <a:t>https://www.nuget.org/packages/Ix-main</a:t>
            </a:r>
          </a:p>
          <a:p>
            <a:r>
              <a:rPr lang="es-ES" dirty="0">
                <a:effectLst/>
              </a:rPr>
              <a:t>“</a:t>
            </a:r>
          </a:p>
          <a:p>
            <a:r>
              <a:rPr lang="en-US" dirty="0"/>
              <a:t>Interactive Extensions Main Library used to express queries over enumerable sequences</a:t>
            </a:r>
            <a:endParaRPr lang="es-ES" dirty="0">
              <a:effectLst/>
            </a:endParaRPr>
          </a:p>
          <a:p>
            <a:r>
              <a:rPr lang="es-ES" dirty="0">
                <a:effectLst/>
              </a:rPr>
              <a:t>“</a:t>
            </a:r>
          </a:p>
          <a:p>
            <a:endParaRPr lang="es-ES" b="0" dirty="0">
              <a:effectLst/>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t>Ix-Providers</a:t>
            </a:r>
            <a:endParaRPr lang="es-ES" b="0" dirty="0">
              <a:effectLst/>
            </a:endParaRPr>
          </a:p>
          <a:p>
            <a:r>
              <a:rPr lang="es-ES" b="0" dirty="0"/>
              <a:t>https://www.nuget.org/packages/Ix-Providers/</a:t>
            </a:r>
          </a:p>
          <a:p>
            <a:r>
              <a:rPr lang="es-ES" b="0" dirty="0"/>
              <a:t>“</a:t>
            </a:r>
          </a:p>
          <a:p>
            <a:r>
              <a:rPr lang="en-US" dirty="0"/>
              <a:t>Interactive Extensions Providers Library used to build query providers and express queries over enumerable sequences.</a:t>
            </a:r>
            <a:endParaRPr lang="es-ES" b="0" dirty="0"/>
          </a:p>
          <a:p>
            <a:r>
              <a:rPr lang="es-ES" b="0" dirty="0"/>
              <a:t>“</a:t>
            </a:r>
          </a:p>
          <a:p>
            <a:endParaRPr lang="es-ES" b="0" dirty="0"/>
          </a:p>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t>Ix-Async</a:t>
            </a:r>
            <a:endParaRPr lang="es-ES" b="0" dirty="0"/>
          </a:p>
          <a:p>
            <a:r>
              <a:rPr lang="es-ES" b="0" dirty="0"/>
              <a:t>https://www.nuget.org/packages/Ix-Async/</a:t>
            </a:r>
          </a:p>
          <a:p>
            <a:r>
              <a:rPr lang="es-ES" b="0" dirty="0"/>
              <a:t>“</a:t>
            </a:r>
          </a:p>
          <a:p>
            <a:r>
              <a:rPr lang="en-US" dirty="0"/>
              <a:t>Interactive Extensions </a:t>
            </a:r>
            <a:r>
              <a:rPr lang="en-US" dirty="0" err="1"/>
              <a:t>Async</a:t>
            </a:r>
            <a:r>
              <a:rPr lang="en-US" dirty="0"/>
              <a:t> Library used to express queries over asynchronous enumerable sequences</a:t>
            </a:r>
            <a:endParaRPr lang="es-ES" b="0" dirty="0"/>
          </a:p>
          <a:p>
            <a:r>
              <a:rPr lang="es-ES" b="0" dirty="0"/>
              <a:t>“</a:t>
            </a:r>
          </a:p>
          <a:p>
            <a:endParaRPr lang="es-ES" b="0" dirty="0"/>
          </a:p>
          <a:p>
            <a:r>
              <a:rPr lang="es-ES" b="1" dirty="0" err="1"/>
              <a:t>ReactiveX</a:t>
            </a:r>
            <a:endParaRPr lang="es-ES" b="1" dirty="0"/>
          </a:p>
          <a:p>
            <a:r>
              <a:rPr lang="es-ES" b="0" dirty="0"/>
              <a:t>http://reactivex.io/</a:t>
            </a:r>
          </a:p>
          <a:p>
            <a:endParaRPr lang="es-ES" b="0" dirty="0"/>
          </a:p>
          <a:p>
            <a:r>
              <a:rPr lang="en-US" b="1" dirty="0"/>
              <a:t>The Reactive Extensions (Rx)...</a:t>
            </a:r>
          </a:p>
          <a:p>
            <a:r>
              <a:rPr lang="es-ES" b="0" dirty="0"/>
              <a:t>https://msdn.microsoft.com/en-us/data/gg577609.aspx</a:t>
            </a:r>
          </a:p>
          <a:p>
            <a:endParaRPr lang="es-ES" b="0" dirty="0"/>
          </a:p>
          <a:p>
            <a:r>
              <a:rPr lang="en-US" b="1" dirty="0"/>
              <a:t>Beginner's Guide to the Reactive Extensions</a:t>
            </a:r>
            <a:endParaRPr lang="es-ES" b="0" dirty="0"/>
          </a:p>
          <a:p>
            <a:r>
              <a:rPr lang="es-ES" b="0" dirty="0"/>
              <a:t>https://msdn.microsoft.com/en-us/data/gg577611.aspx</a:t>
            </a:r>
          </a:p>
          <a:p>
            <a:endParaRPr lang="es-ES" b="0" dirty="0"/>
          </a:p>
          <a:p>
            <a:r>
              <a:rPr lang="en-US" b="1" dirty="0">
                <a:effectLst/>
              </a:rPr>
              <a:t>Reactive Programming for .NET and C# Developers - An Introduction To </a:t>
            </a:r>
            <a:r>
              <a:rPr lang="en-US" b="1" dirty="0" err="1">
                <a:effectLst/>
              </a:rPr>
              <a:t>IEnumerable</a:t>
            </a:r>
            <a:r>
              <a:rPr lang="en-US" b="1" dirty="0">
                <a:effectLst/>
              </a:rPr>
              <a:t>, </a:t>
            </a:r>
            <a:r>
              <a:rPr lang="en-US" b="1" dirty="0" err="1">
                <a:effectLst/>
              </a:rPr>
              <a:t>IQueryable</a:t>
            </a:r>
            <a:r>
              <a:rPr lang="en-US" b="1" dirty="0">
                <a:effectLst/>
              </a:rPr>
              <a:t>, </a:t>
            </a:r>
            <a:r>
              <a:rPr lang="en-US" b="1" dirty="0" err="1">
                <a:effectLst/>
              </a:rPr>
              <a:t>IObservable</a:t>
            </a:r>
            <a:r>
              <a:rPr lang="en-US" b="1" dirty="0">
                <a:effectLst/>
              </a:rPr>
              <a:t>, and </a:t>
            </a:r>
            <a:r>
              <a:rPr lang="en-US" b="1" dirty="0" err="1">
                <a:effectLst/>
              </a:rPr>
              <a:t>IQbservable</a:t>
            </a:r>
            <a:endParaRPr lang="es-ES" b="0" dirty="0"/>
          </a:p>
          <a:p>
            <a:r>
              <a:rPr lang="es-ES" b="0" dirty="0"/>
              <a:t>http://www.codeproject.com/Articles/646361/Reactive-Programming-For-NET-And-Csharp-Developers</a:t>
            </a:r>
          </a:p>
          <a:p>
            <a:r>
              <a:rPr lang="es-ES" b="0" dirty="0"/>
              <a:t>http://www.amazedsaint.com/2013/08/awesome-libraries-for-c-developers-1.html</a:t>
            </a:r>
          </a:p>
          <a:p>
            <a:endParaRPr lang="es-ES" b="0"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2/25/2016 6:35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4053091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a:t>C#</a:t>
            </a:r>
            <a:r>
              <a:rPr lang="es-ES" b="1" baseline="0" dirty="0"/>
              <a:t> </a:t>
            </a:r>
            <a:r>
              <a:rPr lang="es-ES" b="1" baseline="0" dirty="0" err="1"/>
              <a:t>Functional</a:t>
            </a:r>
            <a:r>
              <a:rPr lang="es-ES" b="1" baseline="0" dirty="0"/>
              <a:t> </a:t>
            </a:r>
            <a:r>
              <a:rPr lang="es-ES" b="1" baseline="0" dirty="0" err="1"/>
              <a:t>Language</a:t>
            </a:r>
            <a:r>
              <a:rPr lang="es-ES" b="1" baseline="0" dirty="0"/>
              <a:t> </a:t>
            </a:r>
            <a:r>
              <a:rPr lang="es-ES" b="1" baseline="0" dirty="0" err="1"/>
              <a:t>Extensions</a:t>
            </a:r>
            <a:endParaRPr lang="es-ES" b="1" dirty="0"/>
          </a:p>
          <a:p>
            <a:r>
              <a:rPr lang="es-ES" b="0" dirty="0"/>
              <a:t>https://github.com/louthy/language-ext</a:t>
            </a:r>
          </a:p>
          <a:p>
            <a:r>
              <a:rPr lang="es-ES" dirty="0"/>
              <a:t>“</a:t>
            </a:r>
          </a:p>
          <a:p>
            <a:r>
              <a:rPr lang="es-ES" dirty="0" err="1"/>
              <a:t>Feature</a:t>
            </a:r>
            <a:r>
              <a:rPr lang="es-ES" dirty="0"/>
              <a:t> -&gt; </a:t>
            </a:r>
            <a:r>
              <a:rPr lang="es-ES" dirty="0" err="1"/>
              <a:t>Description</a:t>
            </a:r>
            <a:endParaRPr lang="es-ES" dirty="0"/>
          </a:p>
          <a:p>
            <a:pPr marL="171450" indent="-171450">
              <a:buFont typeface="Arial" panose="020B0604020202020204" pitchFamily="34" charset="0"/>
              <a:buChar char="•"/>
            </a:pPr>
            <a:r>
              <a:rPr lang="es-ES" dirty="0"/>
              <a:t> </a:t>
            </a:r>
            <a:r>
              <a:rPr lang="es-ES" dirty="0" err="1"/>
              <a:t>Lst</a:t>
            </a:r>
            <a:r>
              <a:rPr lang="es-ES" dirty="0"/>
              <a:t>&lt;T&gt; -&gt; </a:t>
            </a:r>
            <a:r>
              <a:rPr lang="es-ES" dirty="0" err="1"/>
              <a:t>Immutable</a:t>
            </a:r>
            <a:r>
              <a:rPr lang="es-ES" dirty="0"/>
              <a:t> </a:t>
            </a:r>
            <a:r>
              <a:rPr lang="es-ES" dirty="0" err="1"/>
              <a:t>list</a:t>
            </a:r>
            <a:r>
              <a:rPr lang="es-ES" dirty="0"/>
              <a:t> </a:t>
            </a:r>
          </a:p>
          <a:p>
            <a:pPr marL="171450" indent="-171450">
              <a:buFont typeface="Arial" panose="020B0604020202020204" pitchFamily="34" charset="0"/>
              <a:buChar char="•"/>
            </a:pPr>
            <a:r>
              <a:rPr lang="es-ES" dirty="0"/>
              <a:t> </a:t>
            </a:r>
            <a:r>
              <a:rPr lang="es-ES" dirty="0" err="1"/>
              <a:t>Map</a:t>
            </a:r>
            <a:r>
              <a:rPr lang="es-ES" dirty="0"/>
              <a:t>&lt;K,V&gt; -&gt; </a:t>
            </a:r>
            <a:r>
              <a:rPr lang="es-ES" dirty="0" err="1"/>
              <a:t>Immutable</a:t>
            </a:r>
            <a:r>
              <a:rPr lang="es-ES" dirty="0"/>
              <a:t> </a:t>
            </a:r>
            <a:r>
              <a:rPr lang="es-ES" dirty="0" err="1"/>
              <a:t>map</a:t>
            </a:r>
            <a:r>
              <a:rPr lang="es-ES" dirty="0"/>
              <a:t> </a:t>
            </a:r>
          </a:p>
          <a:p>
            <a:pPr marL="171450" indent="-171450">
              <a:buFont typeface="Arial" panose="020B0604020202020204" pitchFamily="34" charset="0"/>
              <a:buChar char="•"/>
            </a:pPr>
            <a:r>
              <a:rPr lang="es-ES" dirty="0"/>
              <a:t> Set&lt;T&gt; -&gt; </a:t>
            </a:r>
            <a:r>
              <a:rPr lang="es-ES" dirty="0" err="1"/>
              <a:t>Immutable</a:t>
            </a:r>
            <a:r>
              <a:rPr lang="es-ES" dirty="0"/>
              <a:t> set </a:t>
            </a:r>
          </a:p>
          <a:p>
            <a:pPr marL="171450" indent="-171450">
              <a:buFont typeface="Arial" panose="020B0604020202020204" pitchFamily="34" charset="0"/>
              <a:buChar char="•"/>
            </a:pPr>
            <a:r>
              <a:rPr lang="es-ES" dirty="0"/>
              <a:t> Que&lt;T&gt; -&gt; </a:t>
            </a:r>
            <a:r>
              <a:rPr lang="es-ES" dirty="0" err="1"/>
              <a:t>Immutable</a:t>
            </a:r>
            <a:r>
              <a:rPr lang="es-ES" dirty="0"/>
              <a:t> </a:t>
            </a:r>
            <a:r>
              <a:rPr lang="es-ES" dirty="0" err="1"/>
              <a:t>queue</a:t>
            </a:r>
            <a:r>
              <a:rPr lang="es-ES" dirty="0"/>
              <a:t> </a:t>
            </a:r>
          </a:p>
          <a:p>
            <a:pPr marL="171450" indent="-171450">
              <a:buFont typeface="Arial" panose="020B0604020202020204" pitchFamily="34" charset="0"/>
              <a:buChar char="•"/>
            </a:pPr>
            <a:r>
              <a:rPr lang="es-ES" dirty="0"/>
              <a:t> </a:t>
            </a:r>
            <a:r>
              <a:rPr lang="es-ES" dirty="0" err="1"/>
              <a:t>Stck</a:t>
            </a:r>
            <a:r>
              <a:rPr lang="es-ES" dirty="0"/>
              <a:t>&lt;T&gt; -&gt; </a:t>
            </a:r>
            <a:r>
              <a:rPr lang="es-ES" dirty="0" err="1"/>
              <a:t>Immutable</a:t>
            </a:r>
            <a:r>
              <a:rPr lang="es-ES" dirty="0"/>
              <a:t> </a:t>
            </a:r>
            <a:r>
              <a:rPr lang="es-ES" dirty="0" err="1"/>
              <a:t>stack</a:t>
            </a:r>
            <a:r>
              <a:rPr lang="es-ES" dirty="0"/>
              <a:t> </a:t>
            </a:r>
          </a:p>
          <a:p>
            <a:pPr marL="171450" indent="-171450">
              <a:buFont typeface="Arial" panose="020B0604020202020204" pitchFamily="34" charset="0"/>
              <a:buChar char="•"/>
            </a:pPr>
            <a:r>
              <a:rPr lang="es-ES" dirty="0"/>
              <a:t> </a:t>
            </a:r>
            <a:r>
              <a:rPr lang="es-ES" dirty="0" err="1"/>
              <a:t>Option</a:t>
            </a:r>
            <a:r>
              <a:rPr lang="es-ES" dirty="0"/>
              <a:t>&lt;T&gt; -&gt; </a:t>
            </a:r>
            <a:r>
              <a:rPr lang="es-ES" dirty="0" err="1"/>
              <a:t>Option</a:t>
            </a:r>
            <a:r>
              <a:rPr lang="es-ES" dirty="0"/>
              <a:t> </a:t>
            </a:r>
            <a:r>
              <a:rPr lang="es-ES" dirty="0" err="1"/>
              <a:t>monad</a:t>
            </a:r>
            <a:r>
              <a:rPr lang="es-ES" dirty="0"/>
              <a:t> </a:t>
            </a:r>
            <a:r>
              <a:rPr lang="es-ES" dirty="0" err="1"/>
              <a:t>that</a:t>
            </a:r>
            <a:r>
              <a:rPr lang="es-ES" dirty="0"/>
              <a:t> </a:t>
            </a:r>
            <a:r>
              <a:rPr lang="es-ES" dirty="0" err="1"/>
              <a:t>can't</a:t>
            </a:r>
            <a:r>
              <a:rPr lang="es-ES" dirty="0"/>
              <a:t> be </a:t>
            </a:r>
            <a:r>
              <a:rPr lang="es-ES" dirty="0" err="1"/>
              <a:t>used</a:t>
            </a:r>
            <a:r>
              <a:rPr lang="es-ES" dirty="0"/>
              <a:t> </a:t>
            </a:r>
            <a:r>
              <a:rPr lang="es-ES" dirty="0" err="1"/>
              <a:t>with</a:t>
            </a:r>
            <a:r>
              <a:rPr lang="es-ES" dirty="0"/>
              <a:t>  </a:t>
            </a:r>
            <a:r>
              <a:rPr lang="es-ES" dirty="0" err="1"/>
              <a:t>null</a:t>
            </a:r>
            <a:r>
              <a:rPr lang="es-ES" dirty="0"/>
              <a:t>  </a:t>
            </a:r>
            <a:r>
              <a:rPr lang="es-ES" dirty="0" err="1"/>
              <a:t>values</a:t>
            </a:r>
            <a:r>
              <a:rPr lang="es-ES" dirty="0"/>
              <a:t> </a:t>
            </a:r>
          </a:p>
          <a:p>
            <a:pPr marL="171450" indent="-171450">
              <a:buFont typeface="Arial" panose="020B0604020202020204" pitchFamily="34" charset="0"/>
              <a:buChar char="•"/>
            </a:pPr>
            <a:r>
              <a:rPr lang="es-ES" dirty="0"/>
              <a:t> </a:t>
            </a:r>
            <a:r>
              <a:rPr lang="es-ES" dirty="0" err="1"/>
              <a:t>OptionUnsafe</a:t>
            </a:r>
            <a:r>
              <a:rPr lang="es-ES" dirty="0"/>
              <a:t>&lt;T&gt; -&gt; </a:t>
            </a:r>
            <a:r>
              <a:rPr lang="es-ES" dirty="0" err="1"/>
              <a:t>Option</a:t>
            </a:r>
            <a:r>
              <a:rPr lang="es-ES" dirty="0"/>
              <a:t> </a:t>
            </a:r>
            <a:r>
              <a:rPr lang="es-ES" dirty="0" err="1"/>
              <a:t>monad</a:t>
            </a:r>
            <a:r>
              <a:rPr lang="es-ES" dirty="0"/>
              <a:t> </a:t>
            </a:r>
            <a:r>
              <a:rPr lang="es-ES" dirty="0" err="1"/>
              <a:t>that</a:t>
            </a:r>
            <a:r>
              <a:rPr lang="es-ES" dirty="0"/>
              <a:t> can be </a:t>
            </a:r>
            <a:r>
              <a:rPr lang="es-ES" dirty="0" err="1"/>
              <a:t>used</a:t>
            </a:r>
            <a:r>
              <a:rPr lang="es-ES" dirty="0"/>
              <a:t> </a:t>
            </a:r>
            <a:r>
              <a:rPr lang="es-ES" dirty="0" err="1"/>
              <a:t>with</a:t>
            </a:r>
            <a:r>
              <a:rPr lang="es-ES" dirty="0"/>
              <a:t>  </a:t>
            </a:r>
            <a:r>
              <a:rPr lang="es-ES" dirty="0" err="1"/>
              <a:t>null</a:t>
            </a:r>
            <a:r>
              <a:rPr lang="es-ES" dirty="0"/>
              <a:t>  </a:t>
            </a:r>
            <a:r>
              <a:rPr lang="es-ES" dirty="0" err="1"/>
              <a:t>values</a:t>
            </a:r>
            <a:r>
              <a:rPr lang="es-ES" dirty="0"/>
              <a:t> </a:t>
            </a:r>
          </a:p>
          <a:p>
            <a:pPr marL="171450" indent="-171450">
              <a:buFont typeface="Arial" panose="020B0604020202020204" pitchFamily="34" charset="0"/>
              <a:buChar char="•"/>
            </a:pPr>
            <a:r>
              <a:rPr lang="es-ES" dirty="0"/>
              <a:t> </a:t>
            </a:r>
            <a:r>
              <a:rPr lang="es-ES" dirty="0" err="1"/>
              <a:t>Either</a:t>
            </a:r>
            <a:r>
              <a:rPr lang="es-ES" dirty="0"/>
              <a:t>&lt;L,R&gt; -&gt; </a:t>
            </a:r>
            <a:r>
              <a:rPr lang="es-ES" dirty="0" err="1"/>
              <a:t>Right</a:t>
            </a:r>
            <a:r>
              <a:rPr lang="es-ES" dirty="0"/>
              <a:t>/</a:t>
            </a:r>
            <a:r>
              <a:rPr lang="es-ES" dirty="0" err="1"/>
              <a:t>Left</a:t>
            </a:r>
            <a:r>
              <a:rPr lang="es-ES" dirty="0"/>
              <a:t> </a:t>
            </a:r>
            <a:r>
              <a:rPr lang="es-ES" dirty="0" err="1"/>
              <a:t>choice</a:t>
            </a:r>
            <a:r>
              <a:rPr lang="es-ES" dirty="0"/>
              <a:t> </a:t>
            </a:r>
            <a:r>
              <a:rPr lang="es-ES" dirty="0" err="1"/>
              <a:t>monad</a:t>
            </a:r>
            <a:r>
              <a:rPr lang="es-ES" dirty="0"/>
              <a:t> </a:t>
            </a:r>
            <a:r>
              <a:rPr lang="es-ES" dirty="0" err="1"/>
              <a:t>that</a:t>
            </a:r>
            <a:r>
              <a:rPr lang="es-ES" dirty="0"/>
              <a:t> </a:t>
            </a:r>
            <a:r>
              <a:rPr lang="es-ES" dirty="0" err="1"/>
              <a:t>won't</a:t>
            </a:r>
            <a:r>
              <a:rPr lang="es-ES" dirty="0"/>
              <a:t> </a:t>
            </a:r>
            <a:r>
              <a:rPr lang="es-ES" dirty="0" err="1"/>
              <a:t>accept</a:t>
            </a:r>
            <a:r>
              <a:rPr lang="es-ES" dirty="0"/>
              <a:t>  </a:t>
            </a:r>
            <a:r>
              <a:rPr lang="es-ES" dirty="0" err="1"/>
              <a:t>null</a:t>
            </a:r>
            <a:r>
              <a:rPr lang="es-ES" dirty="0"/>
              <a:t>  </a:t>
            </a:r>
            <a:r>
              <a:rPr lang="es-ES" dirty="0" err="1"/>
              <a:t>values</a:t>
            </a:r>
            <a:r>
              <a:rPr lang="es-ES" dirty="0"/>
              <a:t> </a:t>
            </a:r>
          </a:p>
          <a:p>
            <a:pPr marL="171450" indent="-171450">
              <a:buFont typeface="Arial" panose="020B0604020202020204" pitchFamily="34" charset="0"/>
              <a:buChar char="•"/>
            </a:pPr>
            <a:r>
              <a:rPr lang="es-ES" dirty="0"/>
              <a:t> </a:t>
            </a:r>
            <a:r>
              <a:rPr lang="es-ES" dirty="0" err="1"/>
              <a:t>EitherUnsafe</a:t>
            </a:r>
            <a:r>
              <a:rPr lang="es-ES" dirty="0"/>
              <a:t>&lt;L,R&gt; -&gt; </a:t>
            </a:r>
            <a:r>
              <a:rPr lang="es-ES" dirty="0" err="1"/>
              <a:t>Right</a:t>
            </a:r>
            <a:r>
              <a:rPr lang="es-ES" dirty="0"/>
              <a:t>/</a:t>
            </a:r>
            <a:r>
              <a:rPr lang="es-ES" dirty="0" err="1"/>
              <a:t>Left</a:t>
            </a:r>
            <a:r>
              <a:rPr lang="es-ES" dirty="0"/>
              <a:t> </a:t>
            </a:r>
            <a:r>
              <a:rPr lang="es-ES" dirty="0" err="1"/>
              <a:t>choice</a:t>
            </a:r>
            <a:r>
              <a:rPr lang="es-ES" dirty="0"/>
              <a:t> </a:t>
            </a:r>
            <a:r>
              <a:rPr lang="es-ES" dirty="0" err="1"/>
              <a:t>monad</a:t>
            </a:r>
            <a:r>
              <a:rPr lang="es-ES" dirty="0"/>
              <a:t> </a:t>
            </a:r>
            <a:r>
              <a:rPr lang="es-ES" dirty="0" err="1"/>
              <a:t>that</a:t>
            </a:r>
            <a:r>
              <a:rPr lang="es-ES" dirty="0"/>
              <a:t> can be </a:t>
            </a:r>
            <a:r>
              <a:rPr lang="es-ES" dirty="0" err="1"/>
              <a:t>used</a:t>
            </a:r>
            <a:r>
              <a:rPr lang="es-ES" dirty="0"/>
              <a:t> </a:t>
            </a:r>
            <a:r>
              <a:rPr lang="es-ES" dirty="0" err="1"/>
              <a:t>with</a:t>
            </a:r>
            <a:r>
              <a:rPr lang="es-ES" dirty="0"/>
              <a:t>  </a:t>
            </a:r>
            <a:r>
              <a:rPr lang="es-ES" dirty="0" err="1"/>
              <a:t>null</a:t>
            </a:r>
            <a:r>
              <a:rPr lang="es-ES" dirty="0"/>
              <a:t>  </a:t>
            </a:r>
            <a:r>
              <a:rPr lang="es-ES" dirty="0" err="1"/>
              <a:t>values</a:t>
            </a:r>
            <a:r>
              <a:rPr lang="es-ES" dirty="0"/>
              <a:t> </a:t>
            </a:r>
          </a:p>
          <a:p>
            <a:pPr marL="171450" indent="-171450">
              <a:buFont typeface="Arial" panose="020B0604020202020204" pitchFamily="34" charset="0"/>
              <a:buChar char="•"/>
            </a:pPr>
            <a:r>
              <a:rPr lang="es-ES" dirty="0"/>
              <a:t> Try&lt;T&gt; -&gt; </a:t>
            </a:r>
            <a:r>
              <a:rPr lang="es-ES" dirty="0" err="1"/>
              <a:t>Exception</a:t>
            </a:r>
            <a:r>
              <a:rPr lang="es-ES" dirty="0"/>
              <a:t> </a:t>
            </a:r>
            <a:r>
              <a:rPr lang="es-ES" dirty="0" err="1"/>
              <a:t>catching</a:t>
            </a:r>
            <a:r>
              <a:rPr lang="es-ES" dirty="0"/>
              <a:t> </a:t>
            </a:r>
            <a:r>
              <a:rPr lang="es-ES" dirty="0" err="1"/>
              <a:t>monad</a:t>
            </a:r>
            <a:r>
              <a:rPr lang="es-ES" dirty="0"/>
              <a:t> </a:t>
            </a:r>
          </a:p>
          <a:p>
            <a:pPr marL="171450" indent="-171450">
              <a:buFont typeface="Arial" panose="020B0604020202020204" pitchFamily="34" charset="0"/>
              <a:buChar char="•"/>
            </a:pPr>
            <a:r>
              <a:rPr lang="es-ES" dirty="0"/>
              <a:t> </a:t>
            </a:r>
            <a:r>
              <a:rPr lang="es-ES" dirty="0" err="1"/>
              <a:t>TryOption</a:t>
            </a:r>
            <a:r>
              <a:rPr lang="es-ES" dirty="0"/>
              <a:t>&lt;T&gt; -&gt; </a:t>
            </a:r>
            <a:r>
              <a:rPr lang="es-ES" dirty="0" err="1"/>
              <a:t>Option</a:t>
            </a:r>
            <a:r>
              <a:rPr lang="es-ES" dirty="0"/>
              <a:t> </a:t>
            </a:r>
            <a:r>
              <a:rPr lang="es-ES" dirty="0" err="1"/>
              <a:t>monad</a:t>
            </a:r>
            <a:r>
              <a:rPr lang="es-ES" dirty="0"/>
              <a:t> </a:t>
            </a:r>
            <a:r>
              <a:rPr lang="es-ES" dirty="0" err="1"/>
              <a:t>with</a:t>
            </a:r>
            <a:r>
              <a:rPr lang="es-ES" dirty="0"/>
              <a:t> </a:t>
            </a:r>
            <a:r>
              <a:rPr lang="es-ES" dirty="0" err="1"/>
              <a:t>third</a:t>
            </a:r>
            <a:r>
              <a:rPr lang="es-ES" dirty="0"/>
              <a:t> </a:t>
            </a:r>
            <a:r>
              <a:rPr lang="es-ES" dirty="0" err="1"/>
              <a:t>state</a:t>
            </a:r>
            <a:r>
              <a:rPr lang="es-ES" dirty="0"/>
              <a:t> '</a:t>
            </a:r>
            <a:r>
              <a:rPr lang="es-ES" dirty="0" err="1"/>
              <a:t>Fail</a:t>
            </a:r>
            <a:r>
              <a:rPr lang="es-ES" dirty="0"/>
              <a:t>' </a:t>
            </a:r>
            <a:r>
              <a:rPr lang="es-ES" dirty="0" err="1"/>
              <a:t>that</a:t>
            </a:r>
            <a:r>
              <a:rPr lang="es-ES" dirty="0"/>
              <a:t> </a:t>
            </a:r>
            <a:r>
              <a:rPr lang="es-ES" dirty="0" err="1"/>
              <a:t>catches</a:t>
            </a:r>
            <a:r>
              <a:rPr lang="es-ES" dirty="0"/>
              <a:t> </a:t>
            </a:r>
            <a:r>
              <a:rPr lang="es-ES" dirty="0" err="1"/>
              <a:t>exceptions</a:t>
            </a:r>
            <a:r>
              <a:rPr lang="es-ES" dirty="0"/>
              <a:t> </a:t>
            </a:r>
          </a:p>
          <a:p>
            <a:pPr marL="171450" indent="-171450">
              <a:buFont typeface="Arial" panose="020B0604020202020204" pitchFamily="34" charset="0"/>
              <a:buChar char="•"/>
            </a:pPr>
            <a:r>
              <a:rPr lang="es-ES" dirty="0"/>
              <a:t> Reader&lt;E,T&gt; -&gt; Reader </a:t>
            </a:r>
            <a:r>
              <a:rPr lang="es-ES" dirty="0" err="1"/>
              <a:t>monad</a:t>
            </a:r>
            <a:r>
              <a:rPr lang="es-ES" dirty="0"/>
              <a:t> </a:t>
            </a:r>
          </a:p>
          <a:p>
            <a:pPr marL="171450" indent="-171450">
              <a:buFont typeface="Arial" panose="020B0604020202020204" pitchFamily="34" charset="0"/>
              <a:buChar char="•"/>
            </a:pPr>
            <a:r>
              <a:rPr lang="es-ES" dirty="0"/>
              <a:t> </a:t>
            </a:r>
            <a:r>
              <a:rPr lang="es-ES" dirty="0" err="1"/>
              <a:t>Writer</a:t>
            </a:r>
            <a:r>
              <a:rPr lang="es-ES" dirty="0"/>
              <a:t>&lt;O,T&gt; -&gt; </a:t>
            </a:r>
            <a:r>
              <a:rPr lang="es-ES" dirty="0" err="1"/>
              <a:t>Writer</a:t>
            </a:r>
            <a:r>
              <a:rPr lang="es-ES" dirty="0"/>
              <a:t> </a:t>
            </a:r>
            <a:r>
              <a:rPr lang="es-ES" dirty="0" err="1"/>
              <a:t>monad</a:t>
            </a:r>
            <a:r>
              <a:rPr lang="es-ES" dirty="0"/>
              <a:t> </a:t>
            </a:r>
          </a:p>
          <a:p>
            <a:pPr marL="171450" indent="-171450">
              <a:buFont typeface="Arial" panose="020B0604020202020204" pitchFamily="34" charset="0"/>
              <a:buChar char="•"/>
            </a:pPr>
            <a:r>
              <a:rPr lang="es-ES" dirty="0"/>
              <a:t> </a:t>
            </a:r>
            <a:r>
              <a:rPr lang="es-ES" dirty="0" err="1"/>
              <a:t>State</a:t>
            </a:r>
            <a:r>
              <a:rPr lang="es-ES" dirty="0"/>
              <a:t>&lt;S,T&gt; -&gt; </a:t>
            </a:r>
            <a:r>
              <a:rPr lang="es-ES" dirty="0" err="1"/>
              <a:t>State</a:t>
            </a:r>
            <a:r>
              <a:rPr lang="es-ES" dirty="0"/>
              <a:t> </a:t>
            </a:r>
            <a:r>
              <a:rPr lang="es-ES" dirty="0" err="1"/>
              <a:t>monad</a:t>
            </a:r>
            <a:r>
              <a:rPr lang="es-ES" dirty="0"/>
              <a:t> </a:t>
            </a:r>
          </a:p>
          <a:p>
            <a:pPr marL="171450" indent="-171450">
              <a:buFont typeface="Arial" panose="020B0604020202020204" pitchFamily="34" charset="0"/>
              <a:buChar char="•"/>
            </a:pPr>
            <a:r>
              <a:rPr lang="es-ES" dirty="0"/>
              <a:t> </a:t>
            </a:r>
            <a:r>
              <a:rPr lang="es-ES" dirty="0" err="1"/>
              <a:t>Rws</a:t>
            </a:r>
            <a:r>
              <a:rPr lang="es-ES" dirty="0"/>
              <a:t>&lt;E,O,S,T&gt; -&gt; Reader/</a:t>
            </a:r>
            <a:r>
              <a:rPr lang="es-ES" dirty="0" err="1"/>
              <a:t>Writer</a:t>
            </a:r>
            <a:r>
              <a:rPr lang="es-ES" dirty="0"/>
              <a:t>/</a:t>
            </a:r>
            <a:r>
              <a:rPr lang="es-ES" dirty="0" err="1"/>
              <a:t>State</a:t>
            </a:r>
            <a:r>
              <a:rPr lang="es-ES" dirty="0"/>
              <a:t> </a:t>
            </a:r>
            <a:r>
              <a:rPr lang="es-ES" dirty="0" err="1"/>
              <a:t>monad</a:t>
            </a:r>
            <a:r>
              <a:rPr lang="es-ES" dirty="0"/>
              <a:t> </a:t>
            </a:r>
          </a:p>
          <a:p>
            <a:pPr marL="171450" indent="-171450">
              <a:buFont typeface="Arial" panose="020B0604020202020204" pitchFamily="34" charset="0"/>
              <a:buChar char="•"/>
            </a:pPr>
            <a:r>
              <a:rPr lang="es-ES" dirty="0"/>
              <a:t> </a:t>
            </a:r>
            <a:r>
              <a:rPr lang="es-ES" dirty="0" err="1"/>
              <a:t>Monad</a:t>
            </a:r>
            <a:r>
              <a:rPr lang="es-ES" dirty="0"/>
              <a:t> </a:t>
            </a:r>
            <a:r>
              <a:rPr lang="es-ES" dirty="0" err="1"/>
              <a:t>transformers</a:t>
            </a:r>
            <a:r>
              <a:rPr lang="es-ES" dirty="0"/>
              <a:t> -&gt; A </a:t>
            </a:r>
            <a:r>
              <a:rPr lang="es-ES" dirty="0" err="1"/>
              <a:t>higher</a:t>
            </a:r>
            <a:r>
              <a:rPr lang="es-ES" dirty="0"/>
              <a:t> </a:t>
            </a:r>
            <a:r>
              <a:rPr lang="es-ES" dirty="0" err="1"/>
              <a:t>kinded</a:t>
            </a:r>
            <a:r>
              <a:rPr lang="es-ES" dirty="0"/>
              <a:t> </a:t>
            </a:r>
            <a:r>
              <a:rPr lang="es-ES" dirty="0" err="1"/>
              <a:t>type</a:t>
            </a:r>
            <a:r>
              <a:rPr lang="es-ES" dirty="0"/>
              <a:t> (</a:t>
            </a:r>
            <a:r>
              <a:rPr lang="es-ES" dirty="0" err="1"/>
              <a:t>ish</a:t>
            </a:r>
            <a:r>
              <a:rPr lang="es-ES" dirty="0"/>
              <a:t>) </a:t>
            </a:r>
          </a:p>
          <a:p>
            <a:pPr marL="171450" indent="-171450">
              <a:buFont typeface="Arial" panose="020B0604020202020204" pitchFamily="34" charset="0"/>
              <a:buChar char="•"/>
            </a:pPr>
            <a:r>
              <a:rPr lang="es-ES" dirty="0"/>
              <a:t> </a:t>
            </a:r>
            <a:r>
              <a:rPr lang="es-ES" dirty="0" err="1"/>
              <a:t>Process</a:t>
            </a:r>
            <a:r>
              <a:rPr lang="es-ES" dirty="0"/>
              <a:t>  </a:t>
            </a:r>
            <a:r>
              <a:rPr lang="es-ES" dirty="0" err="1"/>
              <a:t>library</a:t>
            </a:r>
            <a:r>
              <a:rPr lang="es-ES" dirty="0"/>
              <a:t> -&gt; Actor </a:t>
            </a:r>
            <a:r>
              <a:rPr lang="es-ES" dirty="0" err="1"/>
              <a:t>system</a:t>
            </a:r>
            <a:r>
              <a:rPr lang="es-ES" dirty="0"/>
              <a:t>. The </a:t>
            </a:r>
            <a:r>
              <a:rPr lang="es-ES" dirty="0" err="1"/>
              <a:t>same</a:t>
            </a:r>
            <a:r>
              <a:rPr lang="es-ES" dirty="0"/>
              <a:t> as </a:t>
            </a:r>
            <a:r>
              <a:rPr lang="es-ES" dirty="0" err="1"/>
              <a:t>Erlang</a:t>
            </a:r>
            <a:r>
              <a:rPr lang="es-ES" dirty="0"/>
              <a:t> </a:t>
            </a:r>
            <a:r>
              <a:rPr lang="es-ES" dirty="0" err="1"/>
              <a:t>processes</a:t>
            </a:r>
            <a:r>
              <a:rPr lang="es-ES" dirty="0"/>
              <a:t> </a:t>
            </a:r>
            <a:r>
              <a:rPr lang="es-ES" dirty="0" err="1"/>
              <a:t>for</a:t>
            </a:r>
            <a:r>
              <a:rPr lang="es-ES" dirty="0"/>
              <a:t> </a:t>
            </a:r>
            <a:r>
              <a:rPr lang="es-ES" dirty="0" err="1"/>
              <a:t>massive</a:t>
            </a:r>
            <a:r>
              <a:rPr lang="es-ES" dirty="0"/>
              <a:t> </a:t>
            </a:r>
            <a:r>
              <a:rPr lang="es-ES" dirty="0" err="1"/>
              <a:t>concurrency</a:t>
            </a:r>
            <a:r>
              <a:rPr lang="es-ES" dirty="0"/>
              <a:t> </a:t>
            </a:r>
            <a:r>
              <a:rPr lang="es-ES" dirty="0" err="1"/>
              <a:t>with</a:t>
            </a:r>
            <a:r>
              <a:rPr lang="es-ES" dirty="0"/>
              <a:t> </a:t>
            </a:r>
            <a:r>
              <a:rPr lang="es-ES" dirty="0" err="1"/>
              <a:t>state</a:t>
            </a:r>
            <a:r>
              <a:rPr lang="es-ES" dirty="0"/>
              <a:t> </a:t>
            </a:r>
            <a:r>
              <a:rPr lang="es-ES" dirty="0" err="1"/>
              <a:t>management</a:t>
            </a:r>
            <a:r>
              <a:rPr lang="es-ES" dirty="0"/>
              <a:t>. </a:t>
            </a:r>
          </a:p>
          <a:p>
            <a:pPr marL="171450" indent="-171450">
              <a:buFont typeface="Arial" panose="020B0604020202020204" pitchFamily="34" charset="0"/>
              <a:buChar char="•"/>
            </a:pPr>
            <a:r>
              <a:rPr lang="es-ES" dirty="0"/>
              <a:t> </a:t>
            </a:r>
            <a:r>
              <a:rPr lang="es-ES" dirty="0" err="1"/>
              <a:t>Redis</a:t>
            </a:r>
            <a:r>
              <a:rPr lang="es-ES" dirty="0"/>
              <a:t> </a:t>
            </a:r>
            <a:r>
              <a:rPr lang="es-ES" dirty="0" err="1"/>
              <a:t>persistence</a:t>
            </a:r>
            <a:r>
              <a:rPr lang="es-ES" dirty="0"/>
              <a:t> -&gt; </a:t>
            </a:r>
            <a:r>
              <a:rPr lang="es-ES" dirty="0" err="1"/>
              <a:t>Persistence</a:t>
            </a:r>
            <a:r>
              <a:rPr lang="es-ES" dirty="0"/>
              <a:t> of the  </a:t>
            </a:r>
            <a:r>
              <a:rPr lang="es-ES" dirty="0" err="1"/>
              <a:t>Process</a:t>
            </a:r>
            <a:r>
              <a:rPr lang="es-ES" dirty="0"/>
              <a:t>  </a:t>
            </a:r>
            <a:r>
              <a:rPr lang="es-ES" dirty="0" err="1"/>
              <a:t>system</a:t>
            </a:r>
            <a:r>
              <a:rPr lang="es-ES" dirty="0"/>
              <a:t> </a:t>
            </a:r>
            <a:r>
              <a:rPr lang="es-ES" dirty="0" err="1"/>
              <a:t>message-queues</a:t>
            </a:r>
            <a:r>
              <a:rPr lang="es-ES" dirty="0"/>
              <a:t> and </a:t>
            </a:r>
            <a:r>
              <a:rPr lang="es-ES" dirty="0" err="1"/>
              <a:t>state</a:t>
            </a:r>
            <a:r>
              <a:rPr lang="es-ES" dirty="0"/>
              <a:t>, </a:t>
            </a:r>
            <a:r>
              <a:rPr lang="es-ES" dirty="0" err="1"/>
              <a:t>for</a:t>
            </a:r>
            <a:r>
              <a:rPr lang="es-ES" dirty="0"/>
              <a:t> </a:t>
            </a:r>
            <a:r>
              <a:rPr lang="es-ES" dirty="0" err="1"/>
              <a:t>robustness</a:t>
            </a:r>
            <a:r>
              <a:rPr lang="es-ES" dirty="0"/>
              <a:t> and inter-app </a:t>
            </a:r>
            <a:r>
              <a:rPr lang="es-ES" dirty="0" err="1"/>
              <a:t>communication</a:t>
            </a:r>
            <a:r>
              <a:rPr lang="es-ES" dirty="0"/>
              <a:t>. </a:t>
            </a:r>
          </a:p>
          <a:p>
            <a:pPr marL="171450" indent="-171450">
              <a:buFont typeface="Arial" panose="020B0604020202020204" pitchFamily="34" charset="0"/>
              <a:buChar char="•"/>
            </a:pPr>
            <a:r>
              <a:rPr lang="es-ES" dirty="0"/>
              <a:t> </a:t>
            </a:r>
            <a:r>
              <a:rPr lang="es-ES" dirty="0" err="1"/>
              <a:t>Currying</a:t>
            </a:r>
            <a:r>
              <a:rPr lang="es-ES" dirty="0"/>
              <a:t> -&gt; https://en.wikipedia.org/wiki/Currying </a:t>
            </a:r>
          </a:p>
          <a:p>
            <a:pPr marL="171450" indent="-171450">
              <a:buFont typeface="Arial" panose="020B0604020202020204" pitchFamily="34" charset="0"/>
              <a:buChar char="•"/>
            </a:pPr>
            <a:r>
              <a:rPr lang="es-ES" dirty="0"/>
              <a:t> </a:t>
            </a:r>
            <a:r>
              <a:rPr lang="es-ES" dirty="0" err="1"/>
              <a:t>Partial</a:t>
            </a:r>
            <a:r>
              <a:rPr lang="es-ES" dirty="0"/>
              <a:t> </a:t>
            </a:r>
            <a:r>
              <a:rPr lang="es-ES" dirty="0" err="1"/>
              <a:t>application</a:t>
            </a:r>
            <a:r>
              <a:rPr lang="es-ES" dirty="0"/>
              <a:t> -&gt; https://en.wikipedia.org/wiki/Partial_application </a:t>
            </a:r>
          </a:p>
          <a:p>
            <a:pPr marL="171450" indent="-171450">
              <a:buFont typeface="Arial" panose="020B0604020202020204" pitchFamily="34" charset="0"/>
              <a:buChar char="•"/>
            </a:pPr>
            <a:r>
              <a:rPr lang="es-ES" dirty="0"/>
              <a:t> </a:t>
            </a:r>
            <a:r>
              <a:rPr lang="es-ES" dirty="0" err="1"/>
              <a:t>Memoization</a:t>
            </a:r>
            <a:r>
              <a:rPr lang="es-ES" dirty="0"/>
              <a:t> -&gt; https://en.wikipedia.org/wiki/Memoization </a:t>
            </a:r>
          </a:p>
          <a:p>
            <a:pPr marL="171450" indent="-171450">
              <a:buFont typeface="Arial" panose="020B0604020202020204" pitchFamily="34" charset="0"/>
              <a:buChar char="•"/>
            </a:pPr>
            <a:r>
              <a:rPr lang="es-ES" dirty="0"/>
              <a:t> </a:t>
            </a:r>
            <a:r>
              <a:rPr lang="es-ES" dirty="0" err="1"/>
              <a:t>Improved</a:t>
            </a:r>
            <a:r>
              <a:rPr lang="es-ES" dirty="0"/>
              <a:t> lambda </a:t>
            </a:r>
            <a:r>
              <a:rPr lang="es-ES" dirty="0" err="1"/>
              <a:t>type</a:t>
            </a:r>
            <a:r>
              <a:rPr lang="es-ES" dirty="0"/>
              <a:t> </a:t>
            </a:r>
            <a:r>
              <a:rPr lang="es-ES" dirty="0" err="1"/>
              <a:t>inference</a:t>
            </a:r>
            <a:r>
              <a:rPr lang="es-ES" dirty="0"/>
              <a:t> -&gt; var </a:t>
            </a:r>
            <a:r>
              <a:rPr lang="es-ES" dirty="0" err="1"/>
              <a:t>add</a:t>
            </a:r>
            <a:r>
              <a:rPr lang="es-ES" dirty="0"/>
              <a:t> = </a:t>
            </a:r>
            <a:r>
              <a:rPr lang="es-ES" dirty="0" err="1"/>
              <a:t>fun</a:t>
            </a:r>
            <a:r>
              <a:rPr lang="es-ES" dirty="0"/>
              <a:t>( (</a:t>
            </a:r>
            <a:r>
              <a:rPr lang="es-ES" dirty="0" err="1"/>
              <a:t>int</a:t>
            </a:r>
            <a:r>
              <a:rPr lang="es-ES" dirty="0"/>
              <a:t> x, </a:t>
            </a:r>
            <a:r>
              <a:rPr lang="es-ES" dirty="0" err="1"/>
              <a:t>int</a:t>
            </a:r>
            <a:r>
              <a:rPr lang="es-ES" dirty="0"/>
              <a:t> y) =&gt; x + y)  </a:t>
            </a:r>
          </a:p>
          <a:p>
            <a:pPr marL="171450" indent="-171450">
              <a:buFont typeface="Arial" panose="020B0604020202020204" pitchFamily="34" charset="0"/>
              <a:buChar char="•"/>
            </a:pPr>
            <a:r>
              <a:rPr lang="es-ES" dirty="0"/>
              <a:t> </a:t>
            </a:r>
            <a:r>
              <a:rPr lang="es-ES" dirty="0" err="1"/>
              <a:t>IObservable</a:t>
            </a:r>
            <a:r>
              <a:rPr lang="es-ES" dirty="0"/>
              <a:t>&lt;T&gt; </a:t>
            </a:r>
            <a:r>
              <a:rPr lang="es-ES" dirty="0" err="1"/>
              <a:t>extensions</a:t>
            </a:r>
            <a:r>
              <a:rPr lang="es-ES" dirty="0"/>
              <a:t> -&gt;</a:t>
            </a:r>
          </a:p>
          <a:p>
            <a:r>
              <a:rPr lang="es-ES" dirty="0"/>
              <a:t>“</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2/25/2016 6:35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1687423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t>Roslyn</a:t>
            </a:r>
            <a:endParaRPr lang="es-ES" b="1" dirty="0"/>
          </a:p>
          <a:p>
            <a:pPr marL="0" marR="0" indent="0" algn="l" defTabSz="932742" rtl="0" eaLnBrk="1" fontAlgn="auto" latinLnBrk="0" hangingPunct="1">
              <a:lnSpc>
                <a:spcPct val="90000"/>
              </a:lnSpc>
              <a:spcBef>
                <a:spcPts val="0"/>
              </a:spcBef>
              <a:spcAft>
                <a:spcPts val="340"/>
              </a:spcAft>
              <a:buClrTx/>
              <a:buSzTx/>
              <a:buFontTx/>
              <a:buNone/>
              <a:tabLst/>
              <a:defRPr/>
            </a:pPr>
            <a:r>
              <a:rPr lang="es-ES" dirty="0"/>
              <a:t>https://github.com/dotnet/roslyn</a:t>
            </a:r>
          </a:p>
          <a:p>
            <a:endParaRPr lang="es-ES" b="0" dirty="0"/>
          </a:p>
          <a:p>
            <a:r>
              <a:rPr lang="en-US" b="1" dirty="0"/>
              <a:t>C# 7 Work List of Features </a:t>
            </a:r>
            <a:endParaRPr lang="es-ES" dirty="0"/>
          </a:p>
          <a:p>
            <a:r>
              <a:rPr lang="es-ES" dirty="0"/>
              <a:t>https://github.com/dotnet/roslyn/issues/2136</a:t>
            </a:r>
          </a:p>
          <a:p>
            <a:r>
              <a:rPr lang="es-ES" dirty="0"/>
              <a:t>“</a:t>
            </a:r>
          </a:p>
          <a:p>
            <a:r>
              <a:rPr lang="en-US" b="1" dirty="0"/>
              <a:t>Strong interest</a:t>
            </a:r>
          </a:p>
          <a:p>
            <a:r>
              <a:rPr lang="en-US" dirty="0"/>
              <a:t>Tuples (Proposal: </a:t>
            </a:r>
            <a:r>
              <a:rPr lang="en-US" dirty="0">
                <a:hlinkClick r:id="rId3"/>
              </a:rPr>
              <a:t>#347</a:t>
            </a:r>
            <a:r>
              <a:rPr lang="en-US" dirty="0"/>
              <a:t>)</a:t>
            </a:r>
          </a:p>
          <a:p>
            <a:r>
              <a:rPr lang="en-US" dirty="0"/>
              <a:t>Pattern matching (Proposal: </a:t>
            </a:r>
            <a:r>
              <a:rPr lang="en-US" dirty="0">
                <a:hlinkClick r:id="rId4"/>
              </a:rPr>
              <a:t>#206</a:t>
            </a:r>
            <a:r>
              <a:rPr lang="en-US" dirty="0"/>
              <a:t>)</a:t>
            </a:r>
          </a:p>
          <a:p>
            <a:r>
              <a:rPr lang="en-US" dirty="0"/>
              <a:t>Records / algebraic data types (Proposal: </a:t>
            </a:r>
            <a:r>
              <a:rPr lang="en-US" dirty="0">
                <a:hlinkClick r:id="rId4"/>
              </a:rPr>
              <a:t>#206</a:t>
            </a:r>
            <a:r>
              <a:rPr lang="en-US" dirty="0"/>
              <a:t>)</a:t>
            </a:r>
          </a:p>
          <a:p>
            <a:r>
              <a:rPr lang="en-US" dirty="0" err="1"/>
              <a:t>Nullability</a:t>
            </a:r>
            <a:r>
              <a:rPr lang="en-US" dirty="0"/>
              <a:t> tracking (Proposal: </a:t>
            </a:r>
            <a:r>
              <a:rPr lang="en-US" dirty="0">
                <a:hlinkClick r:id="rId5"/>
              </a:rPr>
              <a:t>#227</a:t>
            </a:r>
            <a:r>
              <a:rPr lang="en-US" dirty="0"/>
              <a:t>)</a:t>
            </a:r>
          </a:p>
          <a:p>
            <a:r>
              <a:rPr lang="en-US" dirty="0" err="1"/>
              <a:t>Async</a:t>
            </a:r>
            <a:r>
              <a:rPr lang="en-US" dirty="0"/>
              <a:t> streams and disposal (Proposals: </a:t>
            </a:r>
            <a:r>
              <a:rPr lang="en-US" dirty="0">
                <a:hlinkClick r:id="rId6"/>
              </a:rPr>
              <a:t>#114</a:t>
            </a:r>
            <a:r>
              <a:rPr lang="en-US" dirty="0"/>
              <a:t>, </a:t>
            </a:r>
            <a:r>
              <a:rPr lang="en-US" dirty="0">
                <a:hlinkClick r:id="rId7"/>
              </a:rPr>
              <a:t>#261</a:t>
            </a:r>
            <a:r>
              <a:rPr lang="en-US" dirty="0"/>
              <a:t>)</a:t>
            </a:r>
          </a:p>
          <a:p>
            <a:r>
              <a:rPr lang="en-US" dirty="0"/>
              <a:t>Strongly typed access to wire formats (See </a:t>
            </a:r>
            <a:r>
              <a:rPr lang="en-US" dirty="0">
                <a:hlinkClick r:id="rId8"/>
              </a:rPr>
              <a:t>#3910</a:t>
            </a:r>
            <a:r>
              <a:rPr lang="en-US" dirty="0"/>
              <a:t>)</a:t>
            </a:r>
          </a:p>
          <a:p>
            <a:r>
              <a:rPr lang="en-US" b="1" dirty="0"/>
              <a:t>Some interest</a:t>
            </a:r>
          </a:p>
          <a:p>
            <a:r>
              <a:rPr lang="en-US" dirty="0"/>
              <a:t>Covariant return types (Proposal: </a:t>
            </a:r>
            <a:r>
              <a:rPr lang="en-US" dirty="0">
                <a:hlinkClick r:id="rId9"/>
              </a:rPr>
              <a:t>#357</a:t>
            </a:r>
            <a:r>
              <a:rPr lang="en-US" dirty="0"/>
              <a:t>)</a:t>
            </a:r>
          </a:p>
          <a:p>
            <a:r>
              <a:rPr lang="en-US" dirty="0"/>
              <a:t>More support for expression trees (statements, more expressions) (Proposal: </a:t>
            </a:r>
            <a:r>
              <a:rPr lang="en-US" dirty="0">
                <a:hlinkClick r:id="rId10"/>
              </a:rPr>
              <a:t>#2060</a:t>
            </a:r>
            <a:r>
              <a:rPr lang="en-US" dirty="0"/>
              <a:t>)</a:t>
            </a:r>
          </a:p>
          <a:p>
            <a:r>
              <a:rPr lang="en-US" dirty="0"/>
              <a:t>Syntax for lists</a:t>
            </a:r>
          </a:p>
          <a:p>
            <a:r>
              <a:rPr lang="en-US" dirty="0"/>
              <a:t>Syntax for dictionaries</a:t>
            </a:r>
          </a:p>
          <a:p>
            <a:r>
              <a:rPr lang="en-US" dirty="0"/>
              <a:t>Serialization and data binding support for records (see </a:t>
            </a:r>
            <a:r>
              <a:rPr lang="en-US" dirty="0">
                <a:hlinkClick r:id="rId11"/>
              </a:rPr>
              <a:t>#1303</a:t>
            </a:r>
            <a:r>
              <a:rPr lang="en-US" dirty="0"/>
              <a:t>)</a:t>
            </a:r>
          </a:p>
          <a:p>
            <a:r>
              <a:rPr lang="en-US" dirty="0"/>
              <a:t>Deterministic disposal (Proposal: </a:t>
            </a:r>
            <a:r>
              <a:rPr lang="en-US" dirty="0">
                <a:hlinkClick r:id="rId12"/>
              </a:rPr>
              <a:t>#161</a:t>
            </a:r>
            <a:r>
              <a:rPr lang="en-US" dirty="0"/>
              <a:t>)</a:t>
            </a:r>
          </a:p>
          <a:p>
            <a:r>
              <a:rPr lang="en-US" dirty="0"/>
              <a:t>Immutable types (Proposal: </a:t>
            </a:r>
            <a:r>
              <a:rPr lang="en-US" dirty="0">
                <a:hlinkClick r:id="rId13"/>
              </a:rPr>
              <a:t>#159</a:t>
            </a:r>
            <a:r>
              <a:rPr lang="en-US" dirty="0"/>
              <a:t>)</a:t>
            </a:r>
          </a:p>
          <a:p>
            <a:r>
              <a:rPr lang="en-US" dirty="0"/>
              <a:t>Type providers</a:t>
            </a:r>
          </a:p>
          <a:p>
            <a:r>
              <a:rPr lang="en-US" dirty="0"/>
              <a:t>Existing or other ways of adding attributes (cross-assembly?)</a:t>
            </a:r>
          </a:p>
          <a:p>
            <a:r>
              <a:rPr lang="en-US" dirty="0"/>
              <a:t>Scripting features back into mainline language</a:t>
            </a:r>
          </a:p>
          <a:p>
            <a:r>
              <a:rPr lang="en-US" dirty="0"/>
              <a:t>Ref locals and ref returns (Proposal: </a:t>
            </a:r>
            <a:r>
              <a:rPr lang="en-US" dirty="0">
                <a:hlinkClick r:id="rId14"/>
              </a:rPr>
              <a:t>#118</a:t>
            </a:r>
            <a:r>
              <a:rPr lang="en-US" dirty="0"/>
              <a:t>)</a:t>
            </a:r>
          </a:p>
          <a:p>
            <a:r>
              <a:rPr lang="en-US" dirty="0" err="1"/>
              <a:t>readonly</a:t>
            </a:r>
            <a:r>
              <a:rPr lang="en-US" dirty="0"/>
              <a:t> parameters and locals (Proposal: </a:t>
            </a:r>
            <a:r>
              <a:rPr lang="en-US" dirty="0">
                <a:hlinkClick r:id="rId15"/>
              </a:rPr>
              <a:t>#115</a:t>
            </a:r>
            <a:r>
              <a:rPr lang="en-US" dirty="0"/>
              <a:t>)</a:t>
            </a:r>
          </a:p>
          <a:p>
            <a:r>
              <a:rPr lang="en-US" dirty="0"/>
              <a:t>Attributes on lambdas (Proposal: </a:t>
            </a:r>
            <a:r>
              <a:rPr lang="en-US" dirty="0">
                <a:hlinkClick r:id="rId16"/>
              </a:rPr>
              <a:t>#117</a:t>
            </a:r>
            <a:r>
              <a:rPr lang="en-US" dirty="0"/>
              <a:t>)</a:t>
            </a:r>
          </a:p>
          <a:p>
            <a:r>
              <a:rPr lang="en-US" dirty="0"/>
              <a:t>Method contracts (requires and ensures) (Proposal: </a:t>
            </a:r>
            <a:r>
              <a:rPr lang="en-US" dirty="0">
                <a:hlinkClick r:id="rId17"/>
              </a:rPr>
              <a:t>#119</a:t>
            </a:r>
            <a:r>
              <a:rPr lang="en-US" dirty="0"/>
              <a:t>)</a:t>
            </a:r>
          </a:p>
          <a:p>
            <a:r>
              <a:rPr lang="en-US" dirty="0"/>
              <a:t>Extension members (</a:t>
            </a:r>
            <a:r>
              <a:rPr lang="en-US" dirty="0">
                <a:hlinkClick r:id="rId18"/>
              </a:rPr>
              <a:t>#112</a:t>
            </a:r>
            <a:r>
              <a:rPr lang="en-US" dirty="0"/>
              <a:t> et al)</a:t>
            </a:r>
          </a:p>
          <a:p>
            <a:r>
              <a:rPr lang="en-US" dirty="0"/>
              <a:t>Compile-time attributes (ability to disappear in IL or at runtime. Could be more expressive)</a:t>
            </a:r>
          </a:p>
          <a:p>
            <a:r>
              <a:rPr lang="en-US" dirty="0"/>
              <a:t>Attributes in more places (</a:t>
            </a:r>
            <a:r>
              <a:rPr lang="en-US" dirty="0" err="1"/>
              <a:t>persistable</a:t>
            </a:r>
            <a:r>
              <a:rPr lang="en-US" dirty="0"/>
              <a:t> and non-)</a:t>
            </a:r>
          </a:p>
          <a:p>
            <a:r>
              <a:rPr lang="en-US" dirty="0"/>
              <a:t>Supersedes</a:t>
            </a:r>
          </a:p>
          <a:p>
            <a:r>
              <a:rPr lang="en-US" dirty="0"/>
              <a:t>Object initializers for immutable objects (</a:t>
            </a:r>
            <a:r>
              <a:rPr lang="en-US" dirty="0">
                <a:hlinkClick r:id="rId19"/>
              </a:rPr>
              <a:t>#229</a:t>
            </a:r>
            <a:r>
              <a:rPr lang="en-US" dirty="0"/>
              <a:t>)</a:t>
            </a:r>
          </a:p>
          <a:p>
            <a:r>
              <a:rPr lang="en-US" dirty="0"/>
              <a:t>Local functions (</a:t>
            </a:r>
            <a:r>
              <a:rPr lang="en-US" dirty="0">
                <a:hlinkClick r:id="rId20"/>
              </a:rPr>
              <a:t>#259</a:t>
            </a:r>
            <a:r>
              <a:rPr lang="en-US" dirty="0"/>
              <a:t>)</a:t>
            </a:r>
          </a:p>
          <a:p>
            <a:r>
              <a:rPr lang="en-US" b="1" dirty="0"/>
              <a:t>Small but useful</a:t>
            </a:r>
          </a:p>
          <a:p>
            <a:r>
              <a:rPr lang="en-US" dirty="0"/>
              <a:t>Allow extension methods in non-static classes</a:t>
            </a:r>
          </a:p>
          <a:p>
            <a:r>
              <a:rPr lang="en-US" dirty="0"/>
              <a:t>More </a:t>
            </a:r>
            <a:r>
              <a:rPr lang="en-US" dirty="0" err="1"/>
              <a:t>betterness</a:t>
            </a:r>
            <a:r>
              <a:rPr lang="en-US" dirty="0"/>
              <a:t> (generic constraints, static vs instance) (Proposal: </a:t>
            </a:r>
            <a:r>
              <a:rPr lang="en-US" dirty="0">
                <a:hlinkClick r:id="rId21" tooltip="Proposal: bestest betterness"/>
              </a:rPr>
              <a:t>#250</a:t>
            </a:r>
            <a:r>
              <a:rPr lang="en-US" dirty="0"/>
              <a:t>)</a:t>
            </a:r>
          </a:p>
          <a:p>
            <a:r>
              <a:rPr lang="en-US" dirty="0" err="1"/>
              <a:t>params</a:t>
            </a:r>
            <a:r>
              <a:rPr lang="en-US" dirty="0"/>
              <a:t> </a:t>
            </a:r>
            <a:r>
              <a:rPr lang="en-US" dirty="0" err="1"/>
              <a:t>IEnumerable</a:t>
            </a:r>
            <a:r>
              <a:rPr lang="en-US" dirty="0"/>
              <a:t> / </a:t>
            </a:r>
            <a:r>
              <a:rPr lang="en-US" dirty="0" err="1"/>
              <a:t>varargs</a:t>
            </a:r>
            <a:r>
              <a:rPr lang="en-US" dirty="0"/>
              <a:t> (Proposal </a:t>
            </a:r>
            <a:r>
              <a:rPr lang="en-US" dirty="0">
                <a:hlinkClick r:id="rId22"/>
              </a:rPr>
              <a:t>#36</a:t>
            </a:r>
            <a:r>
              <a:rPr lang="en-US" dirty="0"/>
              <a:t> and </a:t>
            </a:r>
            <a:r>
              <a:rPr lang="en-US" dirty="0">
                <a:hlinkClick r:id="rId23"/>
              </a:rPr>
              <a:t>#37</a:t>
            </a:r>
            <a:r>
              <a:rPr lang="en-US" dirty="0"/>
              <a:t>)</a:t>
            </a:r>
          </a:p>
          <a:p>
            <a:r>
              <a:rPr lang="en-US" dirty="0"/>
              <a:t>Binary literals (Proposal: </a:t>
            </a:r>
            <a:r>
              <a:rPr lang="en-US" dirty="0">
                <a:hlinkClick r:id="rId24"/>
              </a:rPr>
              <a:t>#215</a:t>
            </a:r>
            <a:r>
              <a:rPr lang="en-US" dirty="0"/>
              <a:t>)</a:t>
            </a:r>
          </a:p>
          <a:p>
            <a:r>
              <a:rPr lang="en-US" dirty="0"/>
              <a:t>Digit separators (Proposal: </a:t>
            </a:r>
            <a:r>
              <a:rPr lang="en-US" dirty="0">
                <a:hlinkClick r:id="rId25"/>
              </a:rPr>
              <a:t>#216</a:t>
            </a:r>
            <a:r>
              <a:rPr lang="en-US" dirty="0"/>
              <a:t>)</a:t>
            </a:r>
          </a:p>
          <a:p>
            <a:r>
              <a:rPr lang="en-US" b="1" dirty="0"/>
              <a:t>Interesting but require CLR support</a:t>
            </a:r>
          </a:p>
          <a:p>
            <a:r>
              <a:rPr lang="en-US" dirty="0"/>
              <a:t>Additional generic constraints (some may not need CLR) (see also </a:t>
            </a:r>
            <a:r>
              <a:rPr lang="en-US" dirty="0">
                <a:hlinkClick r:id="rId26"/>
              </a:rPr>
              <a:t>#129</a:t>
            </a:r>
            <a:r>
              <a:rPr lang="en-US" dirty="0"/>
              <a:t>, </a:t>
            </a:r>
            <a:r>
              <a:rPr lang="en-US" dirty="0">
                <a:hlinkClick r:id="rId27"/>
              </a:rPr>
              <a:t>#154</a:t>
            </a:r>
            <a:r>
              <a:rPr lang="en-US" dirty="0"/>
              <a:t>, </a:t>
            </a:r>
            <a:r>
              <a:rPr lang="en-US" dirty="0">
                <a:hlinkClick r:id="rId28"/>
              </a:rPr>
              <a:t>#158</a:t>
            </a:r>
            <a:r>
              <a:rPr lang="en-US" dirty="0"/>
              <a:t>, </a:t>
            </a:r>
            <a:r>
              <a:rPr lang="en-US" dirty="0">
                <a:hlinkClick r:id="rId29"/>
              </a:rPr>
              <a:t>#262</a:t>
            </a:r>
            <a:r>
              <a:rPr lang="en-US" dirty="0"/>
              <a:t>).</a:t>
            </a:r>
          </a:p>
          <a:p>
            <a:r>
              <a:rPr lang="en-US" dirty="0"/>
              <a:t>interfaces that can only be implemented internally</a:t>
            </a:r>
          </a:p>
          <a:p>
            <a:r>
              <a:rPr lang="en-US" dirty="0"/>
              <a:t>default implementations in interfaces (see </a:t>
            </a:r>
            <a:r>
              <a:rPr lang="en-US" dirty="0">
                <a:hlinkClick r:id="rId30"/>
              </a:rPr>
              <a:t>#73</a:t>
            </a:r>
            <a:r>
              <a:rPr lang="en-US" dirty="0"/>
              <a:t>, </a:t>
            </a:r>
            <a:r>
              <a:rPr lang="en-US" dirty="0">
                <a:hlinkClick r:id="rId31"/>
              </a:rPr>
              <a:t>#258</a:t>
            </a:r>
            <a:r>
              <a:rPr lang="en-US" dirty="0"/>
              <a:t>)</a:t>
            </a:r>
          </a:p>
          <a:p>
            <a:r>
              <a:rPr lang="en-US" dirty="0"/>
              <a:t>Array slicing syntax (Proposal: </a:t>
            </a:r>
            <a:r>
              <a:rPr lang="en-US" dirty="0">
                <a:hlinkClick r:id="rId32"/>
              </a:rPr>
              <a:t>#120</a:t>
            </a:r>
            <a:r>
              <a:rPr lang="en-US" dirty="0"/>
              <a:t>)</a:t>
            </a:r>
          </a:p>
          <a:p>
            <a:r>
              <a:rPr lang="en-US" dirty="0"/>
              <a:t>Static interface members</a:t>
            </a:r>
          </a:p>
          <a:p>
            <a:r>
              <a:rPr lang="en-US" dirty="0"/>
              <a:t>See also </a:t>
            </a:r>
            <a:r>
              <a:rPr lang="en-US" dirty="0">
                <a:hlinkClick r:id="rId33"/>
              </a:rPr>
              <a:t>#420</a:t>
            </a:r>
            <a:r>
              <a:rPr lang="en-US" dirty="0"/>
              <a:t>.</a:t>
            </a:r>
          </a:p>
          <a:p>
            <a:r>
              <a:rPr lang="en-US" b="1" dirty="0"/>
              <a:t>Probably not this time</a:t>
            </a:r>
          </a:p>
          <a:p>
            <a:r>
              <a:rPr lang="en-US" dirty="0"/>
              <a:t>"Metaprogramming"</a:t>
            </a:r>
          </a:p>
          <a:p>
            <a:r>
              <a:rPr lang="en-US" dirty="0"/>
              <a:t>Hooks on object initializers</a:t>
            </a:r>
          </a:p>
          <a:p>
            <a:r>
              <a:rPr lang="en-US" dirty="0"/>
              <a:t>Safe fixed-size buffers (Proposal: </a:t>
            </a:r>
            <a:r>
              <a:rPr lang="en-US" dirty="0">
                <a:hlinkClick r:id="rId34"/>
              </a:rPr>
              <a:t>#126</a:t>
            </a:r>
            <a:r>
              <a:rPr lang="en-US" dirty="0"/>
              <a:t>)</a:t>
            </a:r>
          </a:p>
          <a:p>
            <a:r>
              <a:rPr lang="en-US" dirty="0"/>
              <a:t>Lambda capture lists (Proposal: </a:t>
            </a:r>
            <a:r>
              <a:rPr lang="en-US" dirty="0">
                <a:hlinkClick r:id="rId16"/>
              </a:rPr>
              <a:t>#117</a:t>
            </a:r>
            <a:r>
              <a:rPr lang="en-US" dirty="0"/>
              <a:t>)</a:t>
            </a:r>
          </a:p>
          <a:p>
            <a:r>
              <a:rPr lang="en-US" b="1" dirty="0"/>
              <a:t>Probably never</a:t>
            </a:r>
          </a:p>
          <a:p>
            <a:r>
              <a:rPr lang="en-US" dirty="0"/>
              <a:t>INPC support</a:t>
            </a:r>
          </a:p>
          <a:p>
            <a:r>
              <a:rPr lang="en-US" dirty="0" err="1"/>
              <a:t>ISupportInitialize</a:t>
            </a:r>
            <a:r>
              <a:rPr lang="en-US" dirty="0"/>
              <a:t> support (</a:t>
            </a:r>
            <a:r>
              <a:rPr lang="en-US" dirty="0">
                <a:hlinkClick r:id="rId35"/>
              </a:rPr>
              <a:t>#2100</a:t>
            </a:r>
            <a:r>
              <a:rPr lang="en-US" dirty="0"/>
              <a:t>)</a:t>
            </a:r>
          </a:p>
          <a:p>
            <a:r>
              <a:rPr lang="en-US" dirty="0"/>
              <a:t>Destructible types (Proposal: </a:t>
            </a:r>
            <a:r>
              <a:rPr lang="en-US" dirty="0">
                <a:hlinkClick r:id="rId12"/>
              </a:rPr>
              <a:t>#161</a:t>
            </a:r>
            <a:r>
              <a:rPr lang="en-US" dirty="0"/>
              <a:t>)</a:t>
            </a:r>
          </a:p>
          <a:p>
            <a:r>
              <a:rPr lang="en-US" dirty="0"/>
              <a:t>Implicitly typed lambdas (</a:t>
            </a:r>
            <a:r>
              <a:rPr lang="en-US" dirty="0">
                <a:hlinkClick r:id="rId36"/>
              </a:rPr>
              <a:t>#14</a:t>
            </a:r>
            <a:r>
              <a:rPr lang="en-US" dirty="0"/>
              <a:t>)</a:t>
            </a:r>
          </a:p>
          <a:p>
            <a:r>
              <a:rPr lang="en-US" dirty="0"/>
              <a:t>First item in a loop is special (</a:t>
            </a:r>
            <a:r>
              <a:rPr lang="en-US" dirty="0">
                <a:hlinkClick r:id="rId37"/>
              </a:rPr>
              <a:t>#131</a:t>
            </a:r>
            <a:r>
              <a:rPr lang="en-US" dirty="0"/>
              <a:t>)</a:t>
            </a:r>
          </a:p>
          <a:p>
            <a:r>
              <a:rPr lang="en-US" dirty="0"/>
              <a:t>XML literals (</a:t>
            </a:r>
            <a:r>
              <a:rPr lang="en-US" dirty="0">
                <a:hlinkClick r:id="rId38"/>
              </a:rPr>
              <a:t>#1746</a:t>
            </a:r>
            <a:r>
              <a:rPr lang="en-US" dirty="0"/>
              <a:t>)</a:t>
            </a:r>
          </a:p>
          <a:p>
            <a:r>
              <a:rPr lang="en-US" b="1" dirty="0" err="1"/>
              <a:t>Unbucketed</a:t>
            </a:r>
            <a:endParaRPr lang="en-US" b="1" dirty="0"/>
          </a:p>
          <a:p>
            <a:r>
              <a:rPr lang="en-US" dirty="0"/>
              <a:t>yield </a:t>
            </a:r>
            <a:r>
              <a:rPr lang="en-US" dirty="0" err="1"/>
              <a:t>foreach</a:t>
            </a:r>
            <a:r>
              <a:rPr lang="en-US" dirty="0"/>
              <a:t> (non-quadratic) (</a:t>
            </a:r>
            <a:r>
              <a:rPr lang="en-US" dirty="0">
                <a:hlinkClick r:id="rId39"/>
              </a:rPr>
              <a:t>#15</a:t>
            </a:r>
            <a:r>
              <a:rPr lang="en-US" dirty="0"/>
              <a:t>)</a:t>
            </a:r>
          </a:p>
          <a:p>
            <a:r>
              <a:rPr lang="en-US" dirty="0"/>
              <a:t>declaration expressions (</a:t>
            </a:r>
            <a:r>
              <a:rPr lang="en-US" dirty="0">
                <a:hlinkClick r:id="rId40"/>
              </a:rPr>
              <a:t>#254</a:t>
            </a:r>
            <a:r>
              <a:rPr lang="en-US" dirty="0"/>
              <a:t>)</a:t>
            </a:r>
          </a:p>
          <a:p>
            <a:r>
              <a:rPr lang="en-US" dirty="0"/>
              <a:t>expressing unreachable code (</a:t>
            </a:r>
            <a:r>
              <a:rPr lang="en-US" dirty="0">
                <a:hlinkClick r:id="rId41"/>
              </a:rPr>
              <a:t>#59</a:t>
            </a:r>
            <a:r>
              <a:rPr lang="en-US" dirty="0"/>
              <a:t>, </a:t>
            </a:r>
            <a:r>
              <a:rPr lang="en-US" dirty="0">
                <a:hlinkClick r:id="rId42"/>
              </a:rPr>
              <a:t>#1226</a:t>
            </a:r>
            <a:r>
              <a:rPr lang="en-US" dirty="0"/>
              <a:t>)</a:t>
            </a:r>
          </a:p>
          <a:p>
            <a:r>
              <a:rPr lang="en-US" dirty="0"/>
              <a:t>Family AND Assembly access modifier (</a:t>
            </a:r>
            <a:r>
              <a:rPr lang="en-US" dirty="0">
                <a:hlinkClick r:id="rId43"/>
              </a:rPr>
              <a:t>#1384</a:t>
            </a:r>
            <a:r>
              <a:rPr lang="en-US" dirty="0"/>
              <a:t>)</a:t>
            </a:r>
          </a:p>
          <a:p>
            <a:r>
              <a:rPr lang="es-ES" dirty="0"/>
              <a:t>“</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t>2/25/2016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54</a:t>
            </a:fld>
            <a:endParaRPr lang="en-US" dirty="0"/>
          </a:p>
        </p:txBody>
      </p:sp>
      <p:sp>
        <p:nvSpPr>
          <p:cNvPr id="7" name="Header Placeholder 6"/>
          <p:cNvSpPr>
            <a:spLocks noGrp="1"/>
          </p:cNvSpPr>
          <p:nvPr>
            <p:ph type="hdr" sz="quarter" idx="13"/>
          </p:nvPr>
        </p:nvSpPr>
        <p:spPr/>
        <p:txBody>
          <a:bodyPr/>
          <a:lstStyle/>
          <a:p>
            <a:r>
              <a:rPr lang="en-US" dirty="0"/>
              <a:t>Build 2014</a:t>
            </a:r>
          </a:p>
        </p:txBody>
      </p:sp>
    </p:spTree>
    <p:extLst>
      <p:ext uri="{BB962C8B-B14F-4D97-AF65-F5344CB8AC3E}">
        <p14:creationId xmlns:p14="http://schemas.microsoft.com/office/powerpoint/2010/main" val="33153058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err="1"/>
              <a:t>Essential</a:t>
            </a:r>
            <a:r>
              <a:rPr lang="es-ES" b="1" dirty="0"/>
              <a:t> .NET - </a:t>
            </a:r>
            <a:r>
              <a:rPr lang="es-ES" b="1" dirty="0" err="1"/>
              <a:t>Designing</a:t>
            </a:r>
            <a:r>
              <a:rPr lang="es-ES" b="1" dirty="0"/>
              <a:t> C# 7</a:t>
            </a:r>
            <a:endParaRPr lang="es-ES" dirty="0"/>
          </a:p>
          <a:p>
            <a:r>
              <a:rPr lang="es-ES" dirty="0"/>
              <a:t>https://msdn.microsoft.com/en-us/magazine/mt595758.aspx</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2/25/2016 6:35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41533535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pitchFamily="34" charset="0"/>
                <a:ea typeface="+mn-ea"/>
                <a:cs typeface="+mn-cs"/>
              </a:rPr>
              <a:t>What are the benefits of functional programming?</a:t>
            </a:r>
          </a:p>
          <a:p>
            <a:r>
              <a:rPr lang="en-US" sz="900" kern="1200" dirty="0">
                <a:solidFill>
                  <a:schemeClr val="tx1"/>
                </a:solidFill>
                <a:effectLst/>
                <a:latin typeface="Segoe UI Light" pitchFamily="34" charset="0"/>
                <a:ea typeface="+mn-ea"/>
                <a:cs typeface="+mn-cs"/>
              </a:rPr>
              <a:t>http://stackoverflow.com/questions/128057/what-are-the-benefits-of-functional-programming</a:t>
            </a:r>
          </a:p>
          <a:p>
            <a:r>
              <a:rPr lang="en-US" sz="900" kern="1200" dirty="0">
                <a:solidFill>
                  <a:schemeClr val="tx1"/>
                </a:solidFill>
                <a:effectLst/>
                <a:latin typeface="Segoe UI Light" pitchFamily="34" charset="0"/>
                <a:ea typeface="+mn-ea"/>
                <a:cs typeface="+mn-cs"/>
              </a:rPr>
              <a:t>“</a:t>
            </a:r>
          </a:p>
          <a:p>
            <a:r>
              <a:rPr lang="en-US" sz="900" kern="1200" dirty="0">
                <a:solidFill>
                  <a:schemeClr val="tx1"/>
                </a:solidFill>
                <a:effectLst/>
                <a:latin typeface="Segoe UI Light" pitchFamily="34" charset="0"/>
                <a:ea typeface="+mn-ea"/>
                <a:cs typeface="+mn-cs"/>
              </a:rPr>
              <a:t>Describe what you want,</a:t>
            </a:r>
            <a:r>
              <a:rPr lang="en-US" sz="900" kern="1200" baseline="0" dirty="0">
                <a:solidFill>
                  <a:schemeClr val="tx1"/>
                </a:solidFill>
                <a:effectLst/>
                <a:latin typeface="Segoe UI Light" pitchFamily="34" charset="0"/>
                <a:ea typeface="+mn-ea"/>
                <a:cs typeface="+mn-cs"/>
              </a:rPr>
              <a:t> rather than how to get it.</a:t>
            </a:r>
          </a:p>
          <a:p>
            <a:r>
              <a:rPr lang="en-US" sz="900" kern="1200" baseline="0" dirty="0">
                <a:solidFill>
                  <a:schemeClr val="tx1"/>
                </a:solidFill>
                <a:effectLst/>
                <a:latin typeface="Segoe UI Light" pitchFamily="34" charset="0"/>
                <a:ea typeface="+mn-ea"/>
                <a:cs typeface="+mn-cs"/>
              </a:rPr>
              <a:t>Brevity</a:t>
            </a:r>
          </a:p>
          <a:p>
            <a:r>
              <a:rPr lang="en-US" sz="900" kern="1200" baseline="0" dirty="0">
                <a:solidFill>
                  <a:schemeClr val="tx1"/>
                </a:solidFill>
                <a:effectLst/>
                <a:latin typeface="Segoe UI Light" pitchFamily="34" charset="0"/>
                <a:ea typeface="+mn-ea"/>
                <a:cs typeface="+mn-cs"/>
              </a:rPr>
              <a:t>Concurrency</a:t>
            </a:r>
          </a:p>
          <a:p>
            <a:r>
              <a:rPr lang="en-US" sz="900" kern="1200" baseline="0" dirty="0">
                <a:solidFill>
                  <a:schemeClr val="tx1"/>
                </a:solidFill>
                <a:effectLst/>
                <a:latin typeface="Segoe UI Light" pitchFamily="34" charset="0"/>
                <a:ea typeface="+mn-ea"/>
                <a:cs typeface="+mn-cs"/>
              </a:rPr>
              <a:t>Performance (lazy evaluation)</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Functions are fist-class</a:t>
            </a:r>
            <a:r>
              <a:rPr lang="en-US" sz="900" kern="1200" baseline="0" dirty="0">
                <a:solidFill>
                  <a:schemeClr val="tx1"/>
                </a:solidFill>
                <a:effectLst/>
                <a:latin typeface="Segoe UI Light" pitchFamily="34" charset="0"/>
                <a:ea typeface="+mn-ea"/>
                <a:cs typeface="+mn-cs"/>
              </a:rPr>
              <a:t> in C#.</a:t>
            </a:r>
          </a:p>
          <a:p>
            <a:r>
              <a:rPr lang="en-US" sz="900" kern="1200" baseline="0" dirty="0">
                <a:solidFill>
                  <a:schemeClr val="tx1"/>
                </a:solidFill>
                <a:effectLst/>
                <a:latin typeface="Segoe UI Light" pitchFamily="34" charset="0"/>
                <a:ea typeface="+mn-ea"/>
                <a:cs typeface="+mn-cs"/>
              </a:rPr>
              <a:t>Easy to implement functional techniques with C#.</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Brevity thx to more concise code.</a:t>
            </a:r>
            <a:r>
              <a:rPr lang="en-US" sz="900" kern="1200" baseline="0" dirty="0">
                <a:solidFill>
                  <a:schemeClr val="tx1"/>
                </a:solidFill>
                <a:effectLst/>
                <a:latin typeface="Segoe UI Light" pitchFamily="34" charset="0"/>
                <a:ea typeface="+mn-ea"/>
                <a:cs typeface="+mn-cs"/>
              </a:rPr>
              <a:t> Code Reuse.</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Less side effects thx to Immutability and Pure Functions. Avoid problems</a:t>
            </a:r>
            <a:r>
              <a:rPr lang="en-US" sz="900" kern="1200" baseline="0" dirty="0">
                <a:solidFill>
                  <a:schemeClr val="tx1"/>
                </a:solidFill>
                <a:effectLst/>
                <a:latin typeface="Segoe UI Light" pitchFamily="34" charset="0"/>
                <a:ea typeface="+mn-ea"/>
                <a:cs typeface="+mn-cs"/>
              </a:rPr>
              <a:t> such as null values.</a:t>
            </a:r>
            <a:r>
              <a:rPr lang="en-US" sz="900" kern="1200" dirty="0">
                <a:solidFill>
                  <a:schemeClr val="tx1"/>
                </a:solidFill>
                <a:effectLst/>
                <a:latin typeface="Segoe UI Light" pitchFamily="34" charset="0"/>
                <a:ea typeface="+mn-ea"/>
                <a:cs typeface="+mn-cs"/>
              </a:rPr>
              <a:t>  Ease</a:t>
            </a:r>
            <a:r>
              <a:rPr lang="en-US" sz="900" kern="1200" baseline="0" dirty="0">
                <a:solidFill>
                  <a:schemeClr val="tx1"/>
                </a:solidFill>
                <a:effectLst/>
                <a:latin typeface="Segoe UI Light" pitchFamily="34" charset="0"/>
                <a:ea typeface="+mn-ea"/>
                <a:cs typeface="+mn-cs"/>
              </a:rPr>
              <a:t> of testing.</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Efficiency and scalability. Easier to parallelize your code.</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Good for concurrency.</a:t>
            </a:r>
          </a:p>
          <a:p>
            <a:r>
              <a:rPr lang="en-US" sz="900" kern="1200" dirty="0">
                <a:solidFill>
                  <a:schemeClr val="tx1"/>
                </a:solidFill>
                <a:effectLst/>
                <a:latin typeface="Segoe UI Light" pitchFamily="34" charset="0"/>
                <a:ea typeface="+mn-ea"/>
                <a:cs typeface="+mn-cs"/>
              </a:rPr>
              <a:t>Performance gains thx to lazy evaluation.</a:t>
            </a:r>
          </a:p>
          <a:p>
            <a:r>
              <a:rPr lang="en-US" sz="900" kern="1200" dirty="0">
                <a:solidFill>
                  <a:schemeClr val="tx1"/>
                </a:solidFill>
                <a:effectLst/>
                <a:latin typeface="Segoe UI Light" pitchFamily="34" charset="0"/>
                <a:ea typeface="+mn-ea"/>
                <a:cs typeface="+mn-cs"/>
              </a:rPr>
              <a:t>We can use functional programming or not, as C# is a multi-paradigm language.</a:t>
            </a:r>
          </a:p>
          <a:p>
            <a:r>
              <a:rPr lang="en-US" sz="900" kern="1200" dirty="0">
                <a:solidFill>
                  <a:schemeClr val="tx1"/>
                </a:solidFill>
                <a:effectLst/>
                <a:latin typeface="Segoe UI Light" pitchFamily="34" charset="0"/>
                <a:ea typeface="+mn-ea"/>
                <a:cs typeface="+mn-cs"/>
              </a:rPr>
              <a:t>The future of C# looks functional.</a:t>
            </a:r>
          </a:p>
          <a:p>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t>2/25/2016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56</a:t>
            </a:fld>
            <a:endParaRPr lang="en-US" dirty="0"/>
          </a:p>
        </p:txBody>
      </p:sp>
      <p:sp>
        <p:nvSpPr>
          <p:cNvPr id="7" name="Header Placeholder 6"/>
          <p:cNvSpPr>
            <a:spLocks noGrp="1"/>
          </p:cNvSpPr>
          <p:nvPr>
            <p:ph type="hdr" sz="quarter" idx="13"/>
          </p:nvPr>
        </p:nvSpPr>
        <p:spPr/>
        <p:txBody>
          <a:bodyPr/>
          <a:lstStyle/>
          <a:p>
            <a:r>
              <a:rPr lang="en-US" dirty="0"/>
              <a:t>Build 2014</a:t>
            </a:r>
          </a:p>
        </p:txBody>
      </p:sp>
    </p:spTree>
    <p:extLst>
      <p:ext uri="{BB962C8B-B14F-4D97-AF65-F5344CB8AC3E}">
        <p14:creationId xmlns:p14="http://schemas.microsoft.com/office/powerpoint/2010/main" val="14390656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Introduction to Functional Programming in C#</a:t>
            </a:r>
            <a:endParaRPr lang="es-E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http://www.c-sharpcorner.com/uploadfile/rmcochran/introduction-to-functional-programming-in-C-Sharp/</a:t>
            </a:r>
            <a:r>
              <a:rPr lang="es-ES" dirty="0"/>
              <a:t> </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2/25/2016 6:35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11922019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t>2/25/2016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58</a:t>
            </a:fld>
            <a:endParaRPr lang="en-US" dirty="0"/>
          </a:p>
        </p:txBody>
      </p:sp>
      <p:sp>
        <p:nvSpPr>
          <p:cNvPr id="7" name="Header Placeholder 6"/>
          <p:cNvSpPr>
            <a:spLocks noGrp="1"/>
          </p:cNvSpPr>
          <p:nvPr>
            <p:ph type="hdr" sz="quarter" idx="13"/>
          </p:nvPr>
        </p:nvSpPr>
        <p:spPr/>
        <p:txBody>
          <a:bodyPr/>
          <a:lstStyle/>
          <a:p>
            <a:r>
              <a:rPr lang="en-US" dirty="0"/>
              <a:t>Build 2014</a:t>
            </a:r>
          </a:p>
        </p:txBody>
      </p:sp>
    </p:spTree>
    <p:extLst>
      <p:ext uri="{BB962C8B-B14F-4D97-AF65-F5344CB8AC3E}">
        <p14:creationId xmlns:p14="http://schemas.microsoft.com/office/powerpoint/2010/main" val="27146083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900" kern="1200" dirty="0">
                <a:solidFill>
                  <a:schemeClr val="tx1"/>
                </a:solidFill>
                <a:effectLst/>
                <a:latin typeface="Segoe UI Light" pitchFamily="34" charset="0"/>
                <a:ea typeface="+mn-ea"/>
                <a:cs typeface="+mn-cs"/>
              </a:rPr>
              <a:t>Do you want to know more?</a:t>
            </a:r>
          </a:p>
          <a:p>
            <a:pPr rtl="0" fontAlgn="ctr"/>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Demos</a:t>
            </a:r>
          </a:p>
          <a:p>
            <a:r>
              <a:rPr lang="en-US" sz="900" kern="1200" dirty="0">
                <a:solidFill>
                  <a:schemeClr val="tx1"/>
                </a:solidFill>
                <a:effectLst/>
                <a:latin typeface="Segoe UI Light" pitchFamily="34" charset="0"/>
                <a:ea typeface="+mn-ea"/>
                <a:cs typeface="+mn-cs"/>
              </a:rPr>
              <a:t>https://github.com/alejacma/dotNetSpain2016</a:t>
            </a:r>
          </a:p>
          <a:p>
            <a:pPr rtl="0" fontAlgn="ctr"/>
            <a:endParaRPr lang="en-US" sz="900" kern="1200" dirty="0">
              <a:solidFill>
                <a:schemeClr val="tx1"/>
              </a:solidFill>
              <a:effectLst/>
              <a:latin typeface="Segoe UI Light" pitchFamily="34" charset="0"/>
              <a:ea typeface="+mn-ea"/>
              <a:cs typeface="+mn-cs"/>
            </a:endParaRPr>
          </a:p>
          <a:p>
            <a:r>
              <a:rPr lang="es-ES" b="1" dirty="0"/>
              <a:t>Microsoft Virtual </a:t>
            </a:r>
            <a:r>
              <a:rPr lang="es-ES" b="1" dirty="0" err="1"/>
              <a:t>Academy</a:t>
            </a:r>
            <a:endParaRPr lang="es-ES" b="1" dirty="0"/>
          </a:p>
          <a:p>
            <a:r>
              <a:rPr lang="es-ES" dirty="0"/>
              <a:t>http://www.microsoftvirtualacademy.com/</a:t>
            </a:r>
          </a:p>
          <a:p>
            <a:endParaRPr lang="es-ES" sz="900" kern="1200" dirty="0">
              <a:solidFill>
                <a:schemeClr val="tx1"/>
              </a:solidFill>
              <a:effectLst/>
              <a:latin typeface="Segoe UI Light" pitchFamily="34" charset="0"/>
              <a:ea typeface="+mn-ea"/>
              <a:cs typeface="+mn-cs"/>
            </a:endParaRPr>
          </a:p>
          <a:p>
            <a:r>
              <a:rPr lang="es-ES" dirty="0"/>
              <a:t>C# Fundamentals</a:t>
            </a:r>
          </a:p>
          <a:p>
            <a:r>
              <a:rPr lang="es-ES" dirty="0"/>
              <a:t>C# </a:t>
            </a:r>
            <a:r>
              <a:rPr lang="es-ES" dirty="0" err="1"/>
              <a:t>Jump</a:t>
            </a:r>
            <a:r>
              <a:rPr lang="es-ES" dirty="0"/>
              <a:t> </a:t>
            </a:r>
            <a:r>
              <a:rPr lang="es-ES" dirty="0" err="1"/>
              <a:t>Start</a:t>
            </a:r>
            <a:endParaRPr lang="es-ES" dirty="0"/>
          </a:p>
          <a:p>
            <a:r>
              <a:rPr lang="en-US" dirty="0"/>
              <a:t>Building Blocks: C#</a:t>
            </a:r>
          </a:p>
          <a:p>
            <a:r>
              <a:rPr lang="es-ES" dirty="0" err="1"/>
              <a:t>Twenty</a:t>
            </a:r>
            <a:r>
              <a:rPr lang="es-ES" dirty="0"/>
              <a:t> C# </a:t>
            </a:r>
            <a:r>
              <a:rPr lang="es-ES" dirty="0" err="1"/>
              <a:t>Questions</a:t>
            </a:r>
            <a:r>
              <a:rPr lang="es-ES" dirty="0"/>
              <a:t> </a:t>
            </a:r>
            <a:r>
              <a:rPr lang="es-ES" dirty="0" err="1"/>
              <a:t>Explained</a:t>
            </a:r>
            <a:endParaRPr lang="en-US" dirty="0"/>
          </a:p>
          <a:p>
            <a:endParaRPr lang="en-US" dirty="0"/>
          </a:p>
          <a:p>
            <a:r>
              <a:rPr lang="en-US" dirty="0"/>
              <a:t>And more: ASP.NET MVC, mobile apps, game dev…</a:t>
            </a:r>
          </a:p>
          <a:p>
            <a:endParaRPr lang="en-U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t>Pluralsight</a:t>
            </a:r>
            <a:r>
              <a:rPr lang="es-ES" b="1" dirty="0"/>
              <a:t>:</a:t>
            </a:r>
            <a:r>
              <a:rPr lang="es-ES" b="1" baseline="0" dirty="0"/>
              <a:t> </a:t>
            </a:r>
            <a:r>
              <a:rPr lang="es-ES" b="1" dirty="0" err="1"/>
              <a:t>Functional</a:t>
            </a:r>
            <a:r>
              <a:rPr lang="es-ES" b="1" dirty="0"/>
              <a:t> </a:t>
            </a:r>
            <a:r>
              <a:rPr lang="es-ES" b="1" dirty="0" err="1"/>
              <a:t>Programming</a:t>
            </a:r>
            <a:r>
              <a:rPr lang="es-ES" b="1" dirty="0"/>
              <a:t> </a:t>
            </a:r>
            <a:r>
              <a:rPr lang="es-ES" b="1" dirty="0" err="1"/>
              <a:t>with</a:t>
            </a:r>
            <a:r>
              <a:rPr lang="es-ES" b="1" dirty="0"/>
              <a:t> C# </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https://www.pluralsight.com/courses/functional-programming-csharp</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t>2/25/2016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59</a:t>
            </a:fld>
            <a:endParaRPr lang="en-US" dirty="0"/>
          </a:p>
        </p:txBody>
      </p:sp>
      <p:sp>
        <p:nvSpPr>
          <p:cNvPr id="7" name="Header Placeholder 6"/>
          <p:cNvSpPr>
            <a:spLocks noGrp="1"/>
          </p:cNvSpPr>
          <p:nvPr>
            <p:ph type="hdr" sz="quarter" idx="13"/>
          </p:nvPr>
        </p:nvSpPr>
        <p:spPr/>
        <p:txBody>
          <a:bodyPr/>
          <a:lstStyle/>
          <a:p>
            <a:r>
              <a:rPr lang="en-US" dirty="0"/>
              <a:t>Build 2014</a:t>
            </a:r>
          </a:p>
        </p:txBody>
      </p:sp>
    </p:spTree>
    <p:extLst>
      <p:ext uri="{BB962C8B-B14F-4D97-AF65-F5344CB8AC3E}">
        <p14:creationId xmlns:p14="http://schemas.microsoft.com/office/powerpoint/2010/main" val="27489109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t>2/25/2016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60</a:t>
            </a:fld>
            <a:endParaRPr lang="en-US" dirty="0"/>
          </a:p>
        </p:txBody>
      </p:sp>
      <p:sp>
        <p:nvSpPr>
          <p:cNvPr id="7" name="Header Placeholder 6"/>
          <p:cNvSpPr>
            <a:spLocks noGrp="1"/>
          </p:cNvSpPr>
          <p:nvPr>
            <p:ph type="hdr" sz="quarter" idx="13"/>
          </p:nvPr>
        </p:nvSpPr>
        <p:spPr/>
        <p:txBody>
          <a:bodyPr/>
          <a:lstStyle/>
          <a:p>
            <a:r>
              <a:rPr lang="en-US" dirty="0"/>
              <a:t>Build 2014</a:t>
            </a:r>
          </a:p>
        </p:txBody>
      </p:sp>
    </p:spTree>
    <p:extLst>
      <p:ext uri="{BB962C8B-B14F-4D97-AF65-F5344CB8AC3E}">
        <p14:creationId xmlns:p14="http://schemas.microsoft.com/office/powerpoint/2010/main" val="38505763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err="1">
                <a:effectLst/>
              </a:rPr>
              <a:t>Overview</a:t>
            </a:r>
            <a:r>
              <a:rPr lang="es-ES" b="1" dirty="0">
                <a:effectLst/>
              </a:rPr>
              <a:t>: </a:t>
            </a:r>
            <a:r>
              <a:rPr lang="es-ES" b="1" dirty="0" err="1">
                <a:effectLst/>
              </a:rPr>
              <a:t>Understanding</a:t>
            </a:r>
            <a:r>
              <a:rPr lang="es-ES" b="1" dirty="0">
                <a:effectLst/>
              </a:rPr>
              <a:t> </a:t>
            </a:r>
            <a:r>
              <a:rPr lang="es-ES" b="1" dirty="0" err="1">
                <a:effectLst/>
              </a:rPr>
              <a:t>Functional</a:t>
            </a:r>
            <a:r>
              <a:rPr lang="es-ES" b="1" dirty="0">
                <a:effectLst/>
              </a:rPr>
              <a:t> Concepts</a:t>
            </a:r>
            <a:endParaRPr lang="es-ES" dirty="0"/>
          </a:p>
          <a:p>
            <a:r>
              <a:rPr lang="es-ES" dirty="0"/>
              <a:t>https://msdn.microsoft.com/en-us/library/vstudio/hh297107(v=vs.100).aspx</a:t>
            </a:r>
          </a:p>
          <a:p>
            <a:r>
              <a:rPr lang="es-ES" dirty="0"/>
              <a:t>“</a:t>
            </a:r>
          </a:p>
          <a:p>
            <a:r>
              <a:rPr lang="en-US" dirty="0">
                <a:effectLst/>
              </a:rPr>
              <a:t>One of the important functional concepts—immutability</a:t>
            </a:r>
          </a:p>
          <a:p>
            <a:endParaRPr lang="en-US" dirty="0">
              <a:effectLst/>
            </a:endParaRPr>
          </a:p>
          <a:p>
            <a:r>
              <a:rPr lang="en-US" dirty="0">
                <a:effectLst/>
              </a:rPr>
              <a:t>Functional programs are written as expressions rather than as a sequence of statements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effectLst/>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dirty="0">
                <a:effectLst/>
              </a:rPr>
              <a:t>F# is a statically-typed language where every expression has a type…. we don't need to write types explicitly in F#</a:t>
            </a:r>
            <a:endParaRPr lang="es-ES" dirty="0"/>
          </a:p>
          <a:p>
            <a:r>
              <a:rPr lang="es-ES" dirty="0"/>
              <a:t>“</a:t>
            </a:r>
          </a:p>
          <a:p>
            <a:endParaRPr lang="es-ES" dirty="0"/>
          </a:p>
          <a:p>
            <a:r>
              <a:rPr lang="en-US" b="1" dirty="0"/>
              <a:t>C# is a functional programming language</a:t>
            </a:r>
          </a:p>
          <a:p>
            <a:r>
              <a:rPr lang="en-US" dirty="0"/>
              <a:t>http://sneezy.cs.nott.ac.uk/fun/nov-06/FunPm.ppt</a:t>
            </a:r>
          </a:p>
          <a:p>
            <a:r>
              <a:rPr lang="es-ES" dirty="0"/>
              <a:t>“</a:t>
            </a:r>
          </a:p>
          <a:p>
            <a:r>
              <a:rPr lang="en-US" altLang="es-ES" sz="2448" dirty="0"/>
              <a:t>The CLR has direct support for many of the features described here</a:t>
            </a:r>
          </a:p>
          <a:p>
            <a:pPr lvl="1"/>
            <a:r>
              <a:rPr lang="en-US" altLang="es-ES" sz="2040" dirty="0"/>
              <a:t>Delegates are special classes with fast calling convention</a:t>
            </a:r>
          </a:p>
          <a:p>
            <a:pPr lvl="1"/>
            <a:r>
              <a:rPr lang="en-US" altLang="es-ES" sz="2040" dirty="0"/>
              <a:t>Generics (parametric polymorphism) is implemented by just-in-time specialization so </a:t>
            </a:r>
            <a:r>
              <a:rPr lang="en-US" altLang="es-ES" sz="2040" i="1" dirty="0"/>
              <a:t>no boxing </a:t>
            </a:r>
            <a:r>
              <a:rPr lang="en-US" altLang="es-ES" sz="2040" dirty="0"/>
              <a:t>is required</a:t>
            </a:r>
          </a:p>
          <a:p>
            <a:pPr lvl="1"/>
            <a:r>
              <a:rPr lang="en-US" altLang="es-ES" sz="2040" dirty="0"/>
              <a:t>Closure conversion is done by the C# compiler, which shares environments between closures where possible</a:t>
            </a:r>
            <a:endParaRPr lang="en-GB" altLang="es-ES" sz="2040" dirty="0"/>
          </a:p>
          <a:p>
            <a:r>
              <a:rPr lang="es-ES" dirty="0"/>
              <a:t>“</a:t>
            </a:r>
          </a:p>
          <a:p>
            <a:endParaRPr lang="es-ES" dirty="0"/>
          </a:p>
          <a:p>
            <a:r>
              <a:rPr lang="en-US" b="1" dirty="0"/>
              <a:t>Functional Programming vs. Imperative Programming</a:t>
            </a:r>
          </a:p>
          <a:p>
            <a:r>
              <a:rPr lang="en-US" dirty="0"/>
              <a:t>https://msdn.microsoft.com/en-us/library/bb669144.aspx</a:t>
            </a:r>
          </a:p>
          <a:p>
            <a:endParaRPr lang="es-ES" dirty="0"/>
          </a:p>
          <a:p>
            <a:r>
              <a:rPr lang="en-US" b="1" dirty="0"/>
              <a:t>Introducing Functional Programming</a:t>
            </a:r>
          </a:p>
          <a:p>
            <a:r>
              <a:rPr lang="en-US" dirty="0"/>
              <a:t>https://msdn.microsoft.com/en-us/library/vstudio/hh273069(v=vs.100).aspx</a:t>
            </a:r>
          </a:p>
          <a:p>
            <a:endParaRPr lang="en-US" dirty="0"/>
          </a:p>
          <a:p>
            <a:r>
              <a:rPr lang="en-US" b="1" dirty="0"/>
              <a:t>Functional Programming in .NET using C# and F# (Manning </a:t>
            </a:r>
            <a:r>
              <a:rPr lang="en-US" b="1" dirty="0" err="1"/>
              <a:t>Greenpaper</a:t>
            </a:r>
            <a:r>
              <a:rPr lang="en-US" b="1" dirty="0"/>
              <a:t>)</a:t>
            </a:r>
          </a:p>
          <a:p>
            <a:r>
              <a:rPr lang="en-US" dirty="0"/>
              <a:t>http://tomasp.net/blog/functional-overview.aspx/</a:t>
            </a:r>
          </a:p>
          <a:p>
            <a:endParaRPr lang="es-ES" dirty="0"/>
          </a:p>
          <a:p>
            <a:r>
              <a:rPr lang="en-US" b="1" dirty="0"/>
              <a:t>Functional Programming in C# and F#</a:t>
            </a:r>
          </a:p>
          <a:p>
            <a:r>
              <a:rPr lang="en-US" dirty="0"/>
              <a:t>http://functional-programming.net/</a:t>
            </a:r>
          </a:p>
          <a:p>
            <a:endParaRPr lang="es-ES" dirty="0"/>
          </a:p>
          <a:p>
            <a:endParaRPr lang="es-ES" dirty="0"/>
          </a:p>
          <a:p>
            <a:endParaRPr lang="en-US" sz="900" kern="1200" dirty="0">
              <a:solidFill>
                <a:schemeClr val="tx1"/>
              </a:solidFill>
              <a:effectLst/>
              <a:latin typeface="Segoe UI Light" pitchFamily="34" charset="0"/>
              <a:ea typeface="+mn-ea"/>
              <a:cs typeface="+mn-cs"/>
            </a:endParaRP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t>2/25/2016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
        <p:nvSpPr>
          <p:cNvPr id="7" name="Header Placeholder 6"/>
          <p:cNvSpPr>
            <a:spLocks noGrp="1"/>
          </p:cNvSpPr>
          <p:nvPr>
            <p:ph type="hdr" sz="quarter" idx="13"/>
          </p:nvPr>
        </p:nvSpPr>
        <p:spPr/>
        <p:txBody>
          <a:bodyPr/>
          <a:lstStyle/>
          <a:p>
            <a:r>
              <a:rPr lang="en-US" dirty="0"/>
              <a:t>Build 2014</a:t>
            </a:r>
          </a:p>
        </p:txBody>
      </p:sp>
    </p:spTree>
    <p:extLst>
      <p:ext uri="{BB962C8B-B14F-4D97-AF65-F5344CB8AC3E}">
        <p14:creationId xmlns:p14="http://schemas.microsoft.com/office/powerpoint/2010/main" val="683235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Functional-style programs pass functions around as first-class values. In C#, methods can be values.</a:t>
            </a:r>
          </a:p>
          <a:p>
            <a:pPr marL="0" marR="0" indent="0" algn="l" defTabSz="932742" rtl="0" eaLnBrk="1" fontAlgn="auto" latinLnBrk="0" hangingPunct="1">
              <a:lnSpc>
                <a:spcPct val="90000"/>
              </a:lnSpc>
              <a:spcBef>
                <a:spcPts val="0"/>
              </a:spcBef>
              <a:spcAft>
                <a:spcPts val="340"/>
              </a:spcAft>
              <a:buClrTx/>
              <a:buSzTx/>
              <a:buFontTx/>
              <a:buNone/>
              <a:tabLst/>
              <a:defRPr/>
            </a:pP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b="1" kern="1200" dirty="0" err="1">
                <a:solidFill>
                  <a:schemeClr val="tx1"/>
                </a:solidFill>
                <a:effectLst/>
                <a:latin typeface="Segoe UI Light" pitchFamily="34" charset="0"/>
                <a:ea typeface="+mn-ea"/>
                <a:cs typeface="+mn-cs"/>
              </a:rPr>
              <a:t>Functional</a:t>
            </a:r>
            <a:r>
              <a:rPr lang="es-ES" sz="900" b="1" kern="1200" dirty="0">
                <a:solidFill>
                  <a:schemeClr val="tx1"/>
                </a:solidFill>
                <a:effectLst/>
                <a:latin typeface="Segoe UI Light" pitchFamily="34" charset="0"/>
                <a:ea typeface="+mn-ea"/>
                <a:cs typeface="+mn-cs"/>
              </a:rPr>
              <a:t> </a:t>
            </a:r>
            <a:r>
              <a:rPr lang="es-ES" sz="900" b="1" kern="1200" dirty="0" err="1">
                <a:solidFill>
                  <a:schemeClr val="tx1"/>
                </a:solidFill>
                <a:effectLst/>
                <a:latin typeface="Segoe UI Light" pitchFamily="34" charset="0"/>
                <a:ea typeface="+mn-ea"/>
                <a:cs typeface="+mn-cs"/>
              </a:rPr>
              <a:t>Programming</a:t>
            </a:r>
            <a:r>
              <a:rPr lang="es-ES" sz="900" b="1" kern="1200" dirty="0">
                <a:solidFill>
                  <a:schemeClr val="tx1"/>
                </a:solidFill>
                <a:effectLst/>
                <a:latin typeface="Segoe UI Light" pitchFamily="34" charset="0"/>
                <a:ea typeface="+mn-ea"/>
                <a:cs typeface="+mn-cs"/>
              </a:rPr>
              <a:t> in C#</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http://www.codeproject.com/Articles/375166/Functional-programming-in-Csharp</a:t>
            </a:r>
          </a:p>
          <a:p>
            <a:r>
              <a:rPr lang="es-ES" dirty="0"/>
              <a:t>“</a:t>
            </a:r>
          </a:p>
          <a:p>
            <a:r>
              <a:rPr lang="es-ES" b="1" dirty="0" err="1"/>
              <a:t>Functions</a:t>
            </a:r>
            <a:r>
              <a:rPr lang="es-ES" b="1" dirty="0"/>
              <a:t> as </a:t>
            </a:r>
            <a:r>
              <a:rPr lang="es-ES" b="1" dirty="0" err="1"/>
              <a:t>first-class</a:t>
            </a:r>
            <a:r>
              <a:rPr lang="es-ES" b="1" dirty="0"/>
              <a:t> </a:t>
            </a:r>
            <a:r>
              <a:rPr lang="es-ES" b="1" dirty="0" err="1"/>
              <a:t>values</a:t>
            </a:r>
            <a:endParaRPr lang="es-ES" b="1" dirty="0"/>
          </a:p>
          <a:p>
            <a:r>
              <a:rPr lang="en-US" dirty="0">
                <a:effectLst/>
              </a:rPr>
              <a:t>The base concept in functional programming is functions. In functional programming we need to create functions as any other objects, manipulate them, pass them to other functions, etc. Therefore we need more freedom because functions are not just parts of classes - they should be independent objects. In C# you can use a function object as any other object type. In the following sections, you can see how we can define function types, assign values to function objects (references), and create complex functions.</a:t>
            </a:r>
          </a:p>
          <a:p>
            <a:r>
              <a:rPr lang="en-US" dirty="0">
                <a:effectLst/>
              </a:rPr>
              <a:t>“</a:t>
            </a:r>
            <a:endParaRPr lang="es-ES" dirty="0"/>
          </a:p>
          <a:p>
            <a:endParaRPr lang="es-ES" dirty="0"/>
          </a:p>
          <a:p>
            <a:r>
              <a:rPr lang="es-ES" b="1" dirty="0" err="1">
                <a:effectLst/>
              </a:rPr>
              <a:t>Overview</a:t>
            </a:r>
            <a:r>
              <a:rPr lang="es-ES" b="1" dirty="0">
                <a:effectLst/>
              </a:rPr>
              <a:t>: </a:t>
            </a:r>
            <a:r>
              <a:rPr lang="es-ES" b="1" dirty="0" err="1">
                <a:effectLst/>
              </a:rPr>
              <a:t>Programming</a:t>
            </a:r>
            <a:r>
              <a:rPr lang="es-ES" b="1" dirty="0">
                <a:effectLst/>
              </a:rPr>
              <a:t> </a:t>
            </a:r>
            <a:r>
              <a:rPr lang="es-ES" b="1" dirty="0" err="1">
                <a:effectLst/>
              </a:rPr>
              <a:t>with</a:t>
            </a:r>
            <a:r>
              <a:rPr lang="es-ES" b="1" dirty="0">
                <a:effectLst/>
              </a:rPr>
              <a:t> </a:t>
            </a:r>
            <a:r>
              <a:rPr lang="es-ES" b="1" dirty="0" err="1">
                <a:effectLst/>
              </a:rPr>
              <a:t>Expressions</a:t>
            </a:r>
            <a:endParaRPr lang="es-ES" dirty="0"/>
          </a:p>
          <a:p>
            <a:r>
              <a:rPr lang="es-ES" dirty="0"/>
              <a:t>https://msdn.microsoft.com/en-us/library/vstudio/hh297104(v=vs.100).aspx</a:t>
            </a:r>
          </a:p>
          <a:p>
            <a:r>
              <a:rPr lang="es-ES" dirty="0"/>
              <a:t>“</a:t>
            </a:r>
          </a:p>
          <a:p>
            <a:r>
              <a:rPr lang="en-US" dirty="0">
                <a:effectLst/>
              </a:rPr>
              <a:t>In functional languages, the state is represented by what a function returns and the only way to modify a state is to return a new value. Following this logic, in functional languages, everything is interpreted as an expression with some return value.</a:t>
            </a:r>
          </a:p>
          <a:p>
            <a:endParaRPr lang="en-US" dirty="0">
              <a:effectLst/>
            </a:endParaRPr>
          </a:p>
          <a:p>
            <a:r>
              <a:rPr lang="en-US" dirty="0">
                <a:effectLst/>
              </a:rPr>
              <a:t>Programs written as expressions provide a new way of thinking about their execution. </a:t>
            </a:r>
          </a:p>
          <a:p>
            <a:r>
              <a:rPr lang="en-US" dirty="0">
                <a:effectLst/>
              </a:rPr>
              <a:t>Functional programmers use an approach called computation by calculation. The idea behind computation by calculation is to start with the original expression (such as a function call) and perform a single step (like replacing the call with the body of the function or calculating the result of a primitive mathematical operation). By repeating this step several times, you can easily analyze how the program evaluates.</a:t>
            </a:r>
            <a:endParaRPr lang="es-ES" dirty="0"/>
          </a:p>
          <a:p>
            <a:r>
              <a:rPr lang="es-ES" dirty="0"/>
              <a:t>“</a:t>
            </a:r>
          </a:p>
          <a:p>
            <a:endParaRPr lang="es-ES" dirty="0"/>
          </a:p>
          <a:p>
            <a:r>
              <a:rPr lang="es-ES" b="1" dirty="0" err="1">
                <a:effectLst/>
              </a:rPr>
              <a:t>Overview</a:t>
            </a:r>
            <a:r>
              <a:rPr lang="es-ES" b="1" dirty="0">
                <a:effectLst/>
              </a:rPr>
              <a:t>: </a:t>
            </a:r>
            <a:r>
              <a:rPr lang="es-ES" b="1" dirty="0" err="1">
                <a:effectLst/>
              </a:rPr>
              <a:t>Understanding</a:t>
            </a:r>
            <a:r>
              <a:rPr lang="es-ES" b="1" dirty="0">
                <a:effectLst/>
              </a:rPr>
              <a:t> </a:t>
            </a:r>
            <a:r>
              <a:rPr lang="es-ES" b="1" dirty="0" err="1">
                <a:effectLst/>
              </a:rPr>
              <a:t>Functional</a:t>
            </a:r>
            <a:r>
              <a:rPr lang="es-ES" b="1" dirty="0">
                <a:effectLst/>
              </a:rPr>
              <a:t> </a:t>
            </a:r>
            <a:r>
              <a:rPr lang="es-ES" b="1" dirty="0" err="1">
                <a:effectLst/>
              </a:rPr>
              <a:t>Types</a:t>
            </a:r>
            <a:endParaRPr lang="es-ES" dirty="0"/>
          </a:p>
          <a:p>
            <a:r>
              <a:rPr lang="es-ES" dirty="0"/>
              <a:t>https://msdn.microsoft.com/en-us/library/vstudio/hh297103(v=vs.100).aspx</a:t>
            </a:r>
          </a:p>
          <a:p>
            <a:r>
              <a:rPr lang="es-ES" dirty="0"/>
              <a:t>“</a:t>
            </a:r>
          </a:p>
          <a:p>
            <a:r>
              <a:rPr lang="en-US" dirty="0">
                <a:effectLst/>
              </a:rPr>
              <a:t>the most interesting compound type in functional programming is a function. </a:t>
            </a:r>
          </a:p>
          <a:p>
            <a:endParaRPr lang="en-US" dirty="0">
              <a:effectLst/>
            </a:endParaRPr>
          </a:p>
          <a:p>
            <a:r>
              <a:rPr lang="en-US" dirty="0">
                <a:effectLst/>
              </a:rPr>
              <a:t>functional languages treat functions in the same way as other types.</a:t>
            </a:r>
            <a:endParaRPr lang="es-ES" dirty="0"/>
          </a:p>
          <a:p>
            <a:r>
              <a:rPr lang="es-ES" dirty="0"/>
              <a:t>“</a:t>
            </a:r>
          </a:p>
          <a:p>
            <a:endParaRPr lang="es-ES" dirty="0"/>
          </a:p>
          <a:p>
            <a:r>
              <a:rPr lang="es-ES" b="1" dirty="0" err="1"/>
              <a:t>Refactoring</a:t>
            </a:r>
            <a:r>
              <a:rPr lang="es-ES" b="1" dirty="0"/>
              <a:t> </a:t>
            </a:r>
            <a:r>
              <a:rPr lang="es-ES" b="1" dirty="0" err="1"/>
              <a:t>Into</a:t>
            </a:r>
            <a:r>
              <a:rPr lang="es-ES" b="1" dirty="0"/>
              <a:t> </a:t>
            </a:r>
            <a:r>
              <a:rPr lang="es-ES" b="1" dirty="0" err="1"/>
              <a:t>Pure</a:t>
            </a:r>
            <a:r>
              <a:rPr lang="es-ES" b="1" dirty="0"/>
              <a:t> </a:t>
            </a:r>
            <a:r>
              <a:rPr lang="es-ES" b="1" dirty="0" err="1"/>
              <a:t>Functions</a:t>
            </a:r>
            <a:endParaRPr lang="es-ES" dirty="0"/>
          </a:p>
          <a:p>
            <a:r>
              <a:rPr lang="es-ES" dirty="0"/>
              <a:t>https://msdn.microsoft.com/en-us/library/bb669139.aspx</a:t>
            </a:r>
          </a:p>
          <a:p>
            <a:r>
              <a:rPr lang="es-ES" dirty="0"/>
              <a:t>“</a:t>
            </a:r>
          </a:p>
          <a:p>
            <a:r>
              <a:rPr lang="en-US" dirty="0"/>
              <a:t>a pure function has two useful characteristics:</a:t>
            </a:r>
          </a:p>
          <a:p>
            <a:r>
              <a:rPr lang="en-US" dirty="0"/>
              <a:t>It has no side effects. The function does not change any variables or the data of any type outside of the function. </a:t>
            </a:r>
          </a:p>
          <a:p>
            <a:r>
              <a:rPr lang="en-US" dirty="0"/>
              <a:t>It is consistent. Given the same set of input data, it will always return the same output value. </a:t>
            </a:r>
            <a:endParaRPr lang="es-ES" dirty="0"/>
          </a:p>
          <a:p>
            <a:r>
              <a:rPr lang="es-ES" dirty="0"/>
              <a:t>“</a:t>
            </a:r>
          </a:p>
          <a:p>
            <a:endParaRPr lang="es-E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t>2/25/2016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
        <p:nvSpPr>
          <p:cNvPr id="7" name="Header Placeholder 6"/>
          <p:cNvSpPr>
            <a:spLocks noGrp="1"/>
          </p:cNvSpPr>
          <p:nvPr>
            <p:ph type="hdr" sz="quarter" idx="13"/>
          </p:nvPr>
        </p:nvSpPr>
        <p:spPr/>
        <p:txBody>
          <a:bodyPr/>
          <a:lstStyle/>
          <a:p>
            <a:r>
              <a:rPr lang="en-US" dirty="0"/>
              <a:t>Build 2014</a:t>
            </a:r>
          </a:p>
        </p:txBody>
      </p:sp>
    </p:spTree>
    <p:extLst>
      <p:ext uri="{BB962C8B-B14F-4D97-AF65-F5344CB8AC3E}">
        <p14:creationId xmlns:p14="http://schemas.microsoft.com/office/powerpoint/2010/main" val="1005307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s-ES" sz="900" b="1" kern="1200" dirty="0" err="1">
                <a:solidFill>
                  <a:schemeClr val="tx1"/>
                </a:solidFill>
                <a:effectLst/>
                <a:latin typeface="Segoe UI Light" pitchFamily="34" charset="0"/>
                <a:ea typeface="+mn-ea"/>
                <a:cs typeface="+mn-cs"/>
              </a:rPr>
              <a:t>Functional</a:t>
            </a:r>
            <a:r>
              <a:rPr lang="es-ES" sz="900" b="1" kern="1200" dirty="0">
                <a:solidFill>
                  <a:schemeClr val="tx1"/>
                </a:solidFill>
                <a:effectLst/>
                <a:latin typeface="Segoe UI Light" pitchFamily="34" charset="0"/>
                <a:ea typeface="+mn-ea"/>
                <a:cs typeface="+mn-cs"/>
              </a:rPr>
              <a:t> </a:t>
            </a:r>
            <a:r>
              <a:rPr lang="es-ES" sz="900" b="1" kern="1200" dirty="0" err="1">
                <a:solidFill>
                  <a:schemeClr val="tx1"/>
                </a:solidFill>
                <a:effectLst/>
                <a:latin typeface="Segoe UI Light" pitchFamily="34" charset="0"/>
                <a:ea typeface="+mn-ea"/>
                <a:cs typeface="+mn-cs"/>
              </a:rPr>
              <a:t>Programming</a:t>
            </a:r>
            <a:r>
              <a:rPr lang="es-ES" sz="900" b="1" kern="1200" dirty="0">
                <a:solidFill>
                  <a:schemeClr val="tx1"/>
                </a:solidFill>
                <a:effectLst/>
                <a:latin typeface="Segoe UI Light" pitchFamily="34" charset="0"/>
                <a:ea typeface="+mn-ea"/>
                <a:cs typeface="+mn-cs"/>
              </a:rPr>
              <a:t> in C#</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http://www.codeproject.com/Articles/375166/Functional-programming-in-Csharp</a:t>
            </a:r>
          </a:p>
          <a:p>
            <a:pPr marL="0" marR="0" indent="0" algn="l" defTabSz="932742" rtl="0" eaLnBrk="1" fontAlgn="auto" latinLnBrk="0" hangingPunct="1">
              <a:lnSpc>
                <a:spcPct val="90000"/>
              </a:lnSpc>
              <a:spcBef>
                <a:spcPts val="0"/>
              </a:spcBef>
              <a:spcAft>
                <a:spcPts val="340"/>
              </a:spcAft>
              <a:buClrTx/>
              <a:buSzTx/>
              <a:buFontTx/>
              <a:buNone/>
              <a:tabLst/>
              <a:defRPr/>
            </a:pP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effectLst/>
              </a:rPr>
              <a:t>Overview</a:t>
            </a:r>
            <a:r>
              <a:rPr lang="es-ES" b="1" dirty="0">
                <a:effectLst/>
              </a:rPr>
              <a:t>: </a:t>
            </a:r>
            <a:r>
              <a:rPr lang="es-ES" b="1" dirty="0" err="1">
                <a:effectLst/>
              </a:rPr>
              <a:t>Understanding</a:t>
            </a:r>
            <a:r>
              <a:rPr lang="es-ES" b="1" dirty="0">
                <a:effectLst/>
              </a:rPr>
              <a:t> </a:t>
            </a:r>
            <a:r>
              <a:rPr lang="es-ES" b="1" dirty="0" err="1">
                <a:effectLst/>
              </a:rPr>
              <a:t>Functional</a:t>
            </a:r>
            <a:r>
              <a:rPr lang="es-ES" b="1" dirty="0">
                <a:effectLst/>
              </a:rPr>
              <a:t> </a:t>
            </a:r>
            <a:r>
              <a:rPr lang="es-ES" b="1" dirty="0" err="1">
                <a:effectLst/>
              </a:rPr>
              <a:t>Types</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https://msdn.microsoft.com/en-us/library/vstudio/hh297103(v=vs.100).aspx</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effectLst/>
              </a:rPr>
              <a:t>Functions and tuples can easily be represented in C#. Functions roughly correspond to delegates (e.g., </a:t>
            </a:r>
            <a:r>
              <a:rPr lang="en-US" dirty="0" err="1">
                <a:effectLst/>
              </a:rPr>
              <a:t>Func</a:t>
            </a:r>
            <a:r>
              <a:rPr lang="en-US" dirty="0">
                <a:effectLst/>
              </a:rPr>
              <a:t>&lt;</a:t>
            </a:r>
            <a:r>
              <a:rPr lang="en-US" dirty="0" err="1">
                <a:effectLst/>
              </a:rPr>
              <a:t>int</a:t>
            </a:r>
            <a:r>
              <a:rPr lang="en-US" dirty="0">
                <a:effectLst/>
              </a:rPr>
              <a:t>, string&gt;) and tuples are available in .NET 4.0 and you can use them from C# (e.g., Tuple&lt;string, </a:t>
            </a:r>
            <a:r>
              <a:rPr lang="en-US" dirty="0" err="1">
                <a:effectLst/>
              </a:rPr>
              <a:t>int</a:t>
            </a:r>
            <a:r>
              <a:rPr lang="en-US" dirty="0">
                <a:effectLst/>
              </a:rPr>
              <a:t>&gt;). </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a:t>
            </a:r>
          </a:p>
          <a:p>
            <a:pPr marL="0" marR="0" indent="0" algn="l" defTabSz="932742" rtl="0" eaLnBrk="1" fontAlgn="auto" latinLnBrk="0" hangingPunct="1">
              <a:lnSpc>
                <a:spcPct val="90000"/>
              </a:lnSpc>
              <a:spcBef>
                <a:spcPts val="0"/>
              </a:spcBef>
              <a:spcAft>
                <a:spcPts val="340"/>
              </a:spcAft>
              <a:buClrTx/>
              <a:buSzTx/>
              <a:buFontTx/>
              <a:buNone/>
              <a:tabLst/>
              <a:defRPr/>
            </a:pP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t>Comparison</a:t>
            </a:r>
            <a:r>
              <a:rPr lang="es-ES" b="1" dirty="0"/>
              <a:t>&lt;T&gt; </a:t>
            </a:r>
            <a:r>
              <a:rPr lang="es-ES" b="1" dirty="0" err="1"/>
              <a:t>Delegate</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https://msdn.microsoft.com/en-us/library/tfakywbh.aspx</a:t>
            </a:r>
          </a:p>
          <a:p>
            <a:pPr marL="0" marR="0" indent="0" algn="l" defTabSz="932742" rtl="0" eaLnBrk="1" fontAlgn="auto" latinLnBrk="0" hangingPunct="1">
              <a:lnSpc>
                <a:spcPct val="90000"/>
              </a:lnSpc>
              <a:spcBef>
                <a:spcPts val="0"/>
              </a:spcBef>
              <a:spcAft>
                <a:spcPts val="340"/>
              </a:spcAft>
              <a:buClrTx/>
              <a:buSzTx/>
              <a:buFontTx/>
              <a:buNone/>
              <a:tabLst/>
              <a:defRPr/>
            </a:pP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t>Converter</a:t>
            </a:r>
            <a:r>
              <a:rPr lang="es-ES" b="1" dirty="0"/>
              <a:t>&lt;</a:t>
            </a:r>
            <a:r>
              <a:rPr lang="es-ES" b="1" dirty="0" err="1"/>
              <a:t>TInput</a:t>
            </a:r>
            <a:r>
              <a:rPr lang="es-ES" b="1" dirty="0"/>
              <a:t>, </a:t>
            </a:r>
            <a:r>
              <a:rPr lang="es-ES" b="1" dirty="0" err="1"/>
              <a:t>TOutput</a:t>
            </a:r>
            <a:r>
              <a:rPr lang="es-ES" b="1" dirty="0"/>
              <a:t>&gt; </a:t>
            </a:r>
            <a:r>
              <a:rPr lang="es-ES" b="1" dirty="0" err="1"/>
              <a:t>Delegate</a:t>
            </a:r>
            <a:endParaRPr lang="es-ES" b="1" dirty="0"/>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https://msdn.microsoft.com/en-us/library/kt456a2y.aspx</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2/25/2016 6:35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5710781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s-ES" sz="900" b="1" kern="1200" dirty="0" err="1">
                <a:solidFill>
                  <a:schemeClr val="tx1"/>
                </a:solidFill>
                <a:effectLst/>
                <a:latin typeface="Segoe UI Light" pitchFamily="34" charset="0"/>
                <a:ea typeface="+mn-ea"/>
                <a:cs typeface="+mn-cs"/>
              </a:rPr>
              <a:t>Functional</a:t>
            </a:r>
            <a:r>
              <a:rPr lang="es-ES" sz="900" b="1" kern="1200" dirty="0">
                <a:solidFill>
                  <a:schemeClr val="tx1"/>
                </a:solidFill>
                <a:effectLst/>
                <a:latin typeface="Segoe UI Light" pitchFamily="34" charset="0"/>
                <a:ea typeface="+mn-ea"/>
                <a:cs typeface="+mn-cs"/>
              </a:rPr>
              <a:t> </a:t>
            </a:r>
            <a:r>
              <a:rPr lang="es-ES" sz="900" b="1" kern="1200" dirty="0" err="1">
                <a:solidFill>
                  <a:schemeClr val="tx1"/>
                </a:solidFill>
                <a:effectLst/>
                <a:latin typeface="Segoe UI Light" pitchFamily="34" charset="0"/>
                <a:ea typeface="+mn-ea"/>
                <a:cs typeface="+mn-cs"/>
              </a:rPr>
              <a:t>Programming</a:t>
            </a:r>
            <a:r>
              <a:rPr lang="es-ES" sz="900" b="1" kern="1200" dirty="0">
                <a:solidFill>
                  <a:schemeClr val="tx1"/>
                </a:solidFill>
                <a:effectLst/>
                <a:latin typeface="Segoe UI Light" pitchFamily="34" charset="0"/>
                <a:ea typeface="+mn-ea"/>
                <a:cs typeface="+mn-cs"/>
              </a:rPr>
              <a:t> in C#</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http://www.codeproject.com/Articles/375166/Functional-programming-in-Csharp</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2/25/2016 6:35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8946156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7.xml"/><Relationship Id="rId4" Type="http://schemas.openxmlformats.org/officeDocument/2006/relationships/image" Target="../media/image10.png"/></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8.xml"/><Relationship Id="rId4" Type="http://schemas.openxmlformats.org/officeDocument/2006/relationships/image" Target="../media/image6.wmf"/></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7.png"/><Relationship Id="rId1" Type="http://schemas.openxmlformats.org/officeDocument/2006/relationships/slideMaster" Target="../slideMasters/slideMaster8.xml"/><Relationship Id="rId4" Type="http://schemas.openxmlformats.org/officeDocument/2006/relationships/image" Target="../media/image19.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21.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Master" Target="../slideMasters/slideMaster8.xml"/><Relationship Id="rId4" Type="http://schemas.openxmlformats.org/officeDocument/2006/relationships/image" Target="../media/image21.png"/></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6.wmf"/></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7.pn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7.xml"/><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3983411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446005"/>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0"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Tree>
    <p:extLst>
      <p:ext uri="{BB962C8B-B14F-4D97-AF65-F5344CB8AC3E}">
        <p14:creationId xmlns:p14="http://schemas.microsoft.com/office/powerpoint/2010/main" val="4255973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744335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57969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276716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2954504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234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1395344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27659" cy="699452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3329237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050353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tx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14055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333863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345222"/>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888087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285025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708101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573679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213367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4000">
                <a:solidFill>
                  <a:srgbClr val="FFFFFF"/>
                </a:solidFill>
              </a:defRPr>
            </a:lvl1pPr>
            <a:lvl2pPr marL="0" indent="0">
              <a:spcBef>
                <a:spcPts val="1080"/>
              </a:spcBef>
              <a:buNone/>
              <a:defRPr sz="2000">
                <a:solidFill>
                  <a:srgbClr val="FFFFFF"/>
                </a:solidFill>
              </a:defRPr>
            </a:lvl2pPr>
            <a:lvl3pPr marL="231707" indent="0">
              <a:buNone/>
              <a:tabLst/>
              <a:defRPr sz="2000">
                <a:solidFill>
                  <a:srgbClr val="FFFFFF"/>
                </a:solidFill>
              </a:defRPr>
            </a:lvl3pPr>
            <a:lvl4pPr marL="460239" indent="0">
              <a:buNone/>
              <a:defRPr>
                <a:solidFill>
                  <a:srgbClr val="FFFFFF"/>
                </a:solidFill>
              </a:defRPr>
            </a:lvl4pPr>
            <a:lvl5pPr marL="685598"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1247669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47610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3657600"/>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9587260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66127318"/>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116845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1952510109"/>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1" y="2124075"/>
            <a:ext cx="3959352"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1" y="2124075"/>
            <a:ext cx="7315200" cy="30484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81347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49"/>
            <a:ext cx="5486399" cy="304847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86207218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41568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426410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40774440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52365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5283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74978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5408575"/>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7" tIns="46627" rIns="46627" bIns="46627" numCol="1" spcCol="0" rtlCol="0" fromWordArt="0" anchor="ctr" anchorCtr="0" forceAA="0" compatLnSpc="1">
            <a:prstTxWarp prst="textNoShape">
              <a:avLst/>
            </a:prstTxWarp>
            <a:noAutofit/>
          </a:bodyPr>
          <a:lstStyle/>
          <a:p>
            <a:pPr marL="0" marR="0" lvl="0" indent="0" algn="ctr" defTabSz="9321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1" y="1221160"/>
            <a:ext cx="11887199" cy="2022517"/>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451" indent="0">
              <a:buNone/>
              <a:defRPr>
                <a:gradFill>
                  <a:gsLst>
                    <a:gs pos="1250">
                      <a:srgbClr val="000000"/>
                    </a:gs>
                    <a:gs pos="100000">
                      <a:srgbClr val="000000"/>
                    </a:gs>
                  </a:gsLst>
                  <a:lin ang="5400000" scaled="0"/>
                </a:gradFill>
                <a:latin typeface="Segoe UI" pitchFamily="34" charset="0"/>
                <a:cs typeface="Segoe UI" pitchFamily="34" charset="0"/>
              </a:defRPr>
            </a:lvl2pPr>
            <a:lvl3pPr marL="584436" indent="0">
              <a:buNone/>
              <a:defRPr>
                <a:gradFill>
                  <a:gsLst>
                    <a:gs pos="1250">
                      <a:srgbClr val="000000"/>
                    </a:gs>
                    <a:gs pos="100000">
                      <a:srgbClr val="000000"/>
                    </a:gs>
                  </a:gsLst>
                  <a:lin ang="5400000" scaled="0"/>
                </a:gradFill>
                <a:latin typeface="Segoe UI" pitchFamily="34" charset="0"/>
                <a:cs typeface="Segoe UI" pitchFamily="34" charset="0"/>
              </a:defRPr>
            </a:lvl3pPr>
            <a:lvl4pPr marL="814324"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688"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369825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29109240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428" indent="-29042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33" indent="-28090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59" indent="-29042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92" indent="-22853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26" indent="-22853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0479247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2" cy="6994525"/>
          </a:xfrm>
          <a:prstGeom prst="rect">
            <a:avLst/>
          </a:prstGeom>
        </p:spPr>
      </p:pic>
      <p:sp>
        <p:nvSpPr>
          <p:cNvPr id="5" name="Text Placeholder 4"/>
          <p:cNvSpPr>
            <a:spLocks noGrp="1"/>
          </p:cNvSpPr>
          <p:nvPr>
            <p:ph type="body" sz="quarter" idx="12" hasCustomPrompt="1"/>
          </p:nvPr>
        </p:nvSpPr>
        <p:spPr>
          <a:xfrm>
            <a:off x="276542" y="5600699"/>
            <a:ext cx="7315201" cy="1830388"/>
          </a:xfrm>
          <a:noFill/>
        </p:spPr>
        <p:txBody>
          <a:bodyPr lIns="146260" tIns="109696" rIns="146260" bIns="109696">
            <a:noAutofit/>
          </a:bodyPr>
          <a:lstStyle>
            <a:lvl1pPr marL="0" indent="0">
              <a:spcBef>
                <a:spcPts val="0"/>
              </a:spcBef>
              <a:buNone/>
              <a:defRPr sz="225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1" cy="1837298"/>
          </a:xfrm>
          <a:noFill/>
        </p:spPr>
        <p:txBody>
          <a:bodyPr lIns="146260" tIns="91413" rIns="146260" bIns="91413" anchor="t" anchorCtr="0"/>
          <a:lstStyle>
            <a:lvl1pPr>
              <a:defRPr sz="3750" spc="-75"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163208" y="6507952"/>
            <a:ext cx="1005840"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2" y="2125663"/>
            <a:ext cx="2743549" cy="484156"/>
          </a:xfrm>
          <a:prstGeom prst="rect">
            <a:avLst/>
          </a:prstGeom>
        </p:spPr>
      </p:pic>
    </p:spTree>
    <p:extLst>
      <p:ext uri="{BB962C8B-B14F-4D97-AF65-F5344CB8AC3E}">
        <p14:creationId xmlns:p14="http://schemas.microsoft.com/office/powerpoint/2010/main" val="4184176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5"/>
          </a:xfrm>
          <a:prstGeom prst="rect">
            <a:avLst/>
          </a:prstGeom>
        </p:spPr>
      </p:pic>
      <p:sp>
        <p:nvSpPr>
          <p:cNvPr id="5" name="Text Placeholder 4"/>
          <p:cNvSpPr>
            <a:spLocks noGrp="1"/>
          </p:cNvSpPr>
          <p:nvPr>
            <p:ph type="body" sz="quarter" idx="12" hasCustomPrompt="1"/>
          </p:nvPr>
        </p:nvSpPr>
        <p:spPr>
          <a:xfrm>
            <a:off x="276542" y="5600699"/>
            <a:ext cx="7315201" cy="1830388"/>
          </a:xfrm>
          <a:noFill/>
        </p:spPr>
        <p:txBody>
          <a:bodyPr lIns="146260" tIns="109696" rIns="146260" bIns="109696">
            <a:noAutofit/>
          </a:bodyPr>
          <a:lstStyle>
            <a:lvl1pPr marL="0" indent="0">
              <a:spcBef>
                <a:spcPts val="0"/>
              </a:spcBef>
              <a:buNone/>
              <a:defRPr sz="225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1" cy="1837298"/>
          </a:xfrm>
          <a:noFill/>
        </p:spPr>
        <p:txBody>
          <a:bodyPr lIns="146260" tIns="91413" rIns="146260" bIns="91413" anchor="t" anchorCtr="0"/>
          <a:lstStyle>
            <a:lvl1pPr>
              <a:defRPr sz="3750" spc="-75"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2" y="2125663"/>
            <a:ext cx="2743549" cy="48415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163208" y="6507952"/>
            <a:ext cx="1005840" cy="195077"/>
          </a:xfrm>
          <a:prstGeom prst="rect">
            <a:avLst/>
          </a:prstGeom>
          <a:noFill/>
        </p:spPr>
      </p:pic>
    </p:spTree>
    <p:extLst>
      <p:ext uri="{BB962C8B-B14F-4D97-AF65-F5344CB8AC3E}">
        <p14:creationId xmlns:p14="http://schemas.microsoft.com/office/powerpoint/2010/main" val="3753069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4"/>
            <a:ext cx="3217432" cy="901047"/>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7"/>
            <a:ext cx="1254513" cy="352486"/>
          </a:xfrm>
          <a:prstGeom prst="rect">
            <a:avLst/>
          </a:prstGeom>
        </p:spPr>
      </p:pic>
      <p:sp>
        <p:nvSpPr>
          <p:cNvPr id="5" name="Text Placeholder 4"/>
          <p:cNvSpPr>
            <a:spLocks noGrp="1"/>
          </p:cNvSpPr>
          <p:nvPr>
            <p:ph type="body" sz="quarter" idx="12" hasCustomPrompt="1"/>
          </p:nvPr>
        </p:nvSpPr>
        <p:spPr>
          <a:xfrm>
            <a:off x="276542" y="5600700"/>
            <a:ext cx="7315201" cy="1393827"/>
          </a:xfrm>
          <a:noFill/>
        </p:spPr>
        <p:txBody>
          <a:bodyPr lIns="146260" tIns="109696" rIns="146260" bIns="109696">
            <a:noAutofit/>
          </a:bodyPr>
          <a:lstStyle>
            <a:lvl1pPr marL="0" indent="0">
              <a:spcBef>
                <a:spcPts val="0"/>
              </a:spcBef>
              <a:buNone/>
              <a:defRPr sz="225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1" cy="1837298"/>
          </a:xfrm>
          <a:noFill/>
        </p:spPr>
        <p:txBody>
          <a:bodyPr lIns="146260" tIns="91413" rIns="146260" bIns="91413" anchor="t" anchorCtr="0"/>
          <a:lstStyle>
            <a:lvl1pPr>
              <a:defRPr sz="3750" spc="-75"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22801963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434710"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4"/>
            <a:ext cx="3217432" cy="901047"/>
          </a:xfrm>
          <a:prstGeom prst="rect">
            <a:avLst/>
          </a:prstGeom>
        </p:spPr>
      </p:pic>
      <p:sp>
        <p:nvSpPr>
          <p:cNvPr id="5" name="Text Placeholder 4"/>
          <p:cNvSpPr>
            <a:spLocks noGrp="1"/>
          </p:cNvSpPr>
          <p:nvPr>
            <p:ph type="body" sz="quarter" idx="12" hasCustomPrompt="1"/>
          </p:nvPr>
        </p:nvSpPr>
        <p:spPr>
          <a:xfrm>
            <a:off x="276542" y="5600700"/>
            <a:ext cx="7315201" cy="1393827"/>
          </a:xfrm>
          <a:noFill/>
        </p:spPr>
        <p:txBody>
          <a:bodyPr lIns="146260" tIns="109696" rIns="146260" bIns="109696">
            <a:noAutofit/>
          </a:bodyPr>
          <a:lstStyle>
            <a:lvl1pPr marL="0" indent="0">
              <a:spcBef>
                <a:spcPts val="0"/>
              </a:spcBef>
              <a:buNone/>
              <a:defRPr sz="225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1" cy="1837298"/>
          </a:xfrm>
          <a:noFill/>
        </p:spPr>
        <p:txBody>
          <a:bodyPr lIns="146260" tIns="91413" rIns="146260" bIns="91413" anchor="t" anchorCtr="0"/>
          <a:lstStyle>
            <a:lvl1pPr>
              <a:defRPr sz="3750" spc="-75"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7"/>
            <a:ext cx="1254513" cy="352486"/>
          </a:xfrm>
          <a:prstGeom prst="rect">
            <a:avLst/>
          </a:prstGeom>
        </p:spPr>
      </p:pic>
    </p:spTree>
    <p:extLst>
      <p:ext uri="{BB962C8B-B14F-4D97-AF65-F5344CB8AC3E}">
        <p14:creationId xmlns:p14="http://schemas.microsoft.com/office/powerpoint/2010/main" val="3624714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5"/>
          </a:xfrm>
          <a:prstGeom prst="rect">
            <a:avLst/>
          </a:prstGeom>
        </p:spPr>
      </p:pic>
      <p:sp>
        <p:nvSpPr>
          <p:cNvPr id="2" name="Title 1"/>
          <p:cNvSpPr>
            <a:spLocks noGrp="1"/>
          </p:cNvSpPr>
          <p:nvPr>
            <p:ph type="title" hasCustomPrompt="1"/>
          </p:nvPr>
        </p:nvSpPr>
        <p:spPr>
          <a:xfrm>
            <a:off x="274638" y="274322"/>
            <a:ext cx="7315201" cy="1831975"/>
          </a:xfrm>
          <a:noFill/>
        </p:spPr>
        <p:txBody>
          <a:bodyPr tIns="91413" bIns="91413" anchor="t" anchorCtr="0"/>
          <a:lstStyle>
            <a:lvl1pPr>
              <a:defRPr sz="6600" spc="-75"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04793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8" y="274322"/>
            <a:ext cx="7315201" cy="1831975"/>
          </a:xfrm>
          <a:noFill/>
        </p:spPr>
        <p:txBody>
          <a:bodyPr tIns="91413" bIns="91413" anchor="t" anchorCtr="0"/>
          <a:lstStyle>
            <a:lvl1pPr>
              <a:defRPr sz="6600" spc="-75"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84809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8" y="274322"/>
            <a:ext cx="7315201" cy="1831975"/>
          </a:xfrm>
          <a:noFill/>
        </p:spPr>
        <p:txBody>
          <a:bodyPr tIns="91413" bIns="91413" anchor="t" anchorCtr="0"/>
          <a:lstStyle>
            <a:lvl1pPr>
              <a:defRPr sz="6600" spc="-75"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92442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427660" cy="6994525"/>
          </a:xfrm>
          <a:prstGeom prst="rect">
            <a:avLst/>
          </a:prstGeom>
        </p:spPr>
      </p:pic>
      <p:sp>
        <p:nvSpPr>
          <p:cNvPr id="2" name="Title 1"/>
          <p:cNvSpPr>
            <a:spLocks noGrp="1"/>
          </p:cNvSpPr>
          <p:nvPr>
            <p:ph type="title" hasCustomPrompt="1"/>
          </p:nvPr>
        </p:nvSpPr>
        <p:spPr>
          <a:xfrm>
            <a:off x="274639" y="274320"/>
            <a:ext cx="4746400" cy="4488660"/>
          </a:xfrm>
          <a:noFill/>
        </p:spPr>
        <p:txBody>
          <a:bodyPr tIns="91413" bIns="91413" anchor="t" anchorCtr="0"/>
          <a:lstStyle>
            <a:lvl1pPr>
              <a:defRPr sz="6600" spc="-75"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205593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
            <a:ext cx="12436475" cy="6992345"/>
          </a:xfrm>
          <a:prstGeom prst="rect">
            <a:avLst/>
          </a:prstGeom>
        </p:spPr>
      </p:pic>
      <p:sp>
        <p:nvSpPr>
          <p:cNvPr id="2" name="Title 1"/>
          <p:cNvSpPr>
            <a:spLocks noGrp="1"/>
          </p:cNvSpPr>
          <p:nvPr>
            <p:ph type="title" hasCustomPrompt="1"/>
          </p:nvPr>
        </p:nvSpPr>
        <p:spPr>
          <a:xfrm>
            <a:off x="274638" y="274322"/>
            <a:ext cx="7315201" cy="1831975"/>
          </a:xfrm>
          <a:noFill/>
        </p:spPr>
        <p:txBody>
          <a:bodyPr tIns="91413" bIns="91413" anchor="t" anchorCtr="0"/>
          <a:lstStyle>
            <a:lvl1pPr>
              <a:defRPr sz="6600" spc="-75"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34683401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651294812"/>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427660" cy="6994525"/>
          </a:xfrm>
          <a:prstGeom prst="rect">
            <a:avLst/>
          </a:prstGeom>
        </p:spPr>
      </p:pic>
      <p:sp>
        <p:nvSpPr>
          <p:cNvPr id="2" name="Title 1"/>
          <p:cNvSpPr>
            <a:spLocks noGrp="1"/>
          </p:cNvSpPr>
          <p:nvPr>
            <p:ph type="title" hasCustomPrompt="1"/>
          </p:nvPr>
        </p:nvSpPr>
        <p:spPr>
          <a:xfrm>
            <a:off x="274638" y="274322"/>
            <a:ext cx="7315201" cy="1831975"/>
          </a:xfrm>
          <a:noFill/>
        </p:spPr>
        <p:txBody>
          <a:bodyPr tIns="91413" bIns="91413" anchor="t" anchorCtr="0"/>
          <a:lstStyle>
            <a:lvl1pPr>
              <a:defRPr sz="6600" spc="-75"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22844884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1568808"/>
          </a:xfrm>
        </p:spPr>
        <p:txBody>
          <a:bodyPr/>
          <a:lstStyle>
            <a:lvl1pPr marL="0" indent="0">
              <a:buNone/>
              <a:defRPr>
                <a:solidFill>
                  <a:schemeClr val="accent2"/>
                </a:solidFill>
              </a:defRPr>
            </a:lvl1pPr>
            <a:lvl2pPr marL="0" indent="0">
              <a:buFontTx/>
              <a:buNone/>
              <a:defRPr sz="1500"/>
            </a:lvl2pPr>
            <a:lvl3pPr marL="171384" indent="0">
              <a:buNone/>
              <a:defRPr/>
            </a:lvl3pPr>
            <a:lvl4pPr marL="342768" indent="0">
              <a:buNone/>
              <a:defRPr/>
            </a:lvl4pPr>
            <a:lvl5pPr marL="51415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357408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1568808"/>
          </a:xfrm>
        </p:spPr>
        <p:txBody>
          <a:bodyPr/>
          <a:lstStyle>
            <a:lvl1pPr marL="0" indent="0">
              <a:buNone/>
              <a:defRPr>
                <a:solidFill>
                  <a:schemeClr val="tx2"/>
                </a:solidFill>
              </a:defRPr>
            </a:lvl1pPr>
            <a:lvl2pPr marL="0" indent="0">
              <a:buFontTx/>
              <a:buNone/>
              <a:defRPr sz="1500"/>
            </a:lvl2pPr>
            <a:lvl3pPr marL="171384" indent="0">
              <a:buNone/>
              <a:defRPr/>
            </a:lvl3pPr>
            <a:lvl4pPr marL="342768" indent="0">
              <a:buNone/>
              <a:defRPr/>
            </a:lvl4pPr>
            <a:lvl5pPr marL="51415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1411711"/>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1619556"/>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887300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1619556"/>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976975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1523439"/>
          </a:xfrm>
        </p:spPr>
        <p:txBody>
          <a:bodyPr wrap="square">
            <a:spAutoFit/>
          </a:bodyPr>
          <a:lstStyle>
            <a:lvl1pPr marL="0" indent="0">
              <a:spcBef>
                <a:spcPts val="918"/>
              </a:spcBef>
              <a:buClr>
                <a:schemeClr val="tx1"/>
              </a:buClr>
              <a:buFont typeface="Wingdings" pitchFamily="2" charset="2"/>
              <a:buNone/>
              <a:defRPr sz="2700">
                <a:solidFill>
                  <a:schemeClr val="accent2"/>
                </a:solidFill>
              </a:defRPr>
            </a:lvl1pPr>
            <a:lvl2pPr marL="0" indent="0">
              <a:buNone/>
              <a:defRPr sz="1500"/>
            </a:lvl2pPr>
            <a:lvl3pPr marL="173764" indent="0">
              <a:buNone/>
              <a:tabLst/>
              <a:defRPr sz="1500"/>
            </a:lvl3pPr>
            <a:lvl4pPr marL="345148" indent="0">
              <a:buNone/>
              <a:defRPr/>
            </a:lvl4pPr>
            <a:lvl5pPr marL="51415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4" y="1212850"/>
            <a:ext cx="5486399" cy="1523439"/>
          </a:xfrm>
        </p:spPr>
        <p:txBody>
          <a:bodyPr wrap="square">
            <a:spAutoFit/>
          </a:bodyPr>
          <a:lstStyle>
            <a:lvl1pPr marL="0" indent="0">
              <a:spcBef>
                <a:spcPts val="918"/>
              </a:spcBef>
              <a:buClr>
                <a:schemeClr val="tx1"/>
              </a:buClr>
              <a:buFont typeface="Wingdings" pitchFamily="2" charset="2"/>
              <a:buNone/>
              <a:defRPr sz="2700">
                <a:solidFill>
                  <a:srgbClr val="68217A"/>
                </a:solidFill>
              </a:defRPr>
            </a:lvl1pPr>
            <a:lvl2pPr marL="0" indent="0">
              <a:buNone/>
              <a:defRPr sz="1500"/>
            </a:lvl2pPr>
            <a:lvl3pPr marL="173764" indent="0">
              <a:buNone/>
              <a:tabLst/>
              <a:defRPr sz="1500"/>
            </a:lvl3pPr>
            <a:lvl4pPr marL="345148" indent="0">
              <a:buNone/>
              <a:defRPr/>
            </a:lvl4pPr>
            <a:lvl5pPr marL="51415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634191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1523439"/>
          </a:xfrm>
        </p:spPr>
        <p:txBody>
          <a:bodyPr wrap="square">
            <a:spAutoFit/>
          </a:bodyPr>
          <a:lstStyle>
            <a:lvl1pPr marL="0" indent="0">
              <a:spcBef>
                <a:spcPts val="918"/>
              </a:spcBef>
              <a:buClr>
                <a:schemeClr val="tx1"/>
              </a:buClr>
              <a:buFont typeface="Wingdings" pitchFamily="2" charset="2"/>
              <a:buNone/>
              <a:defRPr sz="2700">
                <a:solidFill>
                  <a:schemeClr val="tx2"/>
                </a:solidFill>
              </a:defRPr>
            </a:lvl1pPr>
            <a:lvl2pPr marL="0" indent="0">
              <a:buNone/>
              <a:defRPr sz="1500"/>
            </a:lvl2pPr>
            <a:lvl3pPr marL="173764" indent="0">
              <a:buNone/>
              <a:tabLst/>
              <a:defRPr sz="1500"/>
            </a:lvl3pPr>
            <a:lvl4pPr marL="345148" indent="0">
              <a:buNone/>
              <a:defRPr/>
            </a:lvl4pPr>
            <a:lvl5pPr marL="51415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4" y="1212850"/>
            <a:ext cx="5486399" cy="1523439"/>
          </a:xfrm>
        </p:spPr>
        <p:txBody>
          <a:bodyPr wrap="square">
            <a:spAutoFit/>
          </a:bodyPr>
          <a:lstStyle>
            <a:lvl1pPr marL="0" indent="0">
              <a:spcBef>
                <a:spcPts val="918"/>
              </a:spcBef>
              <a:buClr>
                <a:schemeClr val="tx1"/>
              </a:buClr>
              <a:buFont typeface="Wingdings" pitchFamily="2" charset="2"/>
              <a:buNone/>
              <a:defRPr sz="2700">
                <a:solidFill>
                  <a:schemeClr val="tx2"/>
                </a:solidFill>
              </a:defRPr>
            </a:lvl1pPr>
            <a:lvl2pPr marL="0" indent="0">
              <a:buNone/>
              <a:defRPr sz="1500"/>
            </a:lvl2pPr>
            <a:lvl3pPr marL="173764" indent="0">
              <a:buNone/>
              <a:tabLst/>
              <a:defRPr sz="1500"/>
            </a:lvl3pPr>
            <a:lvl4pPr marL="345148" indent="0">
              <a:buNone/>
              <a:defRPr/>
            </a:lvl4pPr>
            <a:lvl5pPr marL="51415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990278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1574223"/>
          </a:xfrm>
        </p:spPr>
        <p:txBody>
          <a:bodyPr wrap="square">
            <a:spAutoFit/>
          </a:bodyPr>
          <a:lstStyle>
            <a:lvl1pPr marL="215421" indent="-215421">
              <a:spcBef>
                <a:spcPts val="918"/>
              </a:spcBef>
              <a:buClr>
                <a:schemeClr val="tx1"/>
              </a:buClr>
              <a:buFont typeface="Arial" pitchFamily="34" charset="0"/>
              <a:buChar char="•"/>
              <a:defRPr sz="2700">
                <a:solidFill>
                  <a:srgbClr val="68217A"/>
                </a:solidFill>
              </a:defRPr>
            </a:lvl1pPr>
            <a:lvl2pPr marL="398222" indent="-174829">
              <a:defRPr sz="1800"/>
            </a:lvl2pPr>
            <a:lvl3pPr marL="524488" indent="-126266">
              <a:tabLst/>
              <a:defRPr sz="1500"/>
            </a:lvl3pPr>
            <a:lvl4pPr marL="660465" indent="-135978">
              <a:defRPr/>
            </a:lvl4pPr>
            <a:lvl5pPr marL="786730" indent="-126266">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4" y="1212853"/>
            <a:ext cx="5486399" cy="1574223"/>
          </a:xfrm>
        </p:spPr>
        <p:txBody>
          <a:bodyPr wrap="square">
            <a:spAutoFit/>
          </a:bodyPr>
          <a:lstStyle>
            <a:lvl1pPr marL="215421" indent="-215421">
              <a:spcBef>
                <a:spcPts val="918"/>
              </a:spcBef>
              <a:buClr>
                <a:schemeClr val="tx1"/>
              </a:buClr>
              <a:buFont typeface="Arial" pitchFamily="34" charset="0"/>
              <a:buChar char="•"/>
              <a:defRPr sz="2700">
                <a:solidFill>
                  <a:srgbClr val="68217A"/>
                </a:solidFill>
              </a:defRPr>
            </a:lvl1pPr>
            <a:lvl2pPr marL="398222" indent="-174829">
              <a:defRPr sz="1800"/>
            </a:lvl2pPr>
            <a:lvl3pPr marL="524488" indent="-126266">
              <a:tabLst/>
              <a:defRPr sz="1500"/>
            </a:lvl3pPr>
            <a:lvl4pPr marL="660465" indent="-135978">
              <a:defRPr/>
            </a:lvl4pPr>
            <a:lvl5pPr marL="786730" indent="-126266">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2940914"/>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1574223"/>
          </a:xfrm>
        </p:spPr>
        <p:txBody>
          <a:bodyPr wrap="square">
            <a:spAutoFit/>
          </a:bodyPr>
          <a:lstStyle>
            <a:lvl1pPr marL="215421" indent="-215421">
              <a:spcBef>
                <a:spcPts val="918"/>
              </a:spcBef>
              <a:buClr>
                <a:schemeClr val="tx2"/>
              </a:buClr>
              <a:buFont typeface="Arial" pitchFamily="34" charset="0"/>
              <a:buChar char="•"/>
              <a:defRPr sz="2700">
                <a:gradFill>
                  <a:gsLst>
                    <a:gs pos="1250">
                      <a:schemeClr val="tx2"/>
                    </a:gs>
                    <a:gs pos="99000">
                      <a:schemeClr val="tx2"/>
                    </a:gs>
                  </a:gsLst>
                  <a:lin ang="5400000" scaled="0"/>
                </a:gradFill>
              </a:defRPr>
            </a:lvl1pPr>
            <a:lvl2pPr marL="398222" indent="-174829">
              <a:defRPr sz="1800"/>
            </a:lvl2pPr>
            <a:lvl3pPr marL="524488" indent="-126266">
              <a:tabLst/>
              <a:defRPr sz="1500"/>
            </a:lvl3pPr>
            <a:lvl4pPr marL="660465" indent="-135978">
              <a:defRPr/>
            </a:lvl4pPr>
            <a:lvl5pPr marL="786730" indent="-126266">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4" y="1212853"/>
            <a:ext cx="5486399" cy="1574223"/>
          </a:xfrm>
        </p:spPr>
        <p:txBody>
          <a:bodyPr wrap="square">
            <a:spAutoFit/>
          </a:bodyPr>
          <a:lstStyle>
            <a:lvl1pPr marL="215421" indent="-215421">
              <a:spcBef>
                <a:spcPts val="918"/>
              </a:spcBef>
              <a:buClr>
                <a:schemeClr val="tx2"/>
              </a:buClr>
              <a:buFont typeface="Arial" pitchFamily="34" charset="0"/>
              <a:buChar char="•"/>
              <a:defRPr sz="2700">
                <a:gradFill>
                  <a:gsLst>
                    <a:gs pos="1250">
                      <a:schemeClr val="tx2"/>
                    </a:gs>
                    <a:gs pos="99000">
                      <a:schemeClr val="tx2"/>
                    </a:gs>
                  </a:gsLst>
                  <a:lin ang="5400000" scaled="0"/>
                </a:gradFill>
              </a:defRPr>
            </a:lvl1pPr>
            <a:lvl2pPr marL="398222" indent="-174829">
              <a:defRPr sz="1800"/>
            </a:lvl2pPr>
            <a:lvl3pPr marL="524488" indent="-126266">
              <a:tabLst/>
              <a:defRPr sz="1500"/>
            </a:lvl3pPr>
            <a:lvl4pPr marL="660465" indent="-135978">
              <a:defRPr/>
            </a:lvl4pPr>
            <a:lvl5pPr marL="786730" indent="-126266">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26115521"/>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3" y="2124075"/>
            <a:ext cx="5943600" cy="3657600"/>
          </a:xfrm>
          <a:solidFill>
            <a:schemeClr val="accent1"/>
          </a:solidFill>
        </p:spPr>
        <p:txBody>
          <a:bodyPr wrap="square" tIns="146304" bIns="146304">
            <a:noAutofit/>
          </a:bodyPr>
          <a:lstStyle>
            <a:lvl1pPr marL="0" indent="0">
              <a:spcBef>
                <a:spcPts val="918"/>
              </a:spcBef>
              <a:buClr>
                <a:schemeClr val="tx1"/>
              </a:buClr>
              <a:buFont typeface="Wingdings" pitchFamily="2" charset="2"/>
              <a:buNone/>
              <a:defRPr sz="3000">
                <a:solidFill>
                  <a:schemeClr val="bg1"/>
                </a:solidFill>
              </a:defRPr>
            </a:lvl1pPr>
            <a:lvl2pPr marL="0" indent="0">
              <a:spcBef>
                <a:spcPts val="810"/>
              </a:spcBef>
              <a:buNone/>
              <a:defRPr sz="1500">
                <a:solidFill>
                  <a:schemeClr val="bg1"/>
                </a:solidFill>
              </a:defRPr>
            </a:lvl2pPr>
            <a:lvl3pPr marL="173764" indent="0">
              <a:buNone/>
              <a:tabLst/>
              <a:defRPr sz="1500">
                <a:solidFill>
                  <a:schemeClr val="bg1"/>
                </a:solidFill>
              </a:defRPr>
            </a:lvl3pPr>
            <a:lvl4pPr marL="345148" indent="0">
              <a:buNone/>
              <a:defRPr>
                <a:solidFill>
                  <a:schemeClr val="bg1"/>
                </a:solidFill>
              </a:defRPr>
            </a:lvl4pPr>
            <a:lvl5pPr marL="514152"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5"/>
            <a:ext cx="5943600" cy="3657600"/>
          </a:xfrm>
          <a:solidFill>
            <a:schemeClr val="accent4"/>
          </a:solidFill>
        </p:spPr>
        <p:txBody>
          <a:bodyPr wrap="square" tIns="146304" bIns="146304">
            <a:noAutofit/>
          </a:bodyPr>
          <a:lstStyle>
            <a:lvl1pPr marL="0" indent="0">
              <a:spcBef>
                <a:spcPts val="918"/>
              </a:spcBef>
              <a:buClr>
                <a:schemeClr val="tx1"/>
              </a:buClr>
              <a:buFont typeface="Wingdings" pitchFamily="2" charset="2"/>
              <a:buNone/>
              <a:defRPr sz="3000">
                <a:solidFill>
                  <a:srgbClr val="FFFFFF"/>
                </a:solidFill>
              </a:defRPr>
            </a:lvl1pPr>
            <a:lvl2pPr marL="0" indent="0">
              <a:spcBef>
                <a:spcPts val="810"/>
              </a:spcBef>
              <a:buNone/>
              <a:defRPr sz="1500">
                <a:solidFill>
                  <a:srgbClr val="FFFFFF"/>
                </a:solidFill>
              </a:defRPr>
            </a:lvl2pPr>
            <a:lvl3pPr marL="173764" indent="0">
              <a:buNone/>
              <a:tabLst/>
              <a:defRPr sz="1500">
                <a:solidFill>
                  <a:srgbClr val="FFFFFF"/>
                </a:solidFill>
              </a:defRPr>
            </a:lvl3pPr>
            <a:lvl4pPr marL="345148" indent="0">
              <a:buNone/>
              <a:defRPr>
                <a:solidFill>
                  <a:srgbClr val="FFFFFF"/>
                </a:solidFill>
              </a:defRPr>
            </a:lvl4pPr>
            <a:lvl5pPr marL="514152"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751533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5"/>
            <a:ext cx="3913633" cy="3657600"/>
          </a:xfrm>
          <a:solidFill>
            <a:schemeClr val="accent2"/>
          </a:solidFill>
        </p:spPr>
        <p:txBody>
          <a:bodyPr wrap="square" tIns="146304" bIns="146304">
            <a:noAutofit/>
          </a:bodyPr>
          <a:lstStyle>
            <a:lvl1pPr marL="0" indent="0">
              <a:spcBef>
                <a:spcPts val="918"/>
              </a:spcBef>
              <a:buClr>
                <a:schemeClr val="tx1"/>
              </a:buClr>
              <a:buFont typeface="Wingdings" pitchFamily="2" charset="2"/>
              <a:buNone/>
              <a:defRPr sz="3000">
                <a:solidFill>
                  <a:schemeClr val="bg1"/>
                </a:solidFill>
              </a:defRPr>
            </a:lvl1pPr>
            <a:lvl2pPr marL="0" indent="0">
              <a:spcBef>
                <a:spcPts val="810"/>
              </a:spcBef>
              <a:buNone/>
              <a:defRPr sz="1500">
                <a:solidFill>
                  <a:schemeClr val="bg1"/>
                </a:solidFill>
              </a:defRPr>
            </a:lvl2pPr>
            <a:lvl3pPr marL="173764" indent="0">
              <a:buNone/>
              <a:tabLst/>
              <a:defRPr sz="1500">
                <a:solidFill>
                  <a:schemeClr val="bg1"/>
                </a:solidFill>
              </a:defRPr>
            </a:lvl3pPr>
            <a:lvl4pPr marL="345148" indent="0">
              <a:buNone/>
              <a:defRPr>
                <a:solidFill>
                  <a:schemeClr val="bg1"/>
                </a:solidFill>
              </a:defRPr>
            </a:lvl4pPr>
            <a:lvl5pPr marL="514152"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3" cy="3657600"/>
          </a:xfrm>
          <a:solidFill>
            <a:schemeClr val="accent3"/>
          </a:solidFill>
          <a:ln>
            <a:noFill/>
          </a:ln>
        </p:spPr>
        <p:txBody>
          <a:bodyPr wrap="square" tIns="146304" bIns="146304">
            <a:noAutofit/>
          </a:bodyPr>
          <a:lstStyle>
            <a:lvl1pPr marL="0" indent="0">
              <a:spcBef>
                <a:spcPts val="918"/>
              </a:spcBef>
              <a:buClr>
                <a:schemeClr val="tx1"/>
              </a:buClr>
              <a:buFont typeface="Wingdings" pitchFamily="2" charset="2"/>
              <a:buNone/>
              <a:defRPr sz="3000">
                <a:solidFill>
                  <a:schemeClr val="tx1"/>
                </a:solidFill>
              </a:defRPr>
            </a:lvl1pPr>
            <a:lvl2pPr marL="0" indent="0">
              <a:spcBef>
                <a:spcPts val="810"/>
              </a:spcBef>
              <a:buNone/>
              <a:defRPr sz="1500">
                <a:solidFill>
                  <a:schemeClr val="tx1"/>
                </a:solidFill>
              </a:defRPr>
            </a:lvl2pPr>
            <a:lvl3pPr marL="173764" indent="0">
              <a:buNone/>
              <a:tabLst/>
              <a:defRPr sz="1500">
                <a:solidFill>
                  <a:schemeClr val="tx1"/>
                </a:solidFill>
              </a:defRPr>
            </a:lvl3pPr>
            <a:lvl4pPr marL="345148" indent="0">
              <a:buNone/>
              <a:defRPr>
                <a:solidFill>
                  <a:schemeClr val="tx1"/>
                </a:solidFill>
              </a:defRPr>
            </a:lvl4pPr>
            <a:lvl5pPr marL="514152"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0" y="2124075"/>
            <a:ext cx="3959353" cy="3657600"/>
          </a:xfrm>
          <a:solidFill>
            <a:schemeClr val="accent1"/>
          </a:solidFill>
        </p:spPr>
        <p:txBody>
          <a:bodyPr wrap="square" tIns="146304" bIns="146304">
            <a:noAutofit/>
          </a:bodyPr>
          <a:lstStyle>
            <a:lvl1pPr marL="0" indent="0">
              <a:spcBef>
                <a:spcPts val="918"/>
              </a:spcBef>
              <a:buClr>
                <a:schemeClr val="tx1"/>
              </a:buClr>
              <a:buFont typeface="Wingdings" pitchFamily="2" charset="2"/>
              <a:buNone/>
              <a:defRPr sz="3000">
                <a:solidFill>
                  <a:schemeClr val="bg1"/>
                </a:solidFill>
              </a:defRPr>
            </a:lvl1pPr>
            <a:lvl2pPr marL="0" indent="0">
              <a:spcBef>
                <a:spcPts val="810"/>
              </a:spcBef>
              <a:buNone/>
              <a:defRPr sz="1500">
                <a:solidFill>
                  <a:schemeClr val="bg1"/>
                </a:solidFill>
              </a:defRPr>
            </a:lvl2pPr>
            <a:lvl3pPr marL="173764" indent="0">
              <a:buNone/>
              <a:tabLst/>
              <a:defRPr sz="1500">
                <a:solidFill>
                  <a:schemeClr val="bg1"/>
                </a:solidFill>
              </a:defRPr>
            </a:lvl3pPr>
            <a:lvl4pPr marL="345148" indent="0">
              <a:buNone/>
              <a:defRPr>
                <a:solidFill>
                  <a:schemeClr val="bg1"/>
                </a:solidFill>
              </a:defRPr>
            </a:lvl4pPr>
            <a:lvl5pPr marL="514152"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631403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3" y="2122134"/>
            <a:ext cx="7995121" cy="603685"/>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5"/>
            <a:ext cx="3913633" cy="3657600"/>
          </a:xfrm>
          <a:solidFill>
            <a:schemeClr val="accent2"/>
          </a:solidFill>
        </p:spPr>
        <p:txBody>
          <a:bodyPr wrap="square" tIns="146304" bIns="146304">
            <a:noAutofit/>
          </a:bodyPr>
          <a:lstStyle>
            <a:lvl1pPr marL="0" indent="0">
              <a:spcBef>
                <a:spcPts val="918"/>
              </a:spcBef>
              <a:buClr>
                <a:schemeClr val="tx1"/>
              </a:buClr>
              <a:buFont typeface="Wingdings" pitchFamily="2" charset="2"/>
              <a:buNone/>
              <a:defRPr sz="3000">
                <a:solidFill>
                  <a:schemeClr val="bg1"/>
                </a:solidFill>
              </a:defRPr>
            </a:lvl1pPr>
            <a:lvl2pPr marL="0" indent="0">
              <a:spcBef>
                <a:spcPts val="810"/>
              </a:spcBef>
              <a:buNone/>
              <a:defRPr sz="1500">
                <a:solidFill>
                  <a:schemeClr val="bg1"/>
                </a:solidFill>
              </a:defRPr>
            </a:lvl2pPr>
            <a:lvl3pPr marL="173764" indent="0">
              <a:buNone/>
              <a:tabLst/>
              <a:defRPr sz="1500">
                <a:solidFill>
                  <a:schemeClr val="bg1"/>
                </a:solidFill>
              </a:defRPr>
            </a:lvl3pPr>
            <a:lvl4pPr marL="345148" indent="0">
              <a:buNone/>
              <a:defRPr>
                <a:solidFill>
                  <a:schemeClr val="bg1"/>
                </a:solidFill>
              </a:defRPr>
            </a:lvl4pPr>
            <a:lvl5pPr marL="514152"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026643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7367306"/>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6"/>
            <a:ext cx="11887200" cy="1061592"/>
          </a:xfrm>
        </p:spPr>
        <p:txBody>
          <a:bodyPr wrap="square">
            <a:spAutoFit/>
          </a:bodyPr>
          <a:lstStyle>
            <a:lvl1pPr marL="0" indent="0">
              <a:spcBef>
                <a:spcPts val="918"/>
              </a:spcBef>
              <a:buClr>
                <a:schemeClr val="tx1"/>
              </a:buClr>
              <a:buFont typeface="Wingdings" pitchFamily="2" charset="2"/>
              <a:buNone/>
              <a:defRPr sz="4050">
                <a:solidFill>
                  <a:schemeClr val="tx1"/>
                </a:solidFill>
              </a:defRPr>
            </a:lvl1pPr>
            <a:lvl2pPr marL="0" indent="0">
              <a:spcBef>
                <a:spcPts val="810"/>
              </a:spcBef>
              <a:buNone/>
              <a:defRPr sz="1500">
                <a:solidFill>
                  <a:schemeClr val="tx1"/>
                </a:solidFill>
              </a:defRPr>
            </a:lvl2pPr>
            <a:lvl3pPr marL="173764" indent="0">
              <a:buNone/>
              <a:tabLst/>
              <a:defRPr sz="1500">
                <a:solidFill>
                  <a:schemeClr val="tx1"/>
                </a:solidFill>
              </a:defRPr>
            </a:lvl3pPr>
            <a:lvl4pPr marL="345148" indent="0">
              <a:buNone/>
              <a:defRPr>
                <a:solidFill>
                  <a:schemeClr val="tx1"/>
                </a:solidFill>
              </a:defRPr>
            </a:lvl4pPr>
            <a:lvl5pPr marL="514152"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8797082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0" y="2124075"/>
            <a:ext cx="3959353" cy="3657600"/>
          </a:xfrm>
          <a:solidFill>
            <a:schemeClr val="accent3"/>
          </a:solidFill>
        </p:spPr>
        <p:txBody>
          <a:bodyPr wrap="square" tIns="146304" bIns="146304">
            <a:noAutofit/>
          </a:bodyPr>
          <a:lstStyle>
            <a:lvl1pPr marL="0" indent="0">
              <a:spcBef>
                <a:spcPts val="918"/>
              </a:spcBef>
              <a:buClr>
                <a:schemeClr val="tx1"/>
              </a:buClr>
              <a:buFont typeface="Wingdings" pitchFamily="2" charset="2"/>
              <a:buNone/>
              <a:defRPr sz="3000">
                <a:solidFill>
                  <a:schemeClr val="bg1"/>
                </a:solidFill>
              </a:defRPr>
            </a:lvl1pPr>
            <a:lvl2pPr marL="0" indent="0">
              <a:spcBef>
                <a:spcPts val="810"/>
              </a:spcBef>
              <a:buNone/>
              <a:defRPr sz="1500">
                <a:solidFill>
                  <a:schemeClr val="bg1"/>
                </a:solidFill>
              </a:defRPr>
            </a:lvl2pPr>
            <a:lvl3pPr marL="173764" indent="0">
              <a:buNone/>
              <a:tabLst/>
              <a:defRPr sz="1500">
                <a:solidFill>
                  <a:schemeClr val="bg1"/>
                </a:solidFill>
              </a:defRPr>
            </a:lvl3pPr>
            <a:lvl4pPr marL="345148" indent="0">
              <a:buNone/>
              <a:defRPr>
                <a:solidFill>
                  <a:schemeClr val="bg1"/>
                </a:solidFill>
              </a:defRPr>
            </a:lvl4pPr>
            <a:lvl5pPr marL="514152"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2" y="2124076"/>
            <a:ext cx="7315201" cy="1766839"/>
          </a:xfrm>
        </p:spPr>
        <p:txBody>
          <a:bodyPr wrap="square">
            <a:spAutoFit/>
          </a:bodyPr>
          <a:lstStyle>
            <a:lvl1pPr marL="0" indent="0">
              <a:spcBef>
                <a:spcPts val="918"/>
              </a:spcBef>
              <a:buClr>
                <a:schemeClr val="tx1"/>
              </a:buClr>
              <a:buFont typeface="Wingdings" pitchFamily="2" charset="2"/>
              <a:buNone/>
              <a:defRPr sz="4050">
                <a:solidFill>
                  <a:schemeClr val="tx1"/>
                </a:solidFill>
              </a:defRPr>
            </a:lvl1pPr>
            <a:lvl2pPr marL="0" indent="0">
              <a:spcBef>
                <a:spcPts val="810"/>
              </a:spcBef>
              <a:buNone/>
              <a:defRPr sz="1500">
                <a:solidFill>
                  <a:schemeClr val="tx1"/>
                </a:solidFill>
              </a:defRPr>
            </a:lvl2pPr>
            <a:lvl3pPr marL="173764" indent="0">
              <a:buNone/>
              <a:tabLst/>
              <a:defRPr sz="1500">
                <a:solidFill>
                  <a:schemeClr val="tx1"/>
                </a:solidFill>
              </a:defRPr>
            </a:lvl3pPr>
            <a:lvl4pPr marL="345148" indent="0">
              <a:buNone/>
              <a:defRPr>
                <a:solidFill>
                  <a:schemeClr val="tx1"/>
                </a:solidFill>
              </a:defRPr>
            </a:lvl4pPr>
            <a:lvl5pPr marL="514152"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76406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4" y="1212850"/>
            <a:ext cx="5486399" cy="2333687"/>
          </a:xfrm>
        </p:spPr>
        <p:txBody>
          <a:bodyPr wrap="square">
            <a:spAutoFit/>
          </a:bodyPr>
          <a:lstStyle>
            <a:lvl1pPr marL="0" indent="0">
              <a:spcBef>
                <a:spcPts val="918"/>
              </a:spcBef>
              <a:buClr>
                <a:schemeClr val="tx1"/>
              </a:buClr>
              <a:buFont typeface="Wingdings" pitchFamily="2" charset="2"/>
              <a:buNone/>
              <a:defRPr sz="4050">
                <a:solidFill>
                  <a:schemeClr val="accent2"/>
                </a:solidFill>
              </a:defRPr>
            </a:lvl1pPr>
            <a:lvl2pPr marL="0" indent="0">
              <a:spcBef>
                <a:spcPts val="810"/>
              </a:spcBef>
              <a:buNone/>
              <a:defRPr sz="1500"/>
            </a:lvl2pPr>
            <a:lvl3pPr marL="173764" indent="0">
              <a:buNone/>
              <a:tabLst/>
              <a:defRPr sz="1500"/>
            </a:lvl3pPr>
            <a:lvl4pPr marL="345148" indent="0">
              <a:buNone/>
              <a:defRPr/>
            </a:lvl4pPr>
            <a:lvl5pPr marL="51415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2" y="1200150"/>
            <a:ext cx="2697480" cy="2697480"/>
          </a:xfrm>
          <a:solidFill>
            <a:srgbClr val="55C5E9"/>
          </a:solidFill>
        </p:spPr>
        <p:txBody>
          <a:bodyPr wrap="square" tIns="146304" bIns="146304">
            <a:noAutofit/>
          </a:bodyPr>
          <a:lstStyle>
            <a:lvl1pPr marL="0" indent="0">
              <a:spcBef>
                <a:spcPts val="918"/>
              </a:spcBef>
              <a:buClr>
                <a:schemeClr val="tx1"/>
              </a:buClr>
              <a:buFont typeface="Wingdings" pitchFamily="2" charset="2"/>
              <a:buNone/>
              <a:defRPr sz="3000">
                <a:solidFill>
                  <a:schemeClr val="tx1"/>
                </a:solidFill>
              </a:defRPr>
            </a:lvl1pPr>
            <a:lvl2pPr marL="0" indent="0">
              <a:spcBef>
                <a:spcPts val="810"/>
              </a:spcBef>
              <a:buNone/>
              <a:defRPr sz="1500">
                <a:solidFill>
                  <a:schemeClr val="tx1"/>
                </a:solidFill>
              </a:defRPr>
            </a:lvl2pPr>
            <a:lvl3pPr marL="173764" indent="0">
              <a:buNone/>
              <a:tabLst/>
              <a:defRPr sz="1500">
                <a:solidFill>
                  <a:schemeClr val="bg1"/>
                </a:solidFill>
              </a:defRPr>
            </a:lvl3pPr>
            <a:lvl4pPr marL="345148" indent="0">
              <a:buNone/>
              <a:defRPr>
                <a:solidFill>
                  <a:schemeClr val="bg1"/>
                </a:solidFill>
              </a:defRPr>
            </a:lvl4pPr>
            <a:lvl5pPr marL="514152"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1" y="1200150"/>
            <a:ext cx="2743200" cy="2697480"/>
          </a:xfrm>
          <a:solidFill>
            <a:schemeClr val="accent2"/>
          </a:solidFill>
        </p:spPr>
        <p:txBody>
          <a:bodyPr wrap="square" tIns="146304" bIns="146304">
            <a:noAutofit/>
          </a:bodyPr>
          <a:lstStyle>
            <a:lvl1pPr marL="0" indent="0">
              <a:spcBef>
                <a:spcPts val="918"/>
              </a:spcBef>
              <a:buClr>
                <a:schemeClr val="tx1"/>
              </a:buClr>
              <a:buFont typeface="Wingdings" pitchFamily="2" charset="2"/>
              <a:buNone/>
              <a:defRPr sz="3000">
                <a:solidFill>
                  <a:schemeClr val="bg1"/>
                </a:solidFill>
              </a:defRPr>
            </a:lvl1pPr>
            <a:lvl2pPr marL="0" indent="0">
              <a:spcBef>
                <a:spcPts val="810"/>
              </a:spcBef>
              <a:buNone/>
              <a:defRPr sz="1500">
                <a:solidFill>
                  <a:schemeClr val="bg1"/>
                </a:solidFill>
              </a:defRPr>
            </a:lvl2pPr>
            <a:lvl3pPr marL="173764" indent="0">
              <a:buNone/>
              <a:tabLst/>
              <a:defRPr sz="1500">
                <a:solidFill>
                  <a:schemeClr val="bg1"/>
                </a:solidFill>
              </a:defRPr>
            </a:lvl3pPr>
            <a:lvl4pPr marL="345148" indent="0">
              <a:buNone/>
              <a:defRPr>
                <a:solidFill>
                  <a:schemeClr val="bg1"/>
                </a:solidFill>
              </a:defRPr>
            </a:lvl4pPr>
            <a:lvl5pPr marL="514152"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2" y="3944938"/>
            <a:ext cx="2697480" cy="2743200"/>
          </a:xfrm>
          <a:solidFill>
            <a:schemeClr val="accent1"/>
          </a:solidFill>
        </p:spPr>
        <p:txBody>
          <a:bodyPr wrap="square" tIns="146304" bIns="146304">
            <a:noAutofit/>
          </a:bodyPr>
          <a:lstStyle>
            <a:lvl1pPr marL="0" indent="0">
              <a:spcBef>
                <a:spcPts val="918"/>
              </a:spcBef>
              <a:buClr>
                <a:schemeClr val="tx1"/>
              </a:buClr>
              <a:buFont typeface="Wingdings" pitchFamily="2" charset="2"/>
              <a:buNone/>
              <a:defRPr sz="3000">
                <a:solidFill>
                  <a:schemeClr val="bg1"/>
                </a:solidFill>
              </a:defRPr>
            </a:lvl1pPr>
            <a:lvl2pPr marL="0" indent="0">
              <a:spcBef>
                <a:spcPts val="810"/>
              </a:spcBef>
              <a:buNone/>
              <a:defRPr sz="1500">
                <a:solidFill>
                  <a:schemeClr val="bg1"/>
                </a:solidFill>
              </a:defRPr>
            </a:lvl2pPr>
            <a:lvl3pPr marL="173764" indent="0">
              <a:buNone/>
              <a:tabLst/>
              <a:defRPr sz="1500">
                <a:solidFill>
                  <a:schemeClr val="bg1"/>
                </a:solidFill>
              </a:defRPr>
            </a:lvl3pPr>
            <a:lvl4pPr marL="345148" indent="0">
              <a:buNone/>
              <a:defRPr>
                <a:solidFill>
                  <a:schemeClr val="bg1"/>
                </a:solidFill>
              </a:defRPr>
            </a:lvl4pPr>
            <a:lvl5pPr marL="514152"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1" y="3944938"/>
            <a:ext cx="2743200" cy="2743200"/>
          </a:xfrm>
          <a:solidFill>
            <a:schemeClr val="accent5"/>
          </a:solidFill>
        </p:spPr>
        <p:txBody>
          <a:bodyPr wrap="square" tIns="146304" bIns="146304">
            <a:noAutofit/>
          </a:bodyPr>
          <a:lstStyle>
            <a:lvl1pPr marL="0" indent="0">
              <a:spcBef>
                <a:spcPts val="918"/>
              </a:spcBef>
              <a:buClr>
                <a:schemeClr val="tx1"/>
              </a:buClr>
              <a:buFont typeface="Wingdings" pitchFamily="2" charset="2"/>
              <a:buNone/>
              <a:defRPr sz="3000">
                <a:solidFill>
                  <a:schemeClr val="bg1"/>
                </a:solidFill>
              </a:defRPr>
            </a:lvl1pPr>
            <a:lvl2pPr marL="0" indent="0">
              <a:spcBef>
                <a:spcPts val="810"/>
              </a:spcBef>
              <a:buNone/>
              <a:defRPr sz="1500">
                <a:solidFill>
                  <a:schemeClr val="bg1"/>
                </a:solidFill>
              </a:defRPr>
            </a:lvl2pPr>
            <a:lvl3pPr marL="173764" indent="0">
              <a:buNone/>
              <a:tabLst/>
              <a:defRPr sz="1500">
                <a:solidFill>
                  <a:schemeClr val="bg1"/>
                </a:solidFill>
              </a:defRPr>
            </a:lvl3pPr>
            <a:lvl4pPr marL="345148" indent="0">
              <a:buNone/>
              <a:defRPr>
                <a:solidFill>
                  <a:schemeClr val="bg1"/>
                </a:solidFill>
              </a:defRPr>
            </a:lvl4pPr>
            <a:lvl5pPr marL="514152"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238443568"/>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7"/>
            <a:ext cx="11887200" cy="1831975"/>
          </a:xfrm>
          <a:noFill/>
        </p:spPr>
        <p:txBody>
          <a:bodyPr tIns="91413" bIns="91413" anchor="t" anchorCtr="0"/>
          <a:lstStyle>
            <a:lvl1pPr>
              <a:defRPr sz="6600" spc="-75"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526249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7"/>
            <a:ext cx="11887200" cy="1831975"/>
          </a:xfrm>
          <a:noFill/>
        </p:spPr>
        <p:txBody>
          <a:bodyPr tIns="91413" bIns="91413" anchor="t" anchorCtr="0"/>
          <a:lstStyle>
            <a:lvl1pPr>
              <a:defRPr sz="6600" spc="-75"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97277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7"/>
            <a:ext cx="11887200" cy="1831975"/>
          </a:xfrm>
          <a:noFill/>
        </p:spPr>
        <p:txBody>
          <a:bodyPr tIns="91413" bIns="91413" anchor="t" anchorCtr="0"/>
          <a:lstStyle>
            <a:lvl1pPr>
              <a:defRPr sz="6600" spc="-75" baseline="0">
                <a:solidFill>
                  <a:schemeClr val="bg1"/>
                </a:solidFill>
              </a:defRPr>
            </a:lvl1pPr>
          </a:lstStyle>
          <a:p>
            <a:r>
              <a:rPr lang="en-US" dirty="0"/>
              <a:t>Section title</a:t>
            </a:r>
          </a:p>
        </p:txBody>
      </p:sp>
    </p:spTree>
    <p:extLst>
      <p:ext uri="{BB962C8B-B14F-4D97-AF65-F5344CB8AC3E}">
        <p14:creationId xmlns:p14="http://schemas.microsoft.com/office/powerpoint/2010/main" val="11690259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5970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693302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1817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46084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545183"/>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5"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65" tIns="34965" rIns="34965" bIns="34965" numCol="1" spcCol="0" rtlCol="0" fromWordArt="0" anchor="ctr" anchorCtr="0" forceAA="0" compatLnSpc="1">
            <a:prstTxWarp prst="textNoShape">
              <a:avLst/>
            </a:prstTxWarp>
            <a:noAutofit/>
          </a:bodyPr>
          <a:lstStyle/>
          <a:p>
            <a:pPr marL="0" marR="0" lvl="0" indent="0" algn="ctr" defTabSz="699086"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3" y="1221162"/>
            <a:ext cx="11887199" cy="1546835"/>
          </a:xfrm>
        </p:spPr>
        <p:txBody>
          <a:bodyPr/>
          <a:lstStyle>
            <a:lvl1pPr marL="0" indent="0">
              <a:buNone/>
              <a:defRPr sz="2474">
                <a:gradFill>
                  <a:gsLst>
                    <a:gs pos="1250">
                      <a:srgbClr val="000000"/>
                    </a:gs>
                    <a:gs pos="100000">
                      <a:srgbClr val="000000"/>
                    </a:gs>
                  </a:gsLst>
                  <a:lin ang="5400000" scaled="0"/>
                </a:gradFill>
                <a:latin typeface="Segoe UI" pitchFamily="34" charset="0"/>
                <a:cs typeface="Segoe UI" pitchFamily="34" charset="0"/>
              </a:defRPr>
            </a:lvl1pPr>
            <a:lvl2pPr marL="259814" indent="0">
              <a:buNone/>
              <a:defRPr>
                <a:gradFill>
                  <a:gsLst>
                    <a:gs pos="1250">
                      <a:srgbClr val="000000"/>
                    </a:gs>
                    <a:gs pos="100000">
                      <a:srgbClr val="000000"/>
                    </a:gs>
                  </a:gsLst>
                  <a:lin ang="5400000" scaled="0"/>
                </a:gradFill>
                <a:latin typeface="Segoe UI" pitchFamily="34" charset="0"/>
                <a:cs typeface="Segoe UI" pitchFamily="34" charset="0"/>
              </a:defRPr>
            </a:lvl2pPr>
            <a:lvl3pPr marL="438288" indent="0">
              <a:buNone/>
              <a:defRPr>
                <a:gradFill>
                  <a:gsLst>
                    <a:gs pos="1250">
                      <a:srgbClr val="000000"/>
                    </a:gs>
                    <a:gs pos="100000">
                      <a:srgbClr val="000000"/>
                    </a:gs>
                  </a:gsLst>
                  <a:lin ang="5400000" scaled="0"/>
                </a:gradFill>
                <a:latin typeface="Segoe UI" pitchFamily="34" charset="0"/>
                <a:cs typeface="Segoe UI" pitchFamily="34" charset="0"/>
              </a:defRPr>
            </a:lvl3pPr>
            <a:lvl4pPr marL="610688" indent="0">
              <a:buNone/>
              <a:defRPr>
                <a:gradFill>
                  <a:gsLst>
                    <a:gs pos="1250">
                      <a:srgbClr val="000000"/>
                    </a:gs>
                    <a:gs pos="100000">
                      <a:srgbClr val="000000"/>
                    </a:gs>
                  </a:gsLst>
                  <a:lin ang="5400000" scaled="0"/>
                </a:gradFill>
                <a:latin typeface="Segoe UI" pitchFamily="34" charset="0"/>
                <a:cs typeface="Segoe UI" pitchFamily="34" charset="0"/>
              </a:defRPr>
            </a:lvl4pPr>
            <a:lvl5pPr marL="787945"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926156"/>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1882517"/>
          </a:xfrm>
          <a:prstGeom prst="rect">
            <a:avLst/>
          </a:prstGeom>
        </p:spPr>
        <p:txBody>
          <a:bodyPr/>
          <a:lstStyle>
            <a:lvl1pPr marL="217802" indent="-217802">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8461" indent="-21065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46261" indent="-217802">
              <a:buClr>
                <a:schemeClr val="tx1"/>
              </a:buClr>
              <a:buSzPct val="90000"/>
              <a:buFont typeface="Arial" pitchFamily="34" charset="0"/>
              <a:buChar char="•"/>
              <a:defRPr sz="21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17646" indent="-171384">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89031" indent="-171384">
              <a:buClr>
                <a:schemeClr val="tx1"/>
              </a:buClr>
              <a:buSzPct val="90000"/>
              <a:buFont typeface="Arial" pitchFamily="34" charset="0"/>
              <a:buChar char="•"/>
              <a:defRPr sz="15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2775" spc="-3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068041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584" y="6240429"/>
            <a:ext cx="1280587" cy="274320"/>
          </a:xfrm>
          <a:prstGeom prst="rect">
            <a:avLst/>
          </a:prstGeom>
        </p:spPr>
      </p:pic>
    </p:spTree>
    <p:extLst>
      <p:ext uri="{BB962C8B-B14F-4D97-AF65-F5344CB8AC3E}">
        <p14:creationId xmlns:p14="http://schemas.microsoft.com/office/powerpoint/2010/main" val="23116182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7044089"/>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0649658"/>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0486825"/>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334711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8149057"/>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84843054"/>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52319318"/>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4962"/>
            <a:ext cx="10056812" cy="1015663"/>
          </a:xfrm>
          <a:noFill/>
        </p:spPr>
        <p:txBody>
          <a:bodyPr tIns="91440" bIns="91440" anchor="b" anchorCtr="0">
            <a:spAutoFit/>
          </a:bodyPr>
          <a:lstStyle>
            <a:lvl1pPr>
              <a:defRPr sz="59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53078" y="3768007"/>
            <a:ext cx="10058401"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30878" y="3497263"/>
            <a:ext cx="9880601"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8" y="4290791"/>
            <a:ext cx="10058401"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12554624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399" y="2284962"/>
            <a:ext cx="7086439" cy="1015663"/>
          </a:xfrm>
          <a:noFill/>
        </p:spPr>
        <p:txBody>
          <a:bodyPr wrap="square" tIns="91440" bIns="91440" anchor="b" anchorCtr="0">
            <a:spAutoFit/>
          </a:bodyPr>
          <a:lstStyle>
            <a:lvl1pPr>
              <a:defRPr sz="5999" spc="-100"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5096036"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273836" y="3497263"/>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3672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2"/>
            <a:ext cx="11329398" cy="1015663"/>
          </a:xfrm>
          <a:noFill/>
        </p:spPr>
        <p:txBody>
          <a:bodyPr wrap="square" tIns="91440" bIns="91440" anchor="t" anchorCtr="0">
            <a:spAutoFit/>
          </a:bodyPr>
          <a:lstStyle>
            <a:lvl1pPr>
              <a:defRPr sz="5999" spc="-100"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859747339"/>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2"/>
            <a:ext cx="11329398" cy="1015663"/>
          </a:xfrm>
          <a:noFill/>
        </p:spPr>
        <p:txBody>
          <a:bodyPr wrap="square" tIns="91440" bIns="91440" anchor="t" anchorCtr="0">
            <a:spAutoFit/>
          </a:bodyPr>
          <a:lstStyle>
            <a:lvl1pPr>
              <a:defRPr sz="59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2098733"/>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2"/>
            <a:ext cx="11329398" cy="1015663"/>
          </a:xfrm>
          <a:noFill/>
        </p:spPr>
        <p:txBody>
          <a:bodyPr wrap="square" tIns="91440" bIns="91440" anchor="t" anchorCtr="0">
            <a:spAutoFit/>
          </a:bodyPr>
          <a:lstStyle>
            <a:lvl1pPr>
              <a:defRPr sz="59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77347856"/>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2"/>
            <a:ext cx="11329398" cy="1015663"/>
          </a:xfrm>
          <a:noFill/>
        </p:spPr>
        <p:txBody>
          <a:bodyPr wrap="square" tIns="91440" bIns="91440" anchor="t" anchorCtr="0">
            <a:spAutoFit/>
          </a:bodyPr>
          <a:lstStyle>
            <a:lvl1pPr>
              <a:defRPr sz="59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70029617"/>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2"/>
            <a:ext cx="11329398" cy="1015663"/>
          </a:xfrm>
          <a:noFill/>
        </p:spPr>
        <p:txBody>
          <a:bodyPr wrap="square" tIns="91440" bIns="91440" anchor="t" anchorCtr="0">
            <a:spAutoFit/>
          </a:bodyPr>
          <a:lstStyle>
            <a:lvl1pPr>
              <a:defRPr sz="59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83998056"/>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8" y="6344303"/>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27091893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ponsors">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7705325"/>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3"/>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025142344"/>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3"/>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189097503"/>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8" y="6344303"/>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3630711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4470478"/>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5962266"/>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6553725"/>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54182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2083926"/>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black">
          <a:xfrm>
            <a:off x="459233" y="3145040"/>
            <a:ext cx="3291840" cy="705836"/>
          </a:xfrm>
          <a:prstGeom prst="rect">
            <a:avLst/>
          </a:prstGeom>
        </p:spPr>
      </p:pic>
    </p:spTree>
    <p:extLst>
      <p:ext uri="{BB962C8B-B14F-4D97-AF65-F5344CB8AC3E}">
        <p14:creationId xmlns:p14="http://schemas.microsoft.com/office/powerpoint/2010/main" val="2315883962"/>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0556565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17427232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475189"/>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71404295"/>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563457882"/>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70419"/>
            <a:ext cx="11870358" cy="853687"/>
          </a:xfrm>
          <a:prstGeom prst="rect">
            <a:avLst/>
          </a:prstGeom>
        </p:spPr>
        <p:txBody>
          <a:bodyPr anchor="ctr" anchorCtr="0">
            <a:spAutoFit/>
          </a:bodyPr>
          <a:lstStyle>
            <a:lvl1pPr algn="l">
              <a:defRPr sz="4804">
                <a:solidFill>
                  <a:schemeClr val="bg1"/>
                </a:solidFill>
              </a:defRPr>
            </a:lvl1pPr>
          </a:lstStyle>
          <a:p>
            <a:r>
              <a:rPr lang="en-US" dirty="0"/>
              <a:t>Click to edit title</a:t>
            </a:r>
          </a:p>
        </p:txBody>
      </p:sp>
    </p:spTree>
    <p:extLst>
      <p:ext uri="{BB962C8B-B14F-4D97-AF65-F5344CB8AC3E}">
        <p14:creationId xmlns:p14="http://schemas.microsoft.com/office/powerpoint/2010/main" val="26077360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3388083"/>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7605255"/>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40" y="3040064"/>
            <a:ext cx="7315203" cy="914400"/>
          </a:xfrm>
        </p:spPr>
        <p:txBody>
          <a:bodyPr vert="horz" wrap="square" lIns="182880" tIns="146304" rIns="182880" bIns="146304" rtlCol="0" anchor="ctr">
            <a:noAutofit/>
          </a:bodyPr>
          <a:lstStyle>
            <a:lvl1pPr marL="0" indent="0">
              <a:buNone/>
              <a:defRPr lang="en-US" sz="3596"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3145" rtl="0" eaLnBrk="1" latinLnBrk="0" hangingPunct="1">
              <a:spcBef>
                <a:spcPct val="20000"/>
              </a:spcBef>
              <a:spcAft>
                <a:spcPts val="1631"/>
              </a:spcAft>
            </a:pPr>
            <a:r>
              <a:rPr lang="en-US"/>
              <a:t>Click to edit Master text styles</a:t>
            </a:r>
          </a:p>
        </p:txBody>
      </p:sp>
      <p:sp>
        <p:nvSpPr>
          <p:cNvPr id="6" name="Text Placeholder 8"/>
          <p:cNvSpPr>
            <a:spLocks noGrp="1"/>
          </p:cNvSpPr>
          <p:nvPr>
            <p:ph type="body" sz="quarter" idx="16" hasCustomPrompt="1"/>
          </p:nvPr>
        </p:nvSpPr>
        <p:spPr>
          <a:xfrm>
            <a:off x="274641" y="296864"/>
            <a:ext cx="11887200" cy="914400"/>
          </a:xfrm>
        </p:spPr>
        <p:txBody>
          <a:bodyPr vert="horz" lIns="182880" tIns="146304" rIns="182880" bIns="146304" rtlCol="0" anchor="t">
            <a:noAutofit/>
          </a:bodyPr>
          <a:lstStyle>
            <a:lvl1pPr marL="0" indent="0" algn="l" defTabSz="931700" rtl="0" eaLnBrk="1" latinLnBrk="0" hangingPunct="1">
              <a:lnSpc>
                <a:spcPct val="90000"/>
              </a:lnSpc>
              <a:spcBef>
                <a:spcPct val="0"/>
              </a:spcBef>
              <a:buNone/>
              <a:defRPr lang="en-US" sz="4795"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40" y="1537565"/>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6"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187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2681094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5" baseline="0"/>
            </a:lvl1pPr>
          </a:lstStyle>
          <a:p>
            <a:r>
              <a:rPr lang="en-US" dirty="0"/>
              <a:t>Click to edit Master title style</a:t>
            </a:r>
          </a:p>
        </p:txBody>
      </p:sp>
    </p:spTree>
    <p:extLst>
      <p:ext uri="{BB962C8B-B14F-4D97-AF65-F5344CB8AC3E}">
        <p14:creationId xmlns:p14="http://schemas.microsoft.com/office/powerpoint/2010/main" val="2298649356"/>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10" name="Content Placeholder 3"/>
          <p:cNvSpPr>
            <a:spLocks noGrp="1"/>
          </p:cNvSpPr>
          <p:nvPr>
            <p:ph sz="quarter" idx="14" hasCustomPrompt="1"/>
          </p:nvPr>
        </p:nvSpPr>
        <p:spPr>
          <a:xfrm>
            <a:off x="274638" y="1211263"/>
            <a:ext cx="5943599" cy="209275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6218238" y="1211263"/>
            <a:ext cx="5943599" cy="209275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1534485"/>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pic>
        <p:nvPicPr>
          <p:cNvPr id="4" name="Picture 3"/>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73164" y="6545324"/>
            <a:ext cx="361094" cy="361043"/>
          </a:xfrm>
          <a:prstGeom prst="rect">
            <a:avLst/>
          </a:prstGeom>
        </p:spPr>
      </p:pic>
      <p:sp>
        <p:nvSpPr>
          <p:cNvPr id="5" name="Footer Placeholder 6"/>
          <p:cNvSpPr txBox="1">
            <a:spLocks/>
          </p:cNvSpPr>
          <p:nvPr userDrawn="1"/>
        </p:nvSpPr>
        <p:spPr>
          <a:xfrm>
            <a:off x="10740595"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32597" rtl="0" eaLnBrk="1" fontAlgn="auto" latinLnBrk="0" hangingPunct="1">
              <a:lnSpc>
                <a:spcPct val="100000"/>
              </a:lnSpc>
              <a:spcBef>
                <a:spcPts val="0"/>
              </a:spcBef>
              <a:spcAft>
                <a:spcPts val="0"/>
              </a:spcAft>
              <a:buClrTx/>
              <a:buSzTx/>
              <a:buFontTx/>
              <a:buNone/>
              <a:tabLst/>
              <a:defRPr/>
            </a:pPr>
            <a:r>
              <a:rPr kumimoji="0" lang="en-US" sz="815" b="0" i="0" u="none" strike="noStrike" kern="1200" cap="none" spc="0" normalizeH="0" baseline="0" noProof="0" dirty="0">
                <a:ln>
                  <a:noFill/>
                </a:ln>
                <a:solidFill>
                  <a:srgbClr val="666666"/>
                </a:solidFill>
                <a:effectLst/>
                <a:uLnTx/>
                <a:uFillTx/>
                <a:latin typeface="Segoe UI"/>
                <a:ea typeface="+mn-ea"/>
                <a:cs typeface="+mn-cs"/>
              </a:rPr>
              <a:t>MICROSOFT CONFIDENTIAL</a:t>
            </a:r>
          </a:p>
        </p:txBody>
      </p:sp>
    </p:spTree>
    <p:extLst>
      <p:ext uri="{BB962C8B-B14F-4D97-AF65-F5344CB8AC3E}">
        <p14:creationId xmlns:p14="http://schemas.microsoft.com/office/powerpoint/2010/main" val="315114651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678278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670527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1"/>
            <a:ext cx="11887200" cy="2290647"/>
          </a:xfrm>
        </p:spPr>
        <p:txBody>
          <a:bodyPr>
            <a:spAutoFit/>
          </a:bodyPr>
          <a:lstStyle>
            <a:lvl3pPr>
              <a:defRPr sz="2397"/>
            </a:lvl3pPr>
            <a:lvl4pPr>
              <a:defRPr sz="1997"/>
            </a:lvl4pPr>
            <a:lvl5pPr>
              <a:defRPr sz="199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6670616"/>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5" name="Picture 4"/>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73164" y="6545324"/>
            <a:ext cx="361094" cy="361043"/>
          </a:xfrm>
          <a:prstGeom prst="rect">
            <a:avLst/>
          </a:prstGeom>
        </p:spPr>
      </p:pic>
    </p:spTree>
    <p:extLst>
      <p:ext uri="{BB962C8B-B14F-4D97-AF65-F5344CB8AC3E}">
        <p14:creationId xmlns:p14="http://schemas.microsoft.com/office/powerpoint/2010/main" val="2742477889"/>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40" y="3040064"/>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6"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145" rtl="0" eaLnBrk="1" latinLnBrk="0" hangingPunct="1">
              <a:spcBef>
                <a:spcPct val="20000"/>
              </a:spcBef>
            </a:pPr>
            <a:r>
              <a:rPr lang="en-US"/>
              <a:t>Edit Master text styles</a:t>
            </a:r>
          </a:p>
        </p:txBody>
      </p:sp>
      <p:sp>
        <p:nvSpPr>
          <p:cNvPr id="7" name="Picture Placeholder 12"/>
          <p:cNvSpPr>
            <a:spLocks noGrp="1"/>
          </p:cNvSpPr>
          <p:nvPr>
            <p:ph type="pic" sz="quarter" idx="16"/>
          </p:nvPr>
        </p:nvSpPr>
        <p:spPr>
          <a:xfrm>
            <a:off x="274639" y="1535876"/>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58218952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7" y="1668463"/>
            <a:ext cx="2743201" cy="5029200"/>
          </a:xfrm>
        </p:spPr>
        <p:txBody>
          <a:bodyPr>
            <a:noAutofit/>
          </a:bodyPr>
          <a:lstStyle>
            <a:lvl1pPr marL="342517" indent="-342517">
              <a:buNone/>
              <a:defRPr kumimoji="0" lang="en-US" sz="2398"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145"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656496248"/>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30" y="1668463"/>
            <a:ext cx="8778210" cy="5029200"/>
          </a:xfrm>
        </p:spPr>
        <p:txBody>
          <a:bodyPr wrap="square">
            <a:noAutofit/>
          </a:bodyPr>
          <a:lstStyle>
            <a:lvl3pPr>
              <a:defRPr sz="2398"/>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7" y="1668463"/>
            <a:ext cx="2743201" cy="5029200"/>
          </a:xfrm>
        </p:spPr>
        <p:txBody>
          <a:bodyPr>
            <a:noAutofit/>
          </a:bodyPr>
          <a:lstStyle>
            <a:lvl1pPr marL="0" indent="0">
              <a:buNone/>
              <a:defRPr kumimoji="0" lang="en-US" sz="2398"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145"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888903314"/>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1999"/>
            </a:lvl2pPr>
            <a:lvl3pPr marL="228326" indent="0">
              <a:buNone/>
              <a:defRPr/>
            </a:lvl3pPr>
            <a:lvl4pPr marL="456653" indent="0">
              <a:buNone/>
              <a:defRPr/>
            </a:lvl4pPr>
            <a:lvl5pPr marL="68497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5028832"/>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4332"/>
          </a:xfrm>
          <a:noFill/>
        </p:spPr>
        <p:txBody>
          <a:bodyPr tIns="91440" bIns="91440" anchor="t" anchorCtr="0">
            <a:spAutoFit/>
          </a:bodyPr>
          <a:lstStyle>
            <a:lvl1pPr>
              <a:defRPr sz="7191"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0751203"/>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Demo slide_Accent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50093" y="1992520"/>
            <a:ext cx="8622880" cy="2274291"/>
          </a:xfrm>
          <a:noFill/>
        </p:spPr>
        <p:txBody>
          <a:bodyPr tIns="91440" bIns="91440" anchor="t" anchorCtr="0"/>
          <a:lstStyle>
            <a:lvl1pPr>
              <a:defRPr sz="7198" spc="-100" baseline="0">
                <a:solidFill>
                  <a:schemeClr val="tx1"/>
                </a:solidFill>
              </a:defRPr>
            </a:lvl1pPr>
          </a:lstStyle>
          <a:p>
            <a:r>
              <a:rPr lang="en-US" dirty="0"/>
              <a:t>Demo title</a:t>
            </a:r>
          </a:p>
        </p:txBody>
      </p:sp>
      <p:sp>
        <p:nvSpPr>
          <p:cNvPr id="5" name="Text Placeholder 4"/>
          <p:cNvSpPr>
            <a:spLocks noGrp="1"/>
          </p:cNvSpPr>
          <p:nvPr userDrawn="1">
            <p:ph type="body" sz="quarter" idx="12" hasCustomPrompt="1"/>
          </p:nvPr>
        </p:nvSpPr>
        <p:spPr>
          <a:xfrm>
            <a:off x="2850094" y="4266810"/>
            <a:ext cx="8622879" cy="1829593"/>
          </a:xfrm>
          <a:noFill/>
        </p:spPr>
        <p:txBody>
          <a:bodyPr lIns="146304" tIns="91440" rIns="146304" bIns="91440">
            <a:noAutofit/>
          </a:bodyPr>
          <a:lstStyle>
            <a:lvl1pPr marL="0" indent="0">
              <a:spcBef>
                <a:spcPts val="0"/>
              </a:spcBef>
              <a:buNone/>
              <a:defRPr sz="2400" spc="0" baseline="0">
                <a:solidFill>
                  <a:schemeClr val="tx1"/>
                </a:solidFill>
                <a:latin typeface="+mn-lt"/>
              </a:defRPr>
            </a:lvl1pPr>
          </a:lstStyle>
          <a:p>
            <a:pPr lvl="0"/>
            <a:r>
              <a:rPr lang="en-US" dirty="0"/>
              <a:t>Speaker Name</a:t>
            </a:r>
          </a:p>
        </p:txBody>
      </p:sp>
      <p:grpSp>
        <p:nvGrpSpPr>
          <p:cNvPr id="35" name="Group 34"/>
          <p:cNvGrpSpPr/>
          <p:nvPr userDrawn="1"/>
        </p:nvGrpSpPr>
        <p:grpSpPr>
          <a:xfrm>
            <a:off x="646779" y="2126120"/>
            <a:ext cx="1838304" cy="2561989"/>
            <a:chOff x="274638" y="0"/>
            <a:chExt cx="1254126" cy="1747838"/>
          </a:xfrm>
        </p:grpSpPr>
        <p:sp>
          <p:nvSpPr>
            <p:cNvPr id="33" name="Freeform 19"/>
            <p:cNvSpPr>
              <a:spLocks/>
            </p:cNvSpPr>
            <p:nvPr userDrawn="1"/>
          </p:nvSpPr>
          <p:spPr bwMode="auto">
            <a:xfrm>
              <a:off x="654051" y="0"/>
              <a:ext cx="874713" cy="1747838"/>
            </a:xfrm>
            <a:custGeom>
              <a:avLst/>
              <a:gdLst>
                <a:gd name="T0" fmla="*/ 0 w 551"/>
                <a:gd name="T1" fmla="*/ 1101 h 1101"/>
                <a:gd name="T2" fmla="*/ 97 w 551"/>
                <a:gd name="T3" fmla="*/ 1101 h 1101"/>
                <a:gd name="T4" fmla="*/ 551 w 551"/>
                <a:gd name="T5" fmla="*/ 0 h 1101"/>
                <a:gd name="T6" fmla="*/ 453 w 551"/>
                <a:gd name="T7" fmla="*/ 0 h 1101"/>
                <a:gd name="T8" fmla="*/ 0 w 551"/>
                <a:gd name="T9" fmla="*/ 1101 h 1101"/>
              </a:gdLst>
              <a:ahLst/>
              <a:cxnLst>
                <a:cxn ang="0">
                  <a:pos x="T0" y="T1"/>
                </a:cxn>
                <a:cxn ang="0">
                  <a:pos x="T2" y="T3"/>
                </a:cxn>
                <a:cxn ang="0">
                  <a:pos x="T4" y="T5"/>
                </a:cxn>
                <a:cxn ang="0">
                  <a:pos x="T6" y="T7"/>
                </a:cxn>
                <a:cxn ang="0">
                  <a:pos x="T8" y="T9"/>
                </a:cxn>
              </a:cxnLst>
              <a:rect l="0" t="0" r="r" b="b"/>
              <a:pathLst>
                <a:path w="551" h="1101">
                  <a:moveTo>
                    <a:pt x="0" y="1101"/>
                  </a:moveTo>
                  <a:lnTo>
                    <a:pt x="97" y="1101"/>
                  </a:lnTo>
                  <a:lnTo>
                    <a:pt x="551" y="0"/>
                  </a:lnTo>
                  <a:lnTo>
                    <a:pt x="453" y="0"/>
                  </a:lnTo>
                  <a:lnTo>
                    <a:pt x="0" y="110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D4D4D"/>
                </a:solidFill>
                <a:effectLst/>
                <a:uLnTx/>
                <a:uFillTx/>
                <a:latin typeface="Segoe UI"/>
                <a:ea typeface="+mn-ea"/>
                <a:cs typeface="+mn-cs"/>
              </a:endParaRPr>
            </a:p>
          </p:txBody>
        </p:sp>
        <p:sp>
          <p:nvSpPr>
            <p:cNvPr id="34" name="Freeform 20"/>
            <p:cNvSpPr>
              <a:spLocks/>
            </p:cNvSpPr>
            <p:nvPr userDrawn="1"/>
          </p:nvSpPr>
          <p:spPr bwMode="auto">
            <a:xfrm>
              <a:off x="274638" y="0"/>
              <a:ext cx="877888" cy="1747838"/>
            </a:xfrm>
            <a:custGeom>
              <a:avLst/>
              <a:gdLst>
                <a:gd name="T0" fmla="*/ 456 w 553"/>
                <a:gd name="T1" fmla="*/ 0 h 1101"/>
                <a:gd name="T2" fmla="*/ 0 w 553"/>
                <a:gd name="T3" fmla="*/ 1101 h 1101"/>
                <a:gd name="T4" fmla="*/ 98 w 553"/>
                <a:gd name="T5" fmla="*/ 1101 h 1101"/>
                <a:gd name="T6" fmla="*/ 553 w 553"/>
                <a:gd name="T7" fmla="*/ 0 h 1101"/>
                <a:gd name="T8" fmla="*/ 456 w 553"/>
                <a:gd name="T9" fmla="*/ 0 h 1101"/>
              </a:gdLst>
              <a:ahLst/>
              <a:cxnLst>
                <a:cxn ang="0">
                  <a:pos x="T0" y="T1"/>
                </a:cxn>
                <a:cxn ang="0">
                  <a:pos x="T2" y="T3"/>
                </a:cxn>
                <a:cxn ang="0">
                  <a:pos x="T4" y="T5"/>
                </a:cxn>
                <a:cxn ang="0">
                  <a:pos x="T6" y="T7"/>
                </a:cxn>
                <a:cxn ang="0">
                  <a:pos x="T8" y="T9"/>
                </a:cxn>
              </a:cxnLst>
              <a:rect l="0" t="0" r="r" b="b"/>
              <a:pathLst>
                <a:path w="553" h="1101">
                  <a:moveTo>
                    <a:pt x="456" y="0"/>
                  </a:moveTo>
                  <a:lnTo>
                    <a:pt x="0" y="1101"/>
                  </a:lnTo>
                  <a:lnTo>
                    <a:pt x="98" y="1101"/>
                  </a:lnTo>
                  <a:lnTo>
                    <a:pt x="553" y="0"/>
                  </a:lnTo>
                  <a:lnTo>
                    <a:pt x="456"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D4D4D"/>
                </a:solidFill>
                <a:effectLst/>
                <a:uLnTx/>
                <a:uFillTx/>
                <a:latin typeface="Segoe UI"/>
                <a:ea typeface="+mn-ea"/>
                <a:cs typeface="+mn-cs"/>
              </a:endParaRPr>
            </a:p>
          </p:txBody>
        </p:sp>
      </p:grpSp>
      <p:sp>
        <p:nvSpPr>
          <p:cNvPr id="4" name="Rectangle 3"/>
          <p:cNvSpPr/>
          <p:nvPr userDrawn="1"/>
        </p:nvSpPr>
        <p:spPr>
          <a:xfrm>
            <a:off x="2850093" y="1529054"/>
            <a:ext cx="1083710" cy="470856"/>
          </a:xfrm>
          <a:prstGeom prst="rect">
            <a:avLst/>
          </a:prstGeom>
        </p:spPr>
        <p:txBody>
          <a:bodyPr wrap="none" lIns="149217">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4D4D4D"/>
                </a:solidFill>
                <a:effectLst/>
                <a:uLnTx/>
                <a:uFillTx/>
                <a:latin typeface="Segoe UI"/>
                <a:ea typeface="+mn-ea"/>
                <a:cs typeface="+mn-cs"/>
              </a:rPr>
              <a:t>Demo</a:t>
            </a:r>
            <a:endParaRPr kumimoji="0" lang="en-US" sz="1836" b="0" i="0" u="none" strike="noStrike" kern="1200" cap="none" spc="0" normalizeH="0" baseline="0" noProof="0" dirty="0">
              <a:ln>
                <a:noFill/>
              </a:ln>
              <a:solidFill>
                <a:srgbClr val="4D4D4D"/>
              </a:solidFill>
              <a:effectLst/>
              <a:uLnTx/>
              <a:uFillTx/>
              <a:latin typeface="Segoe UI"/>
              <a:ea typeface="+mn-ea"/>
              <a:cs typeface="+mn-cs"/>
            </a:endParaRPr>
          </a:p>
        </p:txBody>
      </p:sp>
    </p:spTree>
    <p:extLst>
      <p:ext uri="{BB962C8B-B14F-4D97-AF65-F5344CB8AC3E}">
        <p14:creationId xmlns:p14="http://schemas.microsoft.com/office/powerpoint/2010/main" val="2833029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74638" y="2119164"/>
            <a:ext cx="6400800" cy="3664099"/>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itle 1"/>
          <p:cNvSpPr>
            <a:spLocks noGrp="1"/>
          </p:cNvSpPr>
          <p:nvPr>
            <p:ph type="title" hasCustomPrompt="1"/>
          </p:nvPr>
        </p:nvSpPr>
        <p:spPr bwMode="black">
          <a:xfrm>
            <a:off x="274702" y="2119178"/>
            <a:ext cx="6402388" cy="1828800"/>
          </a:xfrm>
          <a:noFill/>
        </p:spPr>
        <p:txBody>
          <a:bodyPr lIns="146304" tIns="91440" rIns="146304" bIns="91440" anchor="t" anchorCtr="0"/>
          <a:lstStyle>
            <a:lvl1pPr>
              <a:defRPr sz="5399" spc="-100" baseline="0">
                <a:solidFill>
                  <a:srgbClr val="171717"/>
                </a:solidFill>
              </a:defRPr>
            </a:lvl1pPr>
          </a:lstStyle>
          <a:p>
            <a:r>
              <a:rPr lang="en-US" dirty="0"/>
              <a:t>Presentation title</a:t>
            </a:r>
          </a:p>
        </p:txBody>
      </p:sp>
      <p:sp>
        <p:nvSpPr>
          <p:cNvPr id="18"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199">
                <a:solidFill>
                  <a:srgbClr val="171717"/>
                </a:solidFill>
              </a:defRPr>
            </a:lvl1pPr>
          </a:lstStyle>
          <a:p>
            <a:pPr lvl="0"/>
            <a:r>
              <a:rPr lang="en-US" dirty="0"/>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561638" y="6269236"/>
            <a:ext cx="1382813" cy="295183"/>
          </a:xfrm>
          <a:prstGeom prst="rect">
            <a:avLst/>
          </a:prstGeom>
          <a:noFill/>
          <a:ln>
            <a:noFill/>
          </a:ln>
        </p:spPr>
      </p:pic>
    </p:spTree>
    <p:extLst>
      <p:ext uri="{BB962C8B-B14F-4D97-AF65-F5344CB8AC3E}">
        <p14:creationId xmlns:p14="http://schemas.microsoft.com/office/powerpoint/2010/main" val="1789792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501483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2681261"/>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9817838"/>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1074486"/>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6257795"/>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5017304"/>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7591928"/>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2220921"/>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7859088"/>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65711592"/>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26800"/>
            <a:ext cx="11870358" cy="940926"/>
          </a:xfrm>
          <a:prstGeom prst="rect">
            <a:avLst/>
          </a:prstGeom>
        </p:spPr>
        <p:txBody>
          <a:bodyPr anchor="ctr" anchorCtr="0">
            <a:spAutoFit/>
          </a:bodyPr>
          <a:lstStyle>
            <a:lvl1pPr algn="l">
              <a:defRPr sz="5434">
                <a:solidFill>
                  <a:schemeClr val="bg1"/>
                </a:solidFill>
              </a:defRPr>
            </a:lvl1pPr>
          </a:lstStyle>
          <a:p>
            <a:r>
              <a:rPr lang="en-US" dirty="0"/>
              <a:t>Click to edit title</a:t>
            </a:r>
          </a:p>
        </p:txBody>
      </p:sp>
    </p:spTree>
    <p:extLst>
      <p:ext uri="{BB962C8B-B14F-4D97-AF65-F5344CB8AC3E}">
        <p14:creationId xmlns:p14="http://schemas.microsoft.com/office/powerpoint/2010/main" val="36213800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4962"/>
            <a:ext cx="10056812" cy="1015663"/>
          </a:xfrm>
          <a:noFill/>
        </p:spPr>
        <p:txBody>
          <a:bodyPr tIns="91440" bIns="91440" anchor="b" anchorCtr="0">
            <a:spAutoFit/>
          </a:bodyPr>
          <a:lstStyle>
            <a:lvl1pPr>
              <a:defRPr sz="59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53078" y="3768007"/>
            <a:ext cx="10058401"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4" name="Straight Connector 13"/>
          <p:cNvCxnSpPr/>
          <p:nvPr userDrawn="1"/>
        </p:nvCxnSpPr>
        <p:spPr>
          <a:xfrm>
            <a:off x="1030877" y="3497263"/>
            <a:ext cx="7312820"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53078" y="4290791"/>
            <a:ext cx="10058401"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24133909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3175341158"/>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4962"/>
            <a:ext cx="10056812" cy="1015663"/>
          </a:xfrm>
          <a:noFill/>
        </p:spPr>
        <p:txBody>
          <a:bodyPr tIns="91440" bIns="91440" anchor="b" anchorCtr="0">
            <a:spAutoFit/>
          </a:bodyPr>
          <a:lstStyle>
            <a:lvl1pPr>
              <a:defRPr sz="59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53078" y="3768007"/>
            <a:ext cx="10058401"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4" name="Straight Connector 13"/>
          <p:cNvCxnSpPr/>
          <p:nvPr userDrawn="1"/>
        </p:nvCxnSpPr>
        <p:spPr>
          <a:xfrm>
            <a:off x="1030877" y="3497263"/>
            <a:ext cx="731282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53078" y="4290791"/>
            <a:ext cx="10058401"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2557700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595019" y="5978399"/>
            <a:ext cx="2390440" cy="52413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711" rtl="0" eaLnBrk="1" fontAlgn="auto" latinLnBrk="0" hangingPunct="1">
                <a:lnSpc>
                  <a:spcPct val="100000"/>
                </a:lnSpc>
                <a:spcBef>
                  <a:spcPts val="0"/>
                </a:spcBef>
                <a:spcAft>
                  <a:spcPts val="0"/>
                </a:spcAft>
                <a:buClrTx/>
                <a:buSzTx/>
                <a:buFontTx/>
                <a:buNone/>
                <a:tabLst/>
                <a:defRPr/>
              </a:pPr>
              <a:endParaRPr kumimoji="0" lang="en-US" sz="1902" b="0" i="0" u="none" strike="noStrike" kern="1200" cap="none" spc="0" normalizeH="0" baseline="0" noProof="0">
                <a:ln>
                  <a:noFill/>
                </a:ln>
                <a:solidFill>
                  <a:srgbClr val="737373"/>
                </a:solidFill>
                <a:effectLst/>
                <a:uLnTx/>
                <a:uFillTx/>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711" rtl="0" eaLnBrk="1" fontAlgn="auto" latinLnBrk="0" hangingPunct="1">
                <a:lnSpc>
                  <a:spcPct val="100000"/>
                </a:lnSpc>
                <a:spcBef>
                  <a:spcPts val="0"/>
                </a:spcBef>
                <a:spcAft>
                  <a:spcPts val="0"/>
                </a:spcAft>
                <a:buClrTx/>
                <a:buSzTx/>
                <a:buFontTx/>
                <a:buNone/>
                <a:tabLst/>
                <a:defRPr/>
              </a:pPr>
              <a:endParaRPr kumimoji="0" lang="en-US" sz="1902" b="0" i="0" u="none" strike="noStrike" kern="1200" cap="none" spc="0" normalizeH="0" baseline="0" noProof="0">
                <a:ln>
                  <a:noFill/>
                </a:ln>
                <a:solidFill>
                  <a:srgbClr val="737373"/>
                </a:solidFill>
                <a:effectLst/>
                <a:uLnTx/>
                <a:uFillTx/>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711" rtl="0" eaLnBrk="1" fontAlgn="auto" latinLnBrk="0" hangingPunct="1">
                <a:lnSpc>
                  <a:spcPct val="100000"/>
                </a:lnSpc>
                <a:spcBef>
                  <a:spcPts val="0"/>
                </a:spcBef>
                <a:spcAft>
                  <a:spcPts val="0"/>
                </a:spcAft>
                <a:buClrTx/>
                <a:buSzTx/>
                <a:buFontTx/>
                <a:buNone/>
                <a:tabLst/>
                <a:defRPr/>
              </a:pPr>
              <a:endParaRPr kumimoji="0" lang="en-US" sz="1902" b="0" i="0" u="none" strike="noStrike" kern="1200" cap="none" spc="0" normalizeH="0" baseline="0" noProof="0">
                <a:ln>
                  <a:noFill/>
                </a:ln>
                <a:solidFill>
                  <a:srgbClr val="737373"/>
                </a:solidFill>
                <a:effectLst/>
                <a:uLnTx/>
                <a:uFillTx/>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711" rtl="0" eaLnBrk="1" fontAlgn="auto" latinLnBrk="0" hangingPunct="1">
                <a:lnSpc>
                  <a:spcPct val="100000"/>
                </a:lnSpc>
                <a:spcBef>
                  <a:spcPts val="0"/>
                </a:spcBef>
                <a:spcAft>
                  <a:spcPts val="0"/>
                </a:spcAft>
                <a:buClrTx/>
                <a:buSzTx/>
                <a:buFontTx/>
                <a:buNone/>
                <a:tabLst/>
                <a:defRPr/>
              </a:pPr>
              <a:endParaRPr kumimoji="0" lang="en-US" sz="1902" b="0" i="0" u="none" strike="noStrike" kern="1200" cap="none" spc="0" normalizeH="0" baseline="0" noProof="0">
                <a:ln>
                  <a:noFill/>
                </a:ln>
                <a:solidFill>
                  <a:srgbClr val="737373"/>
                </a:solidFill>
                <a:effectLst/>
                <a:uLnTx/>
                <a:uFillTx/>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711" rtl="0" eaLnBrk="1" fontAlgn="auto" latinLnBrk="0" hangingPunct="1">
                <a:lnSpc>
                  <a:spcPct val="100000"/>
                </a:lnSpc>
                <a:spcBef>
                  <a:spcPts val="0"/>
                </a:spcBef>
                <a:spcAft>
                  <a:spcPts val="0"/>
                </a:spcAft>
                <a:buClrTx/>
                <a:buSzTx/>
                <a:buFontTx/>
                <a:buNone/>
                <a:tabLst/>
                <a:defRPr/>
              </a:pPr>
              <a:endParaRPr kumimoji="0" lang="en-US" sz="1902" b="0" i="0" u="none" strike="noStrike" kern="1200" cap="none" spc="0" normalizeH="0" baseline="0" noProof="0">
                <a:ln>
                  <a:noFill/>
                </a:ln>
                <a:solidFill>
                  <a:srgbClr val="737373"/>
                </a:solidFill>
                <a:effectLst/>
                <a:uLnTx/>
                <a:uFillTx/>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711" rtl="0" eaLnBrk="1" fontAlgn="auto" latinLnBrk="0" hangingPunct="1">
                <a:lnSpc>
                  <a:spcPct val="100000"/>
                </a:lnSpc>
                <a:spcBef>
                  <a:spcPts val="0"/>
                </a:spcBef>
                <a:spcAft>
                  <a:spcPts val="0"/>
                </a:spcAft>
                <a:buClrTx/>
                <a:buSzTx/>
                <a:buFontTx/>
                <a:buNone/>
                <a:tabLst/>
                <a:defRPr/>
              </a:pPr>
              <a:endParaRPr kumimoji="0" lang="en-US" sz="1902" b="0" i="0" u="none" strike="noStrike" kern="1200" cap="none" spc="0" normalizeH="0" baseline="0" noProof="0">
                <a:ln>
                  <a:noFill/>
                </a:ln>
                <a:solidFill>
                  <a:srgbClr val="737373"/>
                </a:solidFill>
                <a:effectLst/>
                <a:uLnTx/>
                <a:uFillTx/>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711" rtl="0" eaLnBrk="1" fontAlgn="auto" latinLnBrk="0" hangingPunct="1">
                <a:lnSpc>
                  <a:spcPct val="100000"/>
                </a:lnSpc>
                <a:spcBef>
                  <a:spcPts val="0"/>
                </a:spcBef>
                <a:spcAft>
                  <a:spcPts val="0"/>
                </a:spcAft>
                <a:buClrTx/>
                <a:buSzTx/>
                <a:buFontTx/>
                <a:buNone/>
                <a:tabLst/>
                <a:defRPr/>
              </a:pPr>
              <a:endParaRPr kumimoji="0" lang="en-US" sz="1902" b="0" i="0" u="none" strike="noStrike" kern="1200" cap="none" spc="0" normalizeH="0" baseline="0" noProof="0">
                <a:ln>
                  <a:noFill/>
                </a:ln>
                <a:solidFill>
                  <a:srgbClr val="737373"/>
                </a:solidFill>
                <a:effectLst/>
                <a:uLnTx/>
                <a:uFillTx/>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711" rtl="0" eaLnBrk="1" fontAlgn="auto" latinLnBrk="0" hangingPunct="1">
                <a:lnSpc>
                  <a:spcPct val="100000"/>
                </a:lnSpc>
                <a:spcBef>
                  <a:spcPts val="0"/>
                </a:spcBef>
                <a:spcAft>
                  <a:spcPts val="0"/>
                </a:spcAft>
                <a:buClrTx/>
                <a:buSzTx/>
                <a:buFontTx/>
                <a:buNone/>
                <a:tabLst/>
                <a:defRPr/>
              </a:pPr>
              <a:endParaRPr kumimoji="0" lang="en-US" sz="1902" b="0" i="0" u="none" strike="noStrike" kern="1200" cap="none" spc="0" normalizeH="0" baseline="0" noProof="0">
                <a:ln>
                  <a:noFill/>
                </a:ln>
                <a:solidFill>
                  <a:srgbClr val="737373"/>
                </a:solidFill>
                <a:effectLst/>
                <a:uLnTx/>
                <a:uFillTx/>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711" rtl="0" eaLnBrk="1" fontAlgn="auto" latinLnBrk="0" hangingPunct="1">
                <a:lnSpc>
                  <a:spcPct val="100000"/>
                </a:lnSpc>
                <a:spcBef>
                  <a:spcPts val="0"/>
                </a:spcBef>
                <a:spcAft>
                  <a:spcPts val="0"/>
                </a:spcAft>
                <a:buClrTx/>
                <a:buSzTx/>
                <a:buFontTx/>
                <a:buNone/>
                <a:tabLst/>
                <a:defRPr/>
              </a:pPr>
              <a:endParaRPr kumimoji="0" lang="en-US" sz="1902" b="0" i="0" u="none" strike="noStrike" kern="1200" cap="none" spc="0" normalizeH="0" baseline="0" noProof="0">
                <a:ln>
                  <a:noFill/>
                </a:ln>
                <a:solidFill>
                  <a:srgbClr val="737373"/>
                </a:solidFill>
                <a:effectLst/>
                <a:uLnTx/>
                <a:uFillTx/>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711" rtl="0" eaLnBrk="1" fontAlgn="auto" latinLnBrk="0" hangingPunct="1">
                <a:lnSpc>
                  <a:spcPct val="100000"/>
                </a:lnSpc>
                <a:spcBef>
                  <a:spcPts val="0"/>
                </a:spcBef>
                <a:spcAft>
                  <a:spcPts val="0"/>
                </a:spcAft>
                <a:buClrTx/>
                <a:buSzTx/>
                <a:buFontTx/>
                <a:buNone/>
                <a:tabLst/>
                <a:defRPr/>
              </a:pPr>
              <a:endParaRPr kumimoji="0" lang="en-US" sz="1902" b="0" i="0" u="none" strike="noStrike" kern="1200" cap="none" spc="0" normalizeH="0" baseline="0" noProof="0">
                <a:ln>
                  <a:noFill/>
                </a:ln>
                <a:solidFill>
                  <a:srgbClr val="737373"/>
                </a:solidFill>
                <a:effectLst/>
                <a:uLnTx/>
                <a:uFillTx/>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711" rtl="0" eaLnBrk="1" fontAlgn="auto" latinLnBrk="0" hangingPunct="1">
                <a:lnSpc>
                  <a:spcPct val="100000"/>
                </a:lnSpc>
                <a:spcBef>
                  <a:spcPts val="0"/>
                </a:spcBef>
                <a:spcAft>
                  <a:spcPts val="0"/>
                </a:spcAft>
                <a:buClrTx/>
                <a:buSzTx/>
                <a:buFontTx/>
                <a:buNone/>
                <a:tabLst/>
                <a:defRPr/>
              </a:pPr>
              <a:endParaRPr kumimoji="0" lang="en-US" sz="1902" b="0" i="0" u="none" strike="noStrike" kern="1200" cap="none" spc="0" normalizeH="0" baseline="0" noProof="0">
                <a:ln>
                  <a:noFill/>
                </a:ln>
                <a:solidFill>
                  <a:srgbClr val="737373"/>
                </a:solidFill>
                <a:effectLst/>
                <a:uLnTx/>
                <a:uFillTx/>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711" rtl="0" eaLnBrk="1" fontAlgn="auto" latinLnBrk="0" hangingPunct="1">
                <a:lnSpc>
                  <a:spcPct val="100000"/>
                </a:lnSpc>
                <a:spcBef>
                  <a:spcPts val="0"/>
                </a:spcBef>
                <a:spcAft>
                  <a:spcPts val="0"/>
                </a:spcAft>
                <a:buClrTx/>
                <a:buSzTx/>
                <a:buFontTx/>
                <a:buNone/>
                <a:tabLst/>
                <a:defRPr/>
              </a:pPr>
              <a:endParaRPr kumimoji="0" lang="en-US" sz="1902" b="0" i="0" u="none" strike="noStrike" kern="1200" cap="none" spc="0" normalizeH="0" baseline="0" noProof="0">
                <a:ln>
                  <a:noFill/>
                </a:ln>
                <a:solidFill>
                  <a:srgbClr val="737373"/>
                </a:solidFill>
                <a:effectLst/>
                <a:uLnTx/>
                <a:uFillTx/>
                <a:latin typeface="Segoe UI Light"/>
                <a:ea typeface="+mn-ea"/>
                <a:cs typeface="+mn-cs"/>
              </a:endParaRPr>
            </a:p>
          </p:txBody>
        </p:sp>
      </p:grpSp>
      <p:sp>
        <p:nvSpPr>
          <p:cNvPr id="46" name="TextBox 45"/>
          <p:cNvSpPr txBox="1"/>
          <p:nvPr/>
        </p:nvSpPr>
        <p:spPr>
          <a:xfrm>
            <a:off x="703376" y="3638682"/>
            <a:ext cx="2937769" cy="1262010"/>
          </a:xfrm>
          <a:prstGeom prst="rect">
            <a:avLst/>
          </a:prstGeom>
          <a:noFill/>
        </p:spPr>
        <p:txBody>
          <a:bodyPr wrap="none" lIns="139761" tIns="111808" rIns="139761" bIns="111808" rtlCol="0">
            <a:spAutoFit/>
          </a:bodyPr>
          <a:lstStyle/>
          <a:p>
            <a:pPr marL="0" marR="0" lvl="0" indent="0" algn="l" defTabSz="931734" rtl="0" eaLnBrk="1" fontAlgn="auto" latinLnBrk="0" hangingPunct="1">
              <a:lnSpc>
                <a:spcPct val="90000"/>
              </a:lnSpc>
              <a:spcBef>
                <a:spcPts val="611"/>
              </a:spcBef>
              <a:spcAft>
                <a:spcPts val="0"/>
              </a:spcAft>
              <a:buClrTx/>
              <a:buSzTx/>
              <a:buFontTx/>
              <a:buNone/>
              <a:tabLst/>
              <a:defRPr/>
            </a:pPr>
            <a:r>
              <a:rPr kumimoji="0" lang="en-US" sz="7336" b="0" i="0" u="none" strike="noStrike" kern="1200" cap="none" spc="0" normalizeH="0" baseline="0" noProof="0" dirty="0">
                <a:ln>
                  <a:noFill/>
                </a:ln>
                <a:solidFill>
                  <a:prstClr val="white"/>
                </a:solidFill>
                <a:effectLst/>
                <a:uLnTx/>
                <a:uFillTx/>
                <a:latin typeface="Segoe UI Light"/>
                <a:ea typeface="+mn-ea"/>
                <a:cs typeface="+mn-cs"/>
              </a:rPr>
              <a:t>DEMO</a:t>
            </a:r>
          </a:p>
        </p:txBody>
      </p:sp>
      <p:sp>
        <p:nvSpPr>
          <p:cNvPr id="20" name="Title 1"/>
          <p:cNvSpPr>
            <a:spLocks noGrp="1"/>
          </p:cNvSpPr>
          <p:nvPr>
            <p:ph type="ctrTitle" hasCustomPrompt="1"/>
          </p:nvPr>
        </p:nvSpPr>
        <p:spPr>
          <a:xfrm>
            <a:off x="734789" y="751182"/>
            <a:ext cx="10966899" cy="2748968"/>
          </a:xfrm>
        </p:spPr>
        <p:txBody>
          <a:bodyPr anchor="b" anchorCtr="0">
            <a:noAutofit/>
          </a:bodyPr>
          <a:lstStyle>
            <a:lvl1pPr algn="l">
              <a:defRPr sz="7336">
                <a:solidFill>
                  <a:schemeClr val="bg1"/>
                </a:solidFill>
              </a:defRPr>
            </a:lvl1pPr>
          </a:lstStyle>
          <a:p>
            <a:r>
              <a:rPr lang="en-US" dirty="0"/>
              <a:t>Click to edit title</a:t>
            </a:r>
          </a:p>
        </p:txBody>
      </p:sp>
    </p:spTree>
    <p:extLst>
      <p:ext uri="{BB962C8B-B14F-4D97-AF65-F5344CB8AC3E}">
        <p14:creationId xmlns:p14="http://schemas.microsoft.com/office/powerpoint/2010/main" val="39588192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436475" cy="742187"/>
          </a:xfrm>
        </p:spPr>
        <p:txBody>
          <a:bodyPr/>
          <a:lstStyle/>
          <a:p>
            <a:r>
              <a:rPr lang="en-US"/>
              <a:t>Click icon to add media</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16800" y="3889637"/>
            <a:ext cx="8402880" cy="2547600"/>
          </a:xfrm>
          <a:prstGeom prst="rect">
            <a:avLst/>
          </a:prstGeom>
        </p:spPr>
      </p:pic>
    </p:spTree>
    <p:extLst>
      <p:ext uri="{BB962C8B-B14F-4D97-AF65-F5344CB8AC3E}">
        <p14:creationId xmlns:p14="http://schemas.microsoft.com/office/powerpoint/2010/main" val="1461562618"/>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54762" y="2284962"/>
            <a:ext cx="7085320" cy="1015663"/>
          </a:xfrm>
          <a:noFill/>
        </p:spPr>
        <p:txBody>
          <a:bodyPr wrap="square" tIns="91440" bIns="91440" anchor="b" anchorCtr="0">
            <a:spAutoFit/>
          </a:bodyPr>
          <a:lstStyle>
            <a:lvl1pPr>
              <a:defRPr sz="5999" spc="-100"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5075399" y="3768007"/>
            <a:ext cx="708643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8" name="Straight Connector 7"/>
          <p:cNvCxnSpPr/>
          <p:nvPr userDrawn="1"/>
        </p:nvCxnSpPr>
        <p:spPr>
          <a:xfrm>
            <a:off x="5273836" y="3497263"/>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31587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67038"/>
            <a:ext cx="11329398" cy="1015663"/>
          </a:xfrm>
          <a:noFill/>
        </p:spPr>
        <p:txBody>
          <a:bodyPr wrap="square" tIns="91440" bIns="91440" anchor="t" anchorCtr="0">
            <a:spAutoFit/>
          </a:bodyPr>
          <a:lstStyle>
            <a:lvl1pPr>
              <a:defRPr sz="5999" spc="-100" baseline="0">
                <a:gradFill>
                  <a:gsLst>
                    <a:gs pos="100000">
                      <a:schemeClr val="bg1"/>
                    </a:gs>
                    <a:gs pos="0">
                      <a:schemeClr val="bg1"/>
                    </a:gs>
                  </a:gsLst>
                  <a:lin ang="5400000" scaled="0"/>
                </a:gradFill>
              </a:defRPr>
            </a:lvl1pPr>
          </a:lstStyle>
          <a:p>
            <a:r>
              <a:rPr lang="en-US" dirty="0"/>
              <a:t>Video title</a:t>
            </a:r>
          </a:p>
        </p:txBody>
      </p:sp>
    </p:spTree>
    <p:extLst>
      <p:ext uri="{BB962C8B-B14F-4D97-AF65-F5344CB8AC3E}">
        <p14:creationId xmlns:p14="http://schemas.microsoft.com/office/powerpoint/2010/main" val="145137472"/>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67038"/>
            <a:ext cx="11329398" cy="1015663"/>
          </a:xfrm>
          <a:noFill/>
        </p:spPr>
        <p:txBody>
          <a:bodyPr wrap="square" tIns="91440" bIns="91440" anchor="t" anchorCtr="0">
            <a:spAutoFit/>
          </a:bodyPr>
          <a:lstStyle>
            <a:lvl1pPr>
              <a:defRPr sz="59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46208991"/>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67038"/>
            <a:ext cx="11329398" cy="1015663"/>
          </a:xfrm>
          <a:noFill/>
        </p:spPr>
        <p:txBody>
          <a:bodyPr wrap="square" tIns="91440" bIns="91440" anchor="t" anchorCtr="0">
            <a:spAutoFit/>
          </a:bodyPr>
          <a:lstStyle>
            <a:lvl1pPr>
              <a:defRPr sz="5999" spc="-100" baseline="0">
                <a:gradFill>
                  <a:gsLst>
                    <a:gs pos="100000">
                      <a:schemeClr val="bg1"/>
                    </a:gs>
                    <a:gs pos="0">
                      <a:schemeClr val="bg1"/>
                    </a:gs>
                  </a:gsLst>
                  <a:lin ang="5400000" scaled="0"/>
                </a:gradFill>
              </a:defRPr>
            </a:lvl1pPr>
          </a:lstStyle>
          <a:p>
            <a:r>
              <a:rPr lang="en-US" dirty="0"/>
              <a:t>Section title</a:t>
            </a:r>
          </a:p>
        </p:txBody>
      </p:sp>
    </p:spTree>
    <p:extLst>
      <p:ext uri="{BB962C8B-B14F-4D97-AF65-F5344CB8AC3E}">
        <p14:creationId xmlns:p14="http://schemas.microsoft.com/office/powerpoint/2010/main" val="2408759970"/>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67038"/>
            <a:ext cx="11329398" cy="1015663"/>
          </a:xfrm>
          <a:noFill/>
        </p:spPr>
        <p:txBody>
          <a:bodyPr wrap="square" tIns="91440" bIns="91440" anchor="t" anchorCtr="0">
            <a:spAutoFit/>
          </a:bodyPr>
          <a:lstStyle>
            <a:lvl1pPr>
              <a:defRPr sz="5999" spc="-100" baseline="0">
                <a:gradFill>
                  <a:gsLst>
                    <a:gs pos="100000">
                      <a:schemeClr val="bg1"/>
                    </a:gs>
                    <a:gs pos="0">
                      <a:schemeClr val="bg1"/>
                    </a:gs>
                  </a:gsLst>
                  <a:lin ang="5400000" scaled="0"/>
                </a:gradFill>
              </a:defRPr>
            </a:lvl1pPr>
          </a:lstStyle>
          <a:p>
            <a:r>
              <a:rPr lang="en-US" dirty="0"/>
              <a:t>Section title</a:t>
            </a:r>
          </a:p>
        </p:txBody>
      </p:sp>
    </p:spTree>
    <p:extLst>
      <p:ext uri="{BB962C8B-B14F-4D97-AF65-F5344CB8AC3E}">
        <p14:creationId xmlns:p14="http://schemas.microsoft.com/office/powerpoint/2010/main" val="1622784573"/>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7924612"/>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73628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a:t>Click to edit Master title style</a:t>
            </a:r>
          </a:p>
        </p:txBody>
      </p:sp>
    </p:spTree>
    <p:extLst>
      <p:ext uri="{BB962C8B-B14F-4D97-AF65-F5344CB8AC3E}">
        <p14:creationId xmlns:p14="http://schemas.microsoft.com/office/powerpoint/2010/main" val="3480475423"/>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653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9545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28431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333333"/>
                    </a:gs>
                    <a:gs pos="100000">
                      <a:srgbClr val="333333"/>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9231" y="3145040"/>
            <a:ext cx="3291840" cy="705834"/>
          </a:xfrm>
          <a:prstGeom prst="rect">
            <a:avLst/>
          </a:prstGeom>
        </p:spPr>
      </p:pic>
    </p:spTree>
    <p:extLst>
      <p:ext uri="{BB962C8B-B14F-4D97-AF65-F5344CB8AC3E}">
        <p14:creationId xmlns:p14="http://schemas.microsoft.com/office/powerpoint/2010/main" val="3994279636"/>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172471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12893935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303504254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6648442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82348856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62707096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a:t>Second level</a:t>
            </a:r>
          </a:p>
          <a:p>
            <a:pPr marL="457082" lvl="2" indent="-228541" algn="l" defTabSz="914166" rtl="0" eaLnBrk="1" latinLnBrk="0" hangingPunct="1">
              <a:spcBef>
                <a:spcPct val="20000"/>
              </a:spcBef>
              <a:spcAft>
                <a:spcPts val="816"/>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436149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122634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170496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767909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1991446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4693158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8994987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478352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64256989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46526816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59692109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80462920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81040882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79248434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11814834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220725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744117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292478066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2615869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35241927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955329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093869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0391706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489144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261174825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333209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47161087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217506587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87998055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85140384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3866496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21882035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859846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735901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7248620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28139037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168651802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82830001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85626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366262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712140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6143358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13446330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788478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84036234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54385021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20628718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56475470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2216970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67900196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91236270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499251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1218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259729404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59045159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68423325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713816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87928033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31670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419334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9" y="1211263"/>
            <a:ext cx="11887200" cy="2092881"/>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386736695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147123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15861449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3093025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850283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6322869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a:t>Click to edit Master title style</a:t>
            </a:r>
          </a:p>
        </p:txBody>
      </p:sp>
    </p:spTree>
    <p:extLst>
      <p:ext uri="{BB962C8B-B14F-4D97-AF65-F5344CB8AC3E}">
        <p14:creationId xmlns:p14="http://schemas.microsoft.com/office/powerpoint/2010/main" val="313790882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180099742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65287442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27964542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13770876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135205980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a:t>Second level</a:t>
            </a:r>
          </a:p>
          <a:p>
            <a:pPr marL="457082" lvl="2" indent="-228541" algn="l" defTabSz="914166" rtl="0" eaLnBrk="1" latinLnBrk="0" hangingPunct="1">
              <a:spcBef>
                <a:spcPct val="20000"/>
              </a:spcBef>
              <a:spcAft>
                <a:spcPts val="816"/>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683805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457933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9444833"/>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2435106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2" y="5600698"/>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pic>
        <p:nvPicPr>
          <p:cNvPr id="8" name="Picture 7" descr="VS_Wht_rgb.wm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359950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5" name="Text Placeholder 4"/>
          <p:cNvSpPr>
            <a:spLocks noGrp="1"/>
          </p:cNvSpPr>
          <p:nvPr>
            <p:ph type="body" sz="quarter" idx="12" hasCustomPrompt="1"/>
          </p:nvPr>
        </p:nvSpPr>
        <p:spPr>
          <a:xfrm>
            <a:off x="276542" y="5600698"/>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spTree>
    <p:extLst>
      <p:ext uri="{BB962C8B-B14F-4D97-AF65-F5344CB8AC3E}">
        <p14:creationId xmlns:p14="http://schemas.microsoft.com/office/powerpoint/2010/main" val="210113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pic>
        <p:nvPicPr>
          <p:cNvPr id="10" name="Picture 9"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1087338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5.xml"/><Relationship Id="rId13" Type="http://schemas.openxmlformats.org/officeDocument/2006/relationships/slideLayout" Target="../slideLayouts/slideLayout220.xml"/><Relationship Id="rId18" Type="http://schemas.openxmlformats.org/officeDocument/2006/relationships/slideLayout" Target="../slideLayouts/slideLayout225.xml"/><Relationship Id="rId26" Type="http://schemas.openxmlformats.org/officeDocument/2006/relationships/slideLayout" Target="../slideLayouts/slideLayout233.xml"/><Relationship Id="rId3" Type="http://schemas.openxmlformats.org/officeDocument/2006/relationships/slideLayout" Target="../slideLayouts/slideLayout210.xml"/><Relationship Id="rId21" Type="http://schemas.openxmlformats.org/officeDocument/2006/relationships/slideLayout" Target="../slideLayouts/slideLayout228.xml"/><Relationship Id="rId7" Type="http://schemas.openxmlformats.org/officeDocument/2006/relationships/slideLayout" Target="../slideLayouts/slideLayout214.xml"/><Relationship Id="rId12" Type="http://schemas.openxmlformats.org/officeDocument/2006/relationships/slideLayout" Target="../slideLayouts/slideLayout219.xml"/><Relationship Id="rId17" Type="http://schemas.openxmlformats.org/officeDocument/2006/relationships/slideLayout" Target="../slideLayouts/slideLayout224.xml"/><Relationship Id="rId25" Type="http://schemas.openxmlformats.org/officeDocument/2006/relationships/slideLayout" Target="../slideLayouts/slideLayout232.xml"/><Relationship Id="rId2" Type="http://schemas.openxmlformats.org/officeDocument/2006/relationships/slideLayout" Target="../slideLayouts/slideLayout209.xml"/><Relationship Id="rId16" Type="http://schemas.openxmlformats.org/officeDocument/2006/relationships/slideLayout" Target="../slideLayouts/slideLayout223.xml"/><Relationship Id="rId20" Type="http://schemas.openxmlformats.org/officeDocument/2006/relationships/slideLayout" Target="../slideLayouts/slideLayout227.xml"/><Relationship Id="rId29" Type="http://schemas.openxmlformats.org/officeDocument/2006/relationships/theme" Target="../theme/theme10.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24" Type="http://schemas.openxmlformats.org/officeDocument/2006/relationships/slideLayout" Target="../slideLayouts/slideLayout231.xml"/><Relationship Id="rId5" Type="http://schemas.openxmlformats.org/officeDocument/2006/relationships/slideLayout" Target="../slideLayouts/slideLayout212.xml"/><Relationship Id="rId15" Type="http://schemas.openxmlformats.org/officeDocument/2006/relationships/slideLayout" Target="../slideLayouts/slideLayout222.xml"/><Relationship Id="rId23" Type="http://schemas.openxmlformats.org/officeDocument/2006/relationships/slideLayout" Target="../slideLayouts/slideLayout230.xml"/><Relationship Id="rId28" Type="http://schemas.openxmlformats.org/officeDocument/2006/relationships/slideLayout" Target="../slideLayouts/slideLayout235.xml"/><Relationship Id="rId10" Type="http://schemas.openxmlformats.org/officeDocument/2006/relationships/slideLayout" Target="../slideLayouts/slideLayout217.xml"/><Relationship Id="rId19" Type="http://schemas.openxmlformats.org/officeDocument/2006/relationships/slideLayout" Target="../slideLayouts/slideLayout226.xml"/><Relationship Id="rId4" Type="http://schemas.openxmlformats.org/officeDocument/2006/relationships/slideLayout" Target="../slideLayouts/slideLayout211.xml"/><Relationship Id="rId9" Type="http://schemas.openxmlformats.org/officeDocument/2006/relationships/slideLayout" Target="../slideLayouts/slideLayout216.xml"/><Relationship Id="rId14" Type="http://schemas.openxmlformats.org/officeDocument/2006/relationships/slideLayout" Target="../slideLayouts/slideLayout221.xml"/><Relationship Id="rId22" Type="http://schemas.openxmlformats.org/officeDocument/2006/relationships/slideLayout" Target="../slideLayouts/slideLayout229.xml"/><Relationship Id="rId27" Type="http://schemas.openxmlformats.org/officeDocument/2006/relationships/slideLayout" Target="../slideLayouts/slideLayout234.xml"/><Relationship Id="rId30" Type="http://schemas.openxmlformats.org/officeDocument/2006/relationships/image" Target="../media/image25.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image" Target="../media/image1.png"/><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image" Target="../media/image1.png"/><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theme" Target="../theme/theme3.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theme" Target="../theme/theme4.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10" Type="http://schemas.openxmlformats.org/officeDocument/2006/relationships/slideLayout" Target="../slideLayouts/slideLayout57.xml"/><Relationship Id="rId19" Type="http://schemas.openxmlformats.org/officeDocument/2006/relationships/image" Target="../media/image1.png"/><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image" Target="../media/image1.png"/><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theme" Target="../theme/theme5.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image" Target="../media/image1.png"/><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slideLayout" Target="../slideLayouts/slideLayout122.xml"/><Relationship Id="rId3" Type="http://schemas.openxmlformats.org/officeDocument/2006/relationships/slideLayout" Target="../slideLayouts/slideLayout99.xml"/><Relationship Id="rId21" Type="http://schemas.openxmlformats.org/officeDocument/2006/relationships/slideLayout" Target="../slideLayouts/slideLayout117.xml"/><Relationship Id="rId34" Type="http://schemas.openxmlformats.org/officeDocument/2006/relationships/slideLayout" Target="../slideLayouts/slideLayout130.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33" Type="http://schemas.openxmlformats.org/officeDocument/2006/relationships/slideLayout" Target="../slideLayouts/slideLayout129.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29" Type="http://schemas.openxmlformats.org/officeDocument/2006/relationships/slideLayout" Target="../slideLayouts/slideLayout125.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32" Type="http://schemas.openxmlformats.org/officeDocument/2006/relationships/slideLayout" Target="../slideLayouts/slideLayout128.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slideLayout" Target="../slideLayouts/slideLayout124.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31" Type="http://schemas.openxmlformats.org/officeDocument/2006/relationships/slideLayout" Target="../slideLayouts/slideLayout127.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 Id="rId30" Type="http://schemas.openxmlformats.org/officeDocument/2006/relationships/slideLayout" Target="../slideLayouts/slideLayout126.xml"/><Relationship Id="rId35"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26" Type="http://schemas.openxmlformats.org/officeDocument/2006/relationships/slideLayout" Target="../slideLayouts/slideLayout156.xml"/><Relationship Id="rId3" Type="http://schemas.openxmlformats.org/officeDocument/2006/relationships/slideLayout" Target="../slideLayouts/slideLayout133.xml"/><Relationship Id="rId21" Type="http://schemas.openxmlformats.org/officeDocument/2006/relationships/slideLayout" Target="../slideLayouts/slideLayout151.xml"/><Relationship Id="rId34" Type="http://schemas.openxmlformats.org/officeDocument/2006/relationships/slideLayout" Target="../slideLayouts/slideLayout164.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5" Type="http://schemas.openxmlformats.org/officeDocument/2006/relationships/slideLayout" Target="../slideLayouts/slideLayout155.xml"/><Relationship Id="rId33" Type="http://schemas.openxmlformats.org/officeDocument/2006/relationships/slideLayout" Target="../slideLayouts/slideLayout163.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29" Type="http://schemas.openxmlformats.org/officeDocument/2006/relationships/slideLayout" Target="../slideLayouts/slideLayout159.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24" Type="http://schemas.openxmlformats.org/officeDocument/2006/relationships/slideLayout" Target="../slideLayouts/slideLayout154.xml"/><Relationship Id="rId32" Type="http://schemas.openxmlformats.org/officeDocument/2006/relationships/slideLayout" Target="../slideLayouts/slideLayout162.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28" Type="http://schemas.openxmlformats.org/officeDocument/2006/relationships/slideLayout" Target="../slideLayouts/slideLayout158.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31" Type="http://schemas.openxmlformats.org/officeDocument/2006/relationships/slideLayout" Target="../slideLayouts/slideLayout161.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 Id="rId27" Type="http://schemas.openxmlformats.org/officeDocument/2006/relationships/slideLayout" Target="../slideLayouts/slideLayout157.xml"/><Relationship Id="rId30" Type="http://schemas.openxmlformats.org/officeDocument/2006/relationships/slideLayout" Target="../slideLayouts/slideLayout160.xml"/><Relationship Id="rId35"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26" Type="http://schemas.openxmlformats.org/officeDocument/2006/relationships/slideLayout" Target="../slideLayouts/slideLayout190.xml"/><Relationship Id="rId39" Type="http://schemas.openxmlformats.org/officeDocument/2006/relationships/slideLayout" Target="../slideLayouts/slideLayout203.xml"/><Relationship Id="rId3" Type="http://schemas.openxmlformats.org/officeDocument/2006/relationships/slideLayout" Target="../slideLayouts/slideLayout167.xml"/><Relationship Id="rId21" Type="http://schemas.openxmlformats.org/officeDocument/2006/relationships/slideLayout" Target="../slideLayouts/slideLayout185.xml"/><Relationship Id="rId34" Type="http://schemas.openxmlformats.org/officeDocument/2006/relationships/slideLayout" Target="../slideLayouts/slideLayout198.xml"/><Relationship Id="rId42" Type="http://schemas.openxmlformats.org/officeDocument/2006/relationships/slideLayout" Target="../slideLayouts/slideLayout206.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5" Type="http://schemas.openxmlformats.org/officeDocument/2006/relationships/slideLayout" Target="../slideLayouts/slideLayout189.xml"/><Relationship Id="rId33" Type="http://schemas.openxmlformats.org/officeDocument/2006/relationships/slideLayout" Target="../slideLayouts/slideLayout197.xml"/><Relationship Id="rId38" Type="http://schemas.openxmlformats.org/officeDocument/2006/relationships/slideLayout" Target="../slideLayouts/slideLayout202.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0" Type="http://schemas.openxmlformats.org/officeDocument/2006/relationships/slideLayout" Target="../slideLayouts/slideLayout184.xml"/><Relationship Id="rId29" Type="http://schemas.openxmlformats.org/officeDocument/2006/relationships/slideLayout" Target="../slideLayouts/slideLayout193.xml"/><Relationship Id="rId41" Type="http://schemas.openxmlformats.org/officeDocument/2006/relationships/slideLayout" Target="../slideLayouts/slideLayout205.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24" Type="http://schemas.openxmlformats.org/officeDocument/2006/relationships/slideLayout" Target="../slideLayouts/slideLayout188.xml"/><Relationship Id="rId32" Type="http://schemas.openxmlformats.org/officeDocument/2006/relationships/slideLayout" Target="../slideLayouts/slideLayout196.xml"/><Relationship Id="rId37" Type="http://schemas.openxmlformats.org/officeDocument/2006/relationships/slideLayout" Target="../slideLayouts/slideLayout201.xml"/><Relationship Id="rId40" Type="http://schemas.openxmlformats.org/officeDocument/2006/relationships/slideLayout" Target="../slideLayouts/slideLayout204.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23" Type="http://schemas.openxmlformats.org/officeDocument/2006/relationships/slideLayout" Target="../slideLayouts/slideLayout187.xml"/><Relationship Id="rId28" Type="http://schemas.openxmlformats.org/officeDocument/2006/relationships/slideLayout" Target="../slideLayouts/slideLayout192.xml"/><Relationship Id="rId36" Type="http://schemas.openxmlformats.org/officeDocument/2006/relationships/slideLayout" Target="../slideLayouts/slideLayout200.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31" Type="http://schemas.openxmlformats.org/officeDocument/2006/relationships/slideLayout" Target="../slideLayouts/slideLayout195.xml"/><Relationship Id="rId44" Type="http://schemas.openxmlformats.org/officeDocument/2006/relationships/theme" Target="../theme/theme9.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 Id="rId22" Type="http://schemas.openxmlformats.org/officeDocument/2006/relationships/slideLayout" Target="../slideLayouts/slideLayout186.xml"/><Relationship Id="rId27" Type="http://schemas.openxmlformats.org/officeDocument/2006/relationships/slideLayout" Target="../slideLayouts/slideLayout191.xml"/><Relationship Id="rId30" Type="http://schemas.openxmlformats.org/officeDocument/2006/relationships/slideLayout" Target="../slideLayouts/slideLayout194.xml"/><Relationship Id="rId35" Type="http://schemas.openxmlformats.org/officeDocument/2006/relationships/slideLayout" Target="../slideLayouts/slideLayout199.xml"/><Relationship Id="rId43" Type="http://schemas.openxmlformats.org/officeDocument/2006/relationships/slideLayout" Target="../slideLayouts/slideLayout20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4" r:id="rId1"/>
    <p:sldLayoutId id="2147484265" r:id="rId2"/>
    <p:sldLayoutId id="2147484266" r:id="rId3"/>
    <p:sldLayoutId id="2147484267" r:id="rId4"/>
    <p:sldLayoutId id="2147484268" r:id="rId5"/>
    <p:sldLayoutId id="2147484269" r:id="rId6"/>
    <p:sldLayoutId id="2147484270" r:id="rId7"/>
    <p:sldLayoutId id="2147484271" r:id="rId8"/>
    <p:sldLayoutId id="2147484272" r:id="rId9"/>
    <p:sldLayoutId id="2147484273" r:id="rId10"/>
    <p:sldLayoutId id="2147484274" r:id="rId11"/>
    <p:sldLayoutId id="2147484275" r:id="rId12"/>
    <p:sldLayoutId id="2147484276" r:id="rId13"/>
    <p:sldLayoutId id="2147484277" r:id="rId14"/>
    <p:sldLayoutId id="2147484263" r:id="rId15"/>
    <p:sldLayoutId id="2147484307" r:id="rId16"/>
    <p:sldLayoutId id="2147484588" r:id="rId17"/>
    <p:sldLayoutId id="2147484621"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484449281"/>
      </p:ext>
    </p:extLst>
  </p:cSld>
  <p:clrMap bg1="lt1" tx1="dk1" bg2="lt2" tx2="dk2" accent1="accent1" accent2="accent2" accent3="accent3" accent4="accent4" accent5="accent5" accent6="accent6" hlink="hlink" folHlink="folHlink"/>
  <p:sldLayoutIdLst>
    <p:sldLayoutId id="2147484590" r:id="rId1"/>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 id="2147484605" r:id="rId16"/>
    <p:sldLayoutId id="2147484606" r:id="rId17"/>
    <p:sldLayoutId id="2147484607" r:id="rId18"/>
    <p:sldLayoutId id="2147484608" r:id="rId19"/>
    <p:sldLayoutId id="2147484609" r:id="rId20"/>
    <p:sldLayoutId id="2147484610" r:id="rId21"/>
    <p:sldLayoutId id="2147484611" r:id="rId22"/>
    <p:sldLayoutId id="2147484612" r:id="rId23"/>
    <p:sldLayoutId id="2147484613" r:id="rId24"/>
    <p:sldLayoutId id="2147484614" r:id="rId25"/>
    <p:sldLayoutId id="2147484615" r:id="rId26"/>
    <p:sldLayoutId id="2147484616" r:id="rId27"/>
    <p:sldLayoutId id="2147484617" r:id="rId28"/>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53714132"/>
      </p:ext>
    </p:extLst>
  </p:cSld>
  <p:clrMap bg1="dk1" tx1="lt1" bg2="dk2" tx2="lt2" accent1="accent1" accent2="accent2" accent3="accent3" accent4="accent4" accent5="accent5" accent6="accent6" hlink="hlink" folHlink="folHlink"/>
  <p:sldLayoutIdLst>
    <p:sldLayoutId id="2147484294" r:id="rId1"/>
    <p:sldLayoutId id="2147484295" r:id="rId2"/>
    <p:sldLayoutId id="2147484296" r:id="rId3"/>
    <p:sldLayoutId id="2147484297" r:id="rId4"/>
    <p:sldLayoutId id="2147484298" r:id="rId5"/>
    <p:sldLayoutId id="2147484299" r:id="rId6"/>
    <p:sldLayoutId id="2147484300" r:id="rId7"/>
    <p:sldLayoutId id="2147484301" r:id="rId8"/>
    <p:sldLayoutId id="2147484302" r:id="rId9"/>
    <p:sldLayoutId id="2147484303" r:id="rId10"/>
    <p:sldLayoutId id="2147484306" r:id="rId11"/>
    <p:sldLayoutId id="2147484304" r:id="rId12"/>
    <p:sldLayoutId id="2147484305" r:id="rId1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555985307"/>
      </p:ext>
    </p:extLst>
  </p:cSld>
  <p:clrMap bg1="lt1" tx1="dk1" bg2="lt2" tx2="dk2" accent1="accent1" accent2="accent2" accent3="accent3" accent4="accent4" accent5="accent5" accent6="accent6" hlink="hlink" folHlink="folHlink"/>
  <p:sldLayoutIdLst>
    <p:sldLayoutId id="2147484312" r:id="rId1"/>
    <p:sldLayoutId id="2147484313" r:id="rId2"/>
    <p:sldLayoutId id="2147484314" r:id="rId3"/>
    <p:sldLayoutId id="2147484315" r:id="rId4"/>
    <p:sldLayoutId id="2147484316" r:id="rId5"/>
    <p:sldLayoutId id="2147484317" r:id="rId6"/>
    <p:sldLayoutId id="2147484318" r:id="rId7"/>
    <p:sldLayoutId id="2147484319" r:id="rId8"/>
    <p:sldLayoutId id="2147484320" r:id="rId9"/>
    <p:sldLayoutId id="2147484321" r:id="rId10"/>
    <p:sldLayoutId id="2147484322" r:id="rId11"/>
    <p:sldLayoutId id="2147484323" r:id="rId12"/>
    <p:sldLayoutId id="2147484324" r:id="rId13"/>
    <p:sldLayoutId id="2147484325" r:id="rId14"/>
    <p:sldLayoutId id="2147484326" r:id="rId15"/>
    <p:sldLayoutId id="2147484327" r:id="rId1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4501035"/>
      </p:ext>
    </p:extLst>
  </p:cSld>
  <p:clrMap bg1="lt1" tx1="dk1" bg2="lt2" tx2="dk2" accent1="accent1" accent2="accent2" accent3="accent3" accent4="accent4" accent5="accent5" accent6="accent6" hlink="hlink" folHlink="folHlink"/>
  <p:sldLayoutIdLst>
    <p:sldLayoutId id="2147484329" r:id="rId1"/>
    <p:sldLayoutId id="2147484330" r:id="rId2"/>
    <p:sldLayoutId id="2147484331" r:id="rId3"/>
    <p:sldLayoutId id="2147484332" r:id="rId4"/>
    <p:sldLayoutId id="2147484333" r:id="rId5"/>
    <p:sldLayoutId id="2147484334" r:id="rId6"/>
    <p:sldLayoutId id="2147484335" r:id="rId7"/>
    <p:sldLayoutId id="2147484336" r:id="rId8"/>
    <p:sldLayoutId id="2147484337" r:id="rId9"/>
    <p:sldLayoutId id="2147484338" r:id="rId10"/>
    <p:sldLayoutId id="2147484339" r:id="rId11"/>
    <p:sldLayoutId id="2147484340" r:id="rId12"/>
    <p:sldLayoutId id="2147484341" r:id="rId13"/>
    <p:sldLayoutId id="2147484342" r:id="rId14"/>
    <p:sldLayoutId id="2147484343" r:id="rId15"/>
    <p:sldLayoutId id="2147484344" r:id="rId16"/>
    <p:sldLayoutId id="2147484620"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1"/>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59368739"/>
      </p:ext>
    </p:extLst>
  </p:cSld>
  <p:clrMap bg1="lt1" tx1="dk1" bg2="lt2" tx2="dk2" accent1="accent1" accent2="accent2" accent3="accent3" accent4="accent4" accent5="accent5" accent6="accent6" hlink="hlink" folHlink="folHlink"/>
  <p:sldLayoutIdLst>
    <p:sldLayoutId id="2147484352" r:id="rId1"/>
    <p:sldLayoutId id="2147484353" r:id="rId2"/>
    <p:sldLayoutId id="2147484354" r:id="rId3"/>
    <p:sldLayoutId id="2147484355" r:id="rId4"/>
    <p:sldLayoutId id="2147484356" r:id="rId5"/>
    <p:sldLayoutId id="2147484357" r:id="rId6"/>
    <p:sldLayoutId id="2147484358" r:id="rId7"/>
    <p:sldLayoutId id="2147484359" r:id="rId8"/>
    <p:sldLayoutId id="2147484360" r:id="rId9"/>
    <p:sldLayoutId id="2147484361" r:id="rId10"/>
    <p:sldLayoutId id="2147484362" r:id="rId11"/>
    <p:sldLayoutId id="2147484363" r:id="rId12"/>
    <p:sldLayoutId id="2147484364" r:id="rId13"/>
    <p:sldLayoutId id="2147484365" r:id="rId14"/>
    <p:sldLayoutId id="2147484366" r:id="rId15"/>
    <p:sldLayoutId id="2147484367" r:id="rId16"/>
    <p:sldLayoutId id="2147484368" r:id="rId17"/>
    <p:sldLayoutId id="2147484369" r:id="rId18"/>
    <p:sldLayoutId id="2147484370"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61453704"/>
      </p:ext>
    </p:extLst>
  </p:cSld>
  <p:clrMap bg1="dk1" tx1="lt1" bg2="dk2" tx2="lt2" accent1="accent1" accent2="accent2" accent3="accent3" accent4="accent4" accent5="accent5" accent6="accent6" hlink="hlink" folHlink="folHlink"/>
  <p:sldLayoutIdLst>
    <p:sldLayoutId id="2147484373" r:id="rId1"/>
    <p:sldLayoutId id="2147484374" r:id="rId2"/>
    <p:sldLayoutId id="2147484375" r:id="rId3"/>
    <p:sldLayoutId id="2147484376" r:id="rId4"/>
    <p:sldLayoutId id="2147484377" r:id="rId5"/>
    <p:sldLayoutId id="2147484378" r:id="rId6"/>
    <p:sldLayoutId id="2147484379" r:id="rId7"/>
    <p:sldLayoutId id="2147484380" r:id="rId8"/>
    <p:sldLayoutId id="2147484381" r:id="rId9"/>
    <p:sldLayoutId id="2147484382" r:id="rId10"/>
    <p:sldLayoutId id="2147484383" r:id="rId11"/>
    <p:sldLayoutId id="2147484384" r:id="rId12"/>
    <p:sldLayoutId id="2147484385" r:id="rId1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7"/>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0" y="1212854"/>
            <a:ext cx="11887198" cy="2121397"/>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74098998"/>
      </p:ext>
    </p:extLst>
  </p:cSld>
  <p:clrMap bg1="lt1" tx1="dk1" bg2="lt2" tx2="dk2" accent1="accent1" accent2="accent2" accent3="accent3" accent4="accent4" accent5="accent5" accent6="accent6" hlink="hlink" folHlink="folHlink"/>
  <p:sldLayoutIdLst>
    <p:sldLayoutId id="2147484387" r:id="rId1"/>
    <p:sldLayoutId id="2147484388" r:id="rId2"/>
    <p:sldLayoutId id="2147484389" r:id="rId3"/>
    <p:sldLayoutId id="2147484390" r:id="rId4"/>
    <p:sldLayoutId id="2147484391" r:id="rId5"/>
    <p:sldLayoutId id="2147484392" r:id="rId6"/>
    <p:sldLayoutId id="2147484393" r:id="rId7"/>
    <p:sldLayoutId id="2147484394" r:id="rId8"/>
    <p:sldLayoutId id="2147484395" r:id="rId9"/>
    <p:sldLayoutId id="2147484396" r:id="rId10"/>
    <p:sldLayoutId id="2147484397" r:id="rId11"/>
    <p:sldLayoutId id="2147484398" r:id="rId12"/>
    <p:sldLayoutId id="2147484399" r:id="rId13"/>
    <p:sldLayoutId id="2147484400" r:id="rId14"/>
    <p:sldLayoutId id="2147484401" r:id="rId15"/>
    <p:sldLayoutId id="2147484402" r:id="rId16"/>
    <p:sldLayoutId id="2147484403" r:id="rId17"/>
    <p:sldLayoutId id="2147484404" r:id="rId18"/>
    <p:sldLayoutId id="2147484405" r:id="rId19"/>
    <p:sldLayoutId id="2147484406" r:id="rId20"/>
    <p:sldLayoutId id="2147484407" r:id="rId21"/>
    <p:sldLayoutId id="2147484408" r:id="rId22"/>
    <p:sldLayoutId id="2147484409" r:id="rId23"/>
    <p:sldLayoutId id="2147484410" r:id="rId24"/>
    <p:sldLayoutId id="2147484411" r:id="rId25"/>
    <p:sldLayoutId id="2147484412" r:id="rId26"/>
    <p:sldLayoutId id="2147484413" r:id="rId27"/>
    <p:sldLayoutId id="2147484414" r:id="rId28"/>
    <p:sldLayoutId id="2147484415" r:id="rId29"/>
    <p:sldLayoutId id="2147484416" r:id="rId30"/>
    <p:sldLayoutId id="2147484417" r:id="rId31"/>
    <p:sldLayoutId id="2147484418" r:id="rId32"/>
    <p:sldLayoutId id="2147484419" r:id="rId33"/>
    <p:sldLayoutId id="2147484420" r:id="rId34"/>
  </p:sldLayoutIdLst>
  <p:transition>
    <p:fade/>
  </p:transition>
  <p:txStyles>
    <p:titleStyle>
      <a:lvl1pPr algn="l" defTabSz="932468"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68" rtl="0" eaLnBrk="1" latinLnBrk="0" hangingPunct="1">
        <a:defRPr sz="1800" kern="1200">
          <a:solidFill>
            <a:schemeClr val="tx1"/>
          </a:solidFill>
          <a:latin typeface="+mn-lt"/>
          <a:ea typeface="+mn-ea"/>
          <a:cs typeface="+mn-cs"/>
        </a:defRPr>
      </a:lvl1pPr>
      <a:lvl2pPr marL="466235" algn="l" defTabSz="932468" rtl="0" eaLnBrk="1" latinLnBrk="0" hangingPunct="1">
        <a:defRPr sz="1800" kern="1200">
          <a:solidFill>
            <a:schemeClr val="tx1"/>
          </a:solidFill>
          <a:latin typeface="+mn-lt"/>
          <a:ea typeface="+mn-ea"/>
          <a:cs typeface="+mn-cs"/>
        </a:defRPr>
      </a:lvl2pPr>
      <a:lvl3pPr marL="932468" algn="l" defTabSz="932468" rtl="0" eaLnBrk="1" latinLnBrk="0" hangingPunct="1">
        <a:defRPr sz="1800" kern="1200">
          <a:solidFill>
            <a:schemeClr val="tx1"/>
          </a:solidFill>
          <a:latin typeface="+mn-lt"/>
          <a:ea typeface="+mn-ea"/>
          <a:cs typeface="+mn-cs"/>
        </a:defRPr>
      </a:lvl3pPr>
      <a:lvl4pPr marL="1398702" algn="l" defTabSz="932468" rtl="0" eaLnBrk="1" latinLnBrk="0" hangingPunct="1">
        <a:defRPr sz="1800" kern="1200">
          <a:solidFill>
            <a:schemeClr val="tx1"/>
          </a:solidFill>
          <a:latin typeface="+mn-lt"/>
          <a:ea typeface="+mn-ea"/>
          <a:cs typeface="+mn-cs"/>
        </a:defRPr>
      </a:lvl4pPr>
      <a:lvl5pPr marL="1864936" algn="l" defTabSz="932468" rtl="0" eaLnBrk="1" latinLnBrk="0" hangingPunct="1">
        <a:defRPr sz="1800" kern="1200">
          <a:solidFill>
            <a:schemeClr val="tx1"/>
          </a:solidFill>
          <a:latin typeface="+mn-lt"/>
          <a:ea typeface="+mn-ea"/>
          <a:cs typeface="+mn-cs"/>
        </a:defRPr>
      </a:lvl5pPr>
      <a:lvl6pPr marL="2331170" algn="l" defTabSz="932468" rtl="0" eaLnBrk="1" latinLnBrk="0" hangingPunct="1">
        <a:defRPr sz="1800" kern="1200">
          <a:solidFill>
            <a:schemeClr val="tx1"/>
          </a:solidFill>
          <a:latin typeface="+mn-lt"/>
          <a:ea typeface="+mn-ea"/>
          <a:cs typeface="+mn-cs"/>
        </a:defRPr>
      </a:lvl6pPr>
      <a:lvl7pPr marL="2797404" algn="l" defTabSz="932468" rtl="0" eaLnBrk="1" latinLnBrk="0" hangingPunct="1">
        <a:defRPr sz="1800" kern="1200">
          <a:solidFill>
            <a:schemeClr val="tx1"/>
          </a:solidFill>
          <a:latin typeface="+mn-lt"/>
          <a:ea typeface="+mn-ea"/>
          <a:cs typeface="+mn-cs"/>
        </a:defRPr>
      </a:lvl7pPr>
      <a:lvl8pPr marL="3263638" algn="l" defTabSz="932468" rtl="0" eaLnBrk="1" latinLnBrk="0" hangingPunct="1">
        <a:defRPr sz="1800" kern="1200">
          <a:solidFill>
            <a:schemeClr val="tx1"/>
          </a:solidFill>
          <a:latin typeface="+mn-lt"/>
          <a:ea typeface="+mn-ea"/>
          <a:cs typeface="+mn-cs"/>
        </a:defRPr>
      </a:lvl8pPr>
      <a:lvl9pPr marL="3729872" algn="l" defTabSz="932468"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9"/>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4"/>
            <a:ext cx="11887198" cy="1619556"/>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1358882"/>
      </p:ext>
    </p:extLst>
  </p:cSld>
  <p:clrMap bg1="lt1" tx1="dk1" bg2="lt2" tx2="dk2" accent1="accent1" accent2="accent2" accent3="accent3" accent4="accent4" accent5="accent5" accent6="accent6" hlink="hlink" folHlink="folHlink"/>
  <p:sldLayoutIdLst>
    <p:sldLayoutId id="2147484437" r:id="rId1"/>
    <p:sldLayoutId id="2147484438" r:id="rId2"/>
    <p:sldLayoutId id="2147484439" r:id="rId3"/>
    <p:sldLayoutId id="2147484440" r:id="rId4"/>
    <p:sldLayoutId id="2147484441" r:id="rId5"/>
    <p:sldLayoutId id="2147484442" r:id="rId6"/>
    <p:sldLayoutId id="2147484443" r:id="rId7"/>
    <p:sldLayoutId id="2147484444" r:id="rId8"/>
    <p:sldLayoutId id="2147484445" r:id="rId9"/>
    <p:sldLayoutId id="2147484446" r:id="rId10"/>
    <p:sldLayoutId id="2147484447" r:id="rId11"/>
    <p:sldLayoutId id="2147484448" r:id="rId12"/>
    <p:sldLayoutId id="2147484449" r:id="rId13"/>
    <p:sldLayoutId id="2147484450" r:id="rId14"/>
    <p:sldLayoutId id="2147484451" r:id="rId15"/>
    <p:sldLayoutId id="2147484452" r:id="rId16"/>
    <p:sldLayoutId id="2147484453" r:id="rId17"/>
    <p:sldLayoutId id="2147484454" r:id="rId18"/>
    <p:sldLayoutId id="2147484455" r:id="rId19"/>
    <p:sldLayoutId id="2147484456" r:id="rId20"/>
    <p:sldLayoutId id="2147484457" r:id="rId21"/>
    <p:sldLayoutId id="2147484458" r:id="rId22"/>
    <p:sldLayoutId id="2147484459" r:id="rId23"/>
    <p:sldLayoutId id="2147484460" r:id="rId24"/>
    <p:sldLayoutId id="2147484461" r:id="rId25"/>
    <p:sldLayoutId id="2147484462" r:id="rId26"/>
    <p:sldLayoutId id="2147484463" r:id="rId27"/>
    <p:sldLayoutId id="2147484464" r:id="rId28"/>
    <p:sldLayoutId id="2147484465" r:id="rId29"/>
    <p:sldLayoutId id="2147484466" r:id="rId30"/>
    <p:sldLayoutId id="2147484467" r:id="rId31"/>
    <p:sldLayoutId id="2147484468" r:id="rId32"/>
    <p:sldLayoutId id="2147484469" r:id="rId33"/>
    <p:sldLayoutId id="2147484470" r:id="rId34"/>
  </p:sldLayoutIdLst>
  <p:transition>
    <p:fade/>
  </p:transition>
  <p:txStyles>
    <p:titleStyle>
      <a:lvl1pPr algn="l" defTabSz="699288" rtl="0" eaLnBrk="1" latinLnBrk="0" hangingPunct="1">
        <a:lnSpc>
          <a:spcPct val="90000"/>
        </a:lnSpc>
        <a:spcBef>
          <a:spcPct val="0"/>
        </a:spcBef>
        <a:buNone/>
        <a:defRPr lang="en-US" sz="4050"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7077" marR="0" indent="-257077" algn="l" defTabSz="699288"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gradFill>
            <a:gsLst>
              <a:gs pos="1250">
                <a:schemeClr val="tx1"/>
              </a:gs>
              <a:gs pos="100000">
                <a:schemeClr val="tx1"/>
              </a:gs>
            </a:gsLst>
            <a:lin ang="5400000" scaled="0"/>
          </a:gradFill>
          <a:latin typeface="+mj-lt"/>
          <a:ea typeface="+mn-ea"/>
          <a:cs typeface="+mn-cs"/>
        </a:defRPr>
      </a:lvl1pPr>
      <a:lvl2pPr marL="437983" marR="0" indent="-180906" algn="l" defTabSz="69928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599845" marR="0" indent="-171384" algn="l" defTabSz="699288"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mn-cs"/>
        </a:defRPr>
      </a:lvl3pPr>
      <a:lvl4pPr marL="771228" marR="0" indent="-171384" algn="l" defTabSz="699288" rtl="0" eaLnBrk="1" fontAlgn="auto" latinLnBrk="0" hangingPunct="1">
        <a:lnSpc>
          <a:spcPct val="90000"/>
        </a:lnSpc>
        <a:spcBef>
          <a:spcPct val="20000"/>
        </a:spcBef>
        <a:spcAft>
          <a:spcPts val="0"/>
        </a:spcAft>
        <a:buClrTx/>
        <a:buSzPct val="90000"/>
        <a:buFont typeface="Arial" pitchFamily="34" charset="0"/>
        <a:buChar char="•"/>
        <a:tabLst/>
        <a:defRPr sz="1350" kern="1200" spc="0" baseline="0">
          <a:gradFill>
            <a:gsLst>
              <a:gs pos="1250">
                <a:schemeClr val="tx1"/>
              </a:gs>
              <a:gs pos="100000">
                <a:schemeClr val="tx1"/>
              </a:gs>
            </a:gsLst>
            <a:lin ang="5400000" scaled="0"/>
          </a:gradFill>
          <a:latin typeface="+mn-lt"/>
          <a:ea typeface="+mn-ea"/>
          <a:cs typeface="+mn-cs"/>
        </a:defRPr>
      </a:lvl4pPr>
      <a:lvl5pPr marL="942612" marR="0" indent="-171384" algn="l" defTabSz="699288" rtl="0" eaLnBrk="1" fontAlgn="auto" latinLnBrk="0" hangingPunct="1">
        <a:lnSpc>
          <a:spcPct val="90000"/>
        </a:lnSpc>
        <a:spcBef>
          <a:spcPct val="20000"/>
        </a:spcBef>
        <a:spcAft>
          <a:spcPts val="0"/>
        </a:spcAft>
        <a:buClrTx/>
        <a:buSzPct val="90000"/>
        <a:buFont typeface="Arial" pitchFamily="34" charset="0"/>
        <a:buChar char="•"/>
        <a:tabLst/>
        <a:defRPr sz="1350" kern="1200" spc="0" baseline="0">
          <a:gradFill>
            <a:gsLst>
              <a:gs pos="1250">
                <a:schemeClr val="tx1"/>
              </a:gs>
              <a:gs pos="100000">
                <a:schemeClr val="tx1"/>
              </a:gs>
            </a:gsLst>
            <a:lin ang="5400000" scaled="0"/>
          </a:gradFill>
          <a:latin typeface="+mn-lt"/>
          <a:ea typeface="+mn-ea"/>
          <a:cs typeface="+mn-cs"/>
        </a:defRPr>
      </a:lvl5pPr>
      <a:lvl6pPr marL="1923041" indent="-174822" algn="l" defTabSz="699288"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2686" indent="-174822" algn="l" defTabSz="699288"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330" indent="-174822" algn="l" defTabSz="699288"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1975" indent="-174822" algn="l" defTabSz="699288"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288" rtl="0" eaLnBrk="1" latinLnBrk="0" hangingPunct="1">
        <a:defRPr sz="1350" kern="1200">
          <a:solidFill>
            <a:schemeClr val="tx1"/>
          </a:solidFill>
          <a:latin typeface="+mn-lt"/>
          <a:ea typeface="+mn-ea"/>
          <a:cs typeface="+mn-cs"/>
        </a:defRPr>
      </a:lvl1pPr>
      <a:lvl2pPr marL="349645" algn="l" defTabSz="699288" rtl="0" eaLnBrk="1" latinLnBrk="0" hangingPunct="1">
        <a:defRPr sz="1350" kern="1200">
          <a:solidFill>
            <a:schemeClr val="tx1"/>
          </a:solidFill>
          <a:latin typeface="+mn-lt"/>
          <a:ea typeface="+mn-ea"/>
          <a:cs typeface="+mn-cs"/>
        </a:defRPr>
      </a:lvl2pPr>
      <a:lvl3pPr marL="699288" algn="l" defTabSz="699288" rtl="0" eaLnBrk="1" latinLnBrk="0" hangingPunct="1">
        <a:defRPr sz="1350" kern="1200">
          <a:solidFill>
            <a:schemeClr val="tx1"/>
          </a:solidFill>
          <a:latin typeface="+mn-lt"/>
          <a:ea typeface="+mn-ea"/>
          <a:cs typeface="+mn-cs"/>
        </a:defRPr>
      </a:lvl3pPr>
      <a:lvl4pPr marL="1048932" algn="l" defTabSz="699288" rtl="0" eaLnBrk="1" latinLnBrk="0" hangingPunct="1">
        <a:defRPr sz="1350" kern="1200">
          <a:solidFill>
            <a:schemeClr val="tx1"/>
          </a:solidFill>
          <a:latin typeface="+mn-lt"/>
          <a:ea typeface="+mn-ea"/>
          <a:cs typeface="+mn-cs"/>
        </a:defRPr>
      </a:lvl4pPr>
      <a:lvl5pPr marL="1398576" algn="l" defTabSz="699288" rtl="0" eaLnBrk="1" latinLnBrk="0" hangingPunct="1">
        <a:defRPr sz="1350" kern="1200">
          <a:solidFill>
            <a:schemeClr val="tx1"/>
          </a:solidFill>
          <a:latin typeface="+mn-lt"/>
          <a:ea typeface="+mn-ea"/>
          <a:cs typeface="+mn-cs"/>
        </a:defRPr>
      </a:lvl5pPr>
      <a:lvl6pPr marL="1748220" algn="l" defTabSz="699288" rtl="0" eaLnBrk="1" latinLnBrk="0" hangingPunct="1">
        <a:defRPr sz="1350" kern="1200">
          <a:solidFill>
            <a:schemeClr val="tx1"/>
          </a:solidFill>
          <a:latin typeface="+mn-lt"/>
          <a:ea typeface="+mn-ea"/>
          <a:cs typeface="+mn-cs"/>
        </a:defRPr>
      </a:lvl6pPr>
      <a:lvl7pPr marL="2097864" algn="l" defTabSz="699288" rtl="0" eaLnBrk="1" latinLnBrk="0" hangingPunct="1">
        <a:defRPr sz="1350" kern="1200">
          <a:solidFill>
            <a:schemeClr val="tx1"/>
          </a:solidFill>
          <a:latin typeface="+mn-lt"/>
          <a:ea typeface="+mn-ea"/>
          <a:cs typeface="+mn-cs"/>
        </a:defRPr>
      </a:lvl7pPr>
      <a:lvl8pPr marL="2447508" algn="l" defTabSz="699288" rtl="0" eaLnBrk="1" latinLnBrk="0" hangingPunct="1">
        <a:defRPr sz="1350" kern="1200">
          <a:solidFill>
            <a:schemeClr val="tx1"/>
          </a:solidFill>
          <a:latin typeface="+mn-lt"/>
          <a:ea typeface="+mn-ea"/>
          <a:cs typeface="+mn-cs"/>
        </a:defRPr>
      </a:lvl8pPr>
      <a:lvl9pPr marL="2797152" algn="l" defTabSz="699288"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6018189"/>
      </p:ext>
    </p:extLst>
  </p:cSld>
  <p:clrMap bg1="dk1" tx1="lt1" bg2="dk2" tx2="lt2" accent1="accent1" accent2="accent2" accent3="accent3" accent4="accent4" accent5="accent5" accent6="accent6" hlink="hlink" folHlink="folHlink"/>
  <p:sldLayoutIdLst>
    <p:sldLayoutId id="2147484473" r:id="rId1"/>
    <p:sldLayoutId id="2147484474" r:id="rId2"/>
    <p:sldLayoutId id="2147484475" r:id="rId3"/>
    <p:sldLayoutId id="2147484476" r:id="rId4"/>
    <p:sldLayoutId id="2147484477" r:id="rId5"/>
    <p:sldLayoutId id="2147484478" r:id="rId6"/>
    <p:sldLayoutId id="2147484479" r:id="rId7"/>
    <p:sldLayoutId id="2147484480" r:id="rId8"/>
    <p:sldLayoutId id="2147484481" r:id="rId9"/>
    <p:sldLayoutId id="2147484482" r:id="rId10"/>
    <p:sldLayoutId id="2147484483" r:id="rId11"/>
    <p:sldLayoutId id="2147484484" r:id="rId12"/>
    <p:sldLayoutId id="2147484485" r:id="rId13"/>
    <p:sldLayoutId id="2147484486" r:id="rId14"/>
    <p:sldLayoutId id="2147484487" r:id="rId15"/>
    <p:sldLayoutId id="2147484488" r:id="rId16"/>
    <p:sldLayoutId id="2147484489" r:id="rId17"/>
    <p:sldLayoutId id="2147484490" r:id="rId18"/>
    <p:sldLayoutId id="2147484491" r:id="rId19"/>
    <p:sldLayoutId id="2147484492" r:id="rId20"/>
    <p:sldLayoutId id="2147484493" r:id="rId21"/>
    <p:sldLayoutId id="2147484494" r:id="rId22"/>
    <p:sldLayoutId id="2147484495" r:id="rId23"/>
    <p:sldLayoutId id="2147484496" r:id="rId24"/>
    <p:sldLayoutId id="2147484497" r:id="rId25"/>
    <p:sldLayoutId id="2147484498" r:id="rId26"/>
    <p:sldLayoutId id="2147484499" r:id="rId27"/>
    <p:sldLayoutId id="2147484500" r:id="rId28"/>
    <p:sldLayoutId id="2147484501" r:id="rId29"/>
    <p:sldLayoutId id="2147484502" r:id="rId30"/>
    <p:sldLayoutId id="2147484503" r:id="rId31"/>
    <p:sldLayoutId id="2147484504" r:id="rId32"/>
    <p:sldLayoutId id="2147484505" r:id="rId33"/>
    <p:sldLayoutId id="2147484506" r:id="rId34"/>
    <p:sldLayoutId id="2147484507" r:id="rId35"/>
    <p:sldLayoutId id="2147484508" r:id="rId36"/>
    <p:sldLayoutId id="2147484509" r:id="rId37"/>
    <p:sldLayoutId id="2147484510" r:id="rId38"/>
    <p:sldLayoutId id="2147484511" r:id="rId39"/>
    <p:sldLayoutId id="2147484512" r:id="rId40"/>
    <p:sldLayoutId id="2147484513" r:id="rId41"/>
    <p:sldLayoutId id="2147484514" r:id="rId42"/>
    <p:sldLayoutId id="2147484515" r:id="rId4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50.xml"/><Relationship Id="rId4" Type="http://schemas.openxmlformats.org/officeDocument/2006/relationships/image" Target="../media/image61.png"/></Relationships>
</file>

<file path=ppt/slides/_rels/slide1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50.xml"/><Relationship Id="rId4" Type="http://schemas.openxmlformats.org/officeDocument/2006/relationships/image" Target="../media/image63.png"/></Relationships>
</file>

<file path=ppt/slides/_rels/slide1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50.xml"/><Relationship Id="rId4" Type="http://schemas.openxmlformats.org/officeDocument/2006/relationships/image" Target="../media/image65.png"/></Relationships>
</file>

<file path=ppt/slides/_rels/slide1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xml"/><Relationship Id="rId1" Type="http://schemas.openxmlformats.org/officeDocument/2006/relationships/slideLayout" Target="../slideLayouts/slideLayout50.xml"/><Relationship Id="rId5" Type="http://schemas.openxmlformats.org/officeDocument/2006/relationships/image" Target="../media/image68.png"/><Relationship Id="rId4" Type="http://schemas.openxmlformats.org/officeDocument/2006/relationships/image" Target="../media/image67.png"/></Relationships>
</file>

<file path=ppt/slides/_rels/slide1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50.xml"/><Relationship Id="rId5" Type="http://schemas.openxmlformats.org/officeDocument/2006/relationships/image" Target="../media/image71.png"/><Relationship Id="rId4"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4.xml"/><Relationship Id="rId1" Type="http://schemas.openxmlformats.org/officeDocument/2006/relationships/slideLayout" Target="../slideLayouts/slideLayout50.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xml"/><Relationship Id="rId1" Type="http://schemas.openxmlformats.org/officeDocument/2006/relationships/slideLayout" Target="../slideLayouts/slideLayout64.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xml"/><Relationship Id="rId1" Type="http://schemas.openxmlformats.org/officeDocument/2006/relationships/slideLayout" Target="../slideLayouts/slideLayout50.xml"/><Relationship Id="rId4" Type="http://schemas.openxmlformats.org/officeDocument/2006/relationships/image" Target="../media/image81.png"/></Relationships>
</file>

<file path=ppt/slides/_rels/slide1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7.xml"/><Relationship Id="rId1" Type="http://schemas.openxmlformats.org/officeDocument/2006/relationships/slideLayout" Target="../slideLayouts/slideLayout50.xml"/></Relationships>
</file>

<file path=ppt/slides/_rels/slide1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8.xml"/><Relationship Id="rId1" Type="http://schemas.openxmlformats.org/officeDocument/2006/relationships/slideLayout" Target="../slideLayouts/slideLayout50.xml"/><Relationship Id="rId4" Type="http://schemas.openxmlformats.org/officeDocument/2006/relationships/image" Target="../media/image84.png"/></Relationships>
</file>

<file path=ppt/slides/_rels/slide2.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30.emf"/><Relationship Id="rId7" Type="http://schemas.openxmlformats.org/officeDocument/2006/relationships/image" Target="../media/image34.emf"/><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33.emf"/><Relationship Id="rId11" Type="http://schemas.openxmlformats.org/officeDocument/2006/relationships/image" Target="../media/image38.png"/><Relationship Id="rId5" Type="http://schemas.openxmlformats.org/officeDocument/2006/relationships/image" Target="../media/image32.emf"/><Relationship Id="rId10" Type="http://schemas.openxmlformats.org/officeDocument/2006/relationships/image" Target="../media/image37.emf"/><Relationship Id="rId4" Type="http://schemas.openxmlformats.org/officeDocument/2006/relationships/image" Target="../media/image31.emf"/><Relationship Id="rId9" Type="http://schemas.openxmlformats.org/officeDocument/2006/relationships/image" Target="../media/image36.emf"/></Relationships>
</file>

<file path=ppt/slides/_rels/slide2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9.xml"/><Relationship Id="rId1" Type="http://schemas.openxmlformats.org/officeDocument/2006/relationships/slideLayout" Target="../slideLayouts/slideLayout50.xml"/><Relationship Id="rId4" Type="http://schemas.openxmlformats.org/officeDocument/2006/relationships/image" Target="../media/image86.png"/></Relationships>
</file>

<file path=ppt/slides/_rels/slide2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0.xml"/><Relationship Id="rId1" Type="http://schemas.openxmlformats.org/officeDocument/2006/relationships/slideLayout" Target="../slideLayouts/slideLayout50.xml"/><Relationship Id="rId5" Type="http://schemas.openxmlformats.org/officeDocument/2006/relationships/image" Target="../media/image89.png"/><Relationship Id="rId4" Type="http://schemas.openxmlformats.org/officeDocument/2006/relationships/image" Target="../media/image88.png"/></Relationships>
</file>

<file path=ppt/slides/_rels/slide2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1.xml"/><Relationship Id="rId1" Type="http://schemas.openxmlformats.org/officeDocument/2006/relationships/slideLayout" Target="../slideLayouts/slideLayout50.xml"/><Relationship Id="rId5" Type="http://schemas.openxmlformats.org/officeDocument/2006/relationships/image" Target="../media/image92.png"/><Relationship Id="rId4" Type="http://schemas.openxmlformats.org/officeDocument/2006/relationships/image" Target="../media/image91.png"/></Relationships>
</file>

<file path=ppt/slides/_rels/slide2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2.xml"/><Relationship Id="rId1" Type="http://schemas.openxmlformats.org/officeDocument/2006/relationships/slideLayout" Target="../slideLayouts/slideLayout50.xml"/></Relationships>
</file>

<file path=ppt/slides/_rels/slide2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3.xml"/><Relationship Id="rId1" Type="http://schemas.openxmlformats.org/officeDocument/2006/relationships/slideLayout" Target="../slideLayouts/slideLayout50.xml"/><Relationship Id="rId4" Type="http://schemas.openxmlformats.org/officeDocument/2006/relationships/image" Target="../media/image95.png"/></Relationships>
</file>

<file path=ppt/slides/_rels/slide2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4.xml"/><Relationship Id="rId1" Type="http://schemas.openxmlformats.org/officeDocument/2006/relationships/slideLayout" Target="../slideLayouts/slideLayout50.xml"/><Relationship Id="rId5" Type="http://schemas.openxmlformats.org/officeDocument/2006/relationships/image" Target="../media/image98.png"/><Relationship Id="rId4" Type="http://schemas.openxmlformats.org/officeDocument/2006/relationships/image" Target="../media/image97.png"/></Relationships>
</file>

<file path=ppt/slides/_rels/slide2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5.xml"/><Relationship Id="rId1" Type="http://schemas.openxmlformats.org/officeDocument/2006/relationships/slideLayout" Target="../slideLayouts/slideLayout50.xml"/><Relationship Id="rId4" Type="http://schemas.openxmlformats.org/officeDocument/2006/relationships/image" Target="../media/image100.png"/></Relationships>
</file>

<file path=ppt/slides/_rels/slide27.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26.xml"/><Relationship Id="rId1" Type="http://schemas.openxmlformats.org/officeDocument/2006/relationships/slideLayout" Target="../slideLayouts/slideLayout64.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7.xml"/><Relationship Id="rId1" Type="http://schemas.openxmlformats.org/officeDocument/2006/relationships/slideLayout" Target="../slideLayouts/slideLayout64.xml"/></Relationships>
</file>

<file path=ppt/slides/_rels/slide2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8.xml"/><Relationship Id="rId1" Type="http://schemas.openxmlformats.org/officeDocument/2006/relationships/slideLayout" Target="../slideLayouts/slideLayout50.xml"/><Relationship Id="rId4" Type="http://schemas.openxmlformats.org/officeDocument/2006/relationships/image" Target="../media/image109.png"/></Relationships>
</file>

<file path=ppt/slides/_rels/slide3.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tif"/><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jpg"/><Relationship Id="rId2" Type="http://schemas.openxmlformats.org/officeDocument/2006/relationships/image" Target="../media/image39.png"/><Relationship Id="rId1" Type="http://schemas.openxmlformats.org/officeDocument/2006/relationships/slideLayout" Target="../slideLayouts/slideLayout18.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jpe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jpeg"/><Relationship Id="rId9" Type="http://schemas.openxmlformats.org/officeDocument/2006/relationships/image" Target="../media/image46.jpeg"/><Relationship Id="rId14" Type="http://schemas.openxmlformats.org/officeDocument/2006/relationships/image" Target="../media/image51.JPG"/></Relationships>
</file>

<file path=ppt/slides/_rels/slide3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9.xml"/><Relationship Id="rId1" Type="http://schemas.openxmlformats.org/officeDocument/2006/relationships/slideLayout" Target="../slideLayouts/slideLayout50.xml"/><Relationship Id="rId4" Type="http://schemas.openxmlformats.org/officeDocument/2006/relationships/image" Target="../media/image111.png"/></Relationships>
</file>

<file path=ppt/slides/_rels/slide3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0.xml"/><Relationship Id="rId1" Type="http://schemas.openxmlformats.org/officeDocument/2006/relationships/slideLayout" Target="../slideLayouts/slideLayout64.xml"/><Relationship Id="rId4" Type="http://schemas.openxmlformats.org/officeDocument/2006/relationships/image" Target="../media/image113.png"/></Relationships>
</file>

<file path=ppt/slides/_rels/slide32.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notesSlide" Target="../notesSlides/notesSlide31.xml"/><Relationship Id="rId1" Type="http://schemas.openxmlformats.org/officeDocument/2006/relationships/slideLayout" Target="../slideLayouts/slideLayout48.xml"/></Relationships>
</file>

<file path=ppt/slides/_rels/slide33.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32.xml"/><Relationship Id="rId1" Type="http://schemas.openxmlformats.org/officeDocument/2006/relationships/slideLayout" Target="../slideLayouts/slideLayout50.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3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3.xml"/><Relationship Id="rId1" Type="http://schemas.openxmlformats.org/officeDocument/2006/relationships/slideLayout" Target="../slideLayouts/slideLayout50.xml"/></Relationships>
</file>

<file path=ppt/slides/_rels/slide3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4.xml"/><Relationship Id="rId1" Type="http://schemas.openxmlformats.org/officeDocument/2006/relationships/slideLayout" Target="../slideLayouts/slideLayout50.xml"/></Relationships>
</file>

<file path=ppt/slides/_rels/slide3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5.xml"/><Relationship Id="rId1" Type="http://schemas.openxmlformats.org/officeDocument/2006/relationships/slideLayout" Target="../slideLayouts/slideLayout50.xml"/><Relationship Id="rId4" Type="http://schemas.openxmlformats.org/officeDocument/2006/relationships/image" Target="../media/image123.png"/></Relationships>
</file>

<file path=ppt/slides/_rels/slide3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6.xml"/><Relationship Id="rId1" Type="http://schemas.openxmlformats.org/officeDocument/2006/relationships/slideLayout" Target="../slideLayouts/slideLayout50.xml"/><Relationship Id="rId4" Type="http://schemas.openxmlformats.org/officeDocument/2006/relationships/image" Target="../media/image125.png"/></Relationships>
</file>

<file path=ppt/slides/_rels/slide3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7.xml"/><Relationship Id="rId1" Type="http://schemas.openxmlformats.org/officeDocument/2006/relationships/slideLayout" Target="../slideLayouts/slideLayout50.xml"/><Relationship Id="rId5" Type="http://schemas.openxmlformats.org/officeDocument/2006/relationships/image" Target="../media/image128.png"/><Relationship Id="rId4" Type="http://schemas.openxmlformats.org/officeDocument/2006/relationships/image" Target="../media/image127.png"/></Relationships>
</file>

<file path=ppt/slides/_rels/slide3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8.xml"/><Relationship Id="rId1" Type="http://schemas.openxmlformats.org/officeDocument/2006/relationships/slideLayout" Target="../slideLayouts/slideLayout50.xml"/><Relationship Id="rId5" Type="http://schemas.openxmlformats.org/officeDocument/2006/relationships/image" Target="../media/image131.png"/><Relationship Id="rId4" Type="http://schemas.openxmlformats.org/officeDocument/2006/relationships/image" Target="../media/image130.png"/></Relationships>
</file>

<file path=ppt/slides/_rels/slide4.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9.xml"/><Relationship Id="rId1" Type="http://schemas.openxmlformats.org/officeDocument/2006/relationships/slideLayout" Target="../slideLayouts/slideLayout50.xml"/><Relationship Id="rId5" Type="http://schemas.openxmlformats.org/officeDocument/2006/relationships/image" Target="../media/image130.png"/><Relationship Id="rId4" Type="http://schemas.openxmlformats.org/officeDocument/2006/relationships/image" Target="../media/image133.png"/></Relationships>
</file>

<file path=ppt/slides/_rels/slide4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0.xml"/><Relationship Id="rId1" Type="http://schemas.openxmlformats.org/officeDocument/2006/relationships/slideLayout" Target="../slideLayouts/slideLayout50.xml"/><Relationship Id="rId5" Type="http://schemas.openxmlformats.org/officeDocument/2006/relationships/image" Target="../media/image136.png"/><Relationship Id="rId4" Type="http://schemas.openxmlformats.org/officeDocument/2006/relationships/image" Target="../media/image135.png"/></Relationships>
</file>

<file path=ppt/slides/_rels/slide4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1.xml"/><Relationship Id="rId1" Type="http://schemas.openxmlformats.org/officeDocument/2006/relationships/slideLayout" Target="../slideLayouts/slideLayout50.xml"/><Relationship Id="rId5" Type="http://schemas.openxmlformats.org/officeDocument/2006/relationships/image" Target="../media/image139.png"/><Relationship Id="rId4" Type="http://schemas.openxmlformats.org/officeDocument/2006/relationships/image" Target="../media/image138.png"/></Relationships>
</file>

<file path=ppt/slides/_rels/slide4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2.xml"/><Relationship Id="rId1" Type="http://schemas.openxmlformats.org/officeDocument/2006/relationships/slideLayout" Target="../slideLayouts/slideLayout50.xml"/><Relationship Id="rId4" Type="http://schemas.openxmlformats.org/officeDocument/2006/relationships/image" Target="../media/image141.png"/></Relationships>
</file>

<file path=ppt/slides/_rels/slide4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3.xml"/><Relationship Id="rId1" Type="http://schemas.openxmlformats.org/officeDocument/2006/relationships/slideLayout" Target="../slideLayouts/slideLayout50.xml"/><Relationship Id="rId5" Type="http://schemas.openxmlformats.org/officeDocument/2006/relationships/image" Target="../media/image144.png"/><Relationship Id="rId4" Type="http://schemas.openxmlformats.org/officeDocument/2006/relationships/image" Target="../media/image143.png"/></Relationships>
</file>

<file path=ppt/slides/_rels/slide4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4.xml"/><Relationship Id="rId1" Type="http://schemas.openxmlformats.org/officeDocument/2006/relationships/slideLayout" Target="../slideLayouts/slideLayout50.xml"/><Relationship Id="rId5" Type="http://schemas.openxmlformats.org/officeDocument/2006/relationships/image" Target="../media/image147.png"/><Relationship Id="rId4" Type="http://schemas.openxmlformats.org/officeDocument/2006/relationships/image" Target="../media/image146.png"/></Relationships>
</file>

<file path=ppt/slides/_rels/slide4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5.xml"/><Relationship Id="rId1" Type="http://schemas.openxmlformats.org/officeDocument/2006/relationships/slideLayout" Target="../slideLayouts/slideLayout50.xml"/><Relationship Id="rId4" Type="http://schemas.openxmlformats.org/officeDocument/2006/relationships/image" Target="../media/image149.png"/></Relationships>
</file>

<file path=ppt/slides/_rels/slide4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6.xml"/><Relationship Id="rId1" Type="http://schemas.openxmlformats.org/officeDocument/2006/relationships/slideLayout" Target="../slideLayouts/slideLayout50.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4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47.xml"/><Relationship Id="rId1" Type="http://schemas.openxmlformats.org/officeDocument/2006/relationships/slideLayout" Target="../slideLayouts/slideLayout50.xml"/><Relationship Id="rId5" Type="http://schemas.openxmlformats.org/officeDocument/2006/relationships/image" Target="../media/image156.png"/><Relationship Id="rId4" Type="http://schemas.openxmlformats.org/officeDocument/2006/relationships/image" Target="../media/image155.png"/></Relationships>
</file>

<file path=ppt/slides/_rels/slide4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48.xml"/><Relationship Id="rId1" Type="http://schemas.openxmlformats.org/officeDocument/2006/relationships/slideLayout" Target="../slideLayouts/slideLayout64.xml"/><Relationship Id="rId4" Type="http://schemas.openxmlformats.org/officeDocument/2006/relationships/image" Target="../media/image158.png"/></Relationships>
</file>

<file path=ppt/slides/_rels/slide5.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59.emf"/><Relationship Id="rId2" Type="http://schemas.openxmlformats.org/officeDocument/2006/relationships/notesSlide" Target="../notesSlides/notesSlide49.xml"/><Relationship Id="rId1" Type="http://schemas.openxmlformats.org/officeDocument/2006/relationships/slideLayout" Target="../slideLayouts/slideLayout48.xml"/></Relationships>
</file>

<file path=ppt/slides/_rels/slide5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50.xml"/><Relationship Id="rId1" Type="http://schemas.openxmlformats.org/officeDocument/2006/relationships/slideLayout" Target="../slideLayouts/slideLayout50.xml"/><Relationship Id="rId4" Type="http://schemas.openxmlformats.org/officeDocument/2006/relationships/image" Target="../media/image161.png"/></Relationships>
</file>

<file path=ppt/slides/_rels/slide5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51.xml"/><Relationship Id="rId1" Type="http://schemas.openxmlformats.org/officeDocument/2006/relationships/slideLayout" Target="../slideLayouts/slideLayout50.xml"/></Relationships>
</file>

<file path=ppt/slides/_rels/slide5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52.xml"/><Relationship Id="rId1" Type="http://schemas.openxmlformats.org/officeDocument/2006/relationships/slideLayout" Target="../slideLayouts/slideLayout50.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8.xml"/></Relationships>
</file>

<file path=ppt/slides/_rels/slide5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54.xml"/><Relationship Id="rId1" Type="http://schemas.openxmlformats.org/officeDocument/2006/relationships/slideLayout" Target="../slideLayouts/slideLayout50.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8.xml"/></Relationships>
</file>

<file path=ppt/slides/_rels/slide5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56.xml"/><Relationship Id="rId1" Type="http://schemas.openxmlformats.org/officeDocument/2006/relationships/slideLayout" Target="../slideLayouts/slideLayout64.xml"/><Relationship Id="rId4" Type="http://schemas.openxmlformats.org/officeDocument/2006/relationships/image" Target="../media/image172.png"/></Relationships>
</file>

<file path=ppt/slides/_rels/slide5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57.xml"/><Relationship Id="rId1" Type="http://schemas.openxmlformats.org/officeDocument/2006/relationships/slideLayout" Target="../slideLayouts/slideLayout48.xml"/><Relationship Id="rId5" Type="http://schemas.openxmlformats.org/officeDocument/2006/relationships/image" Target="../media/image175.emf"/><Relationship Id="rId4" Type="http://schemas.openxmlformats.org/officeDocument/2006/relationships/image" Target="../media/image174.png"/></Relationships>
</file>

<file path=ppt/slides/_rels/slide59.xml.rels><?xml version="1.0" encoding="UTF-8" standalone="yes"?>
<Relationships xmlns="http://schemas.openxmlformats.org/package/2006/relationships"><Relationship Id="rId3" Type="http://schemas.openxmlformats.org/officeDocument/2006/relationships/image" Target="../media/image176.emf"/><Relationship Id="rId2" Type="http://schemas.openxmlformats.org/officeDocument/2006/relationships/notesSlide" Target="../notesSlides/notesSlide58.xml"/><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59.xml"/><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50.xml"/><Relationship Id="rId5" Type="http://schemas.openxmlformats.org/officeDocument/2006/relationships/image" Target="../media/image59.png"/><Relationship Id="rId4"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stretch>
            <a:fillRect/>
          </a:stretch>
        </p:blipFill>
        <p:spPr>
          <a:xfrm>
            <a:off x="-563563" y="-846138"/>
            <a:ext cx="13223020" cy="8069263"/>
          </a:xfrm>
          <a:prstGeom prst="rect">
            <a:avLst/>
          </a:prstGeom>
        </p:spPr>
      </p:pic>
      <p:grpSp>
        <p:nvGrpSpPr>
          <p:cNvPr id="6" name="Group 5"/>
          <p:cNvGrpSpPr/>
          <p:nvPr/>
        </p:nvGrpSpPr>
        <p:grpSpPr>
          <a:xfrm>
            <a:off x="-563563" y="-846140"/>
            <a:ext cx="13223020" cy="8069264"/>
            <a:chOff x="-563563" y="-846140"/>
            <a:chExt cx="13223020" cy="8069264"/>
          </a:xfrm>
        </p:grpSpPr>
        <p:sp>
          <p:nvSpPr>
            <p:cNvPr id="21" name="Rectangle 20"/>
            <p:cNvSpPr/>
            <p:nvPr/>
          </p:nvSpPr>
          <p:spPr bwMode="auto">
            <a:xfrm flipH="1" flipV="1">
              <a:off x="2560637" y="2506662"/>
              <a:ext cx="228600" cy="49088"/>
            </a:xfrm>
            <a:prstGeom prst="rect">
              <a:avLst/>
            </a:prstGeom>
            <a:solidFill>
              <a:srgbClr val="FFFFFF">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s-ES" sz="800" dirty="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563563" y="-846139"/>
              <a:ext cx="2286000" cy="8069263"/>
            </a:xfrm>
            <a:prstGeom prst="rect">
              <a:avLst/>
            </a:prstGeom>
            <a:solidFill>
              <a:srgbClr val="FFFFFF">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s-ES" sz="800" dirty="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3551237" y="-846139"/>
              <a:ext cx="9108220" cy="8069263"/>
            </a:xfrm>
            <a:prstGeom prst="rect">
              <a:avLst/>
            </a:prstGeom>
            <a:solidFill>
              <a:srgbClr val="FFFFFF">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s-ES" sz="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1722437" y="-846140"/>
              <a:ext cx="1828800" cy="2971802"/>
            </a:xfrm>
            <a:prstGeom prst="rect">
              <a:avLst/>
            </a:prstGeom>
            <a:solidFill>
              <a:srgbClr val="FFFFFF">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s-ES" sz="800" dirty="0">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p:cNvSpPr/>
            <p:nvPr/>
          </p:nvSpPr>
          <p:spPr bwMode="auto">
            <a:xfrm>
              <a:off x="1722437" y="3725862"/>
              <a:ext cx="1828800" cy="3497262"/>
            </a:xfrm>
            <a:prstGeom prst="rect">
              <a:avLst/>
            </a:prstGeom>
            <a:solidFill>
              <a:srgbClr val="FFFFFF">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s-ES" sz="800" dirty="0">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bwMode="auto">
            <a:xfrm>
              <a:off x="3322637" y="3344862"/>
              <a:ext cx="228600" cy="380999"/>
            </a:xfrm>
            <a:prstGeom prst="rect">
              <a:avLst/>
            </a:prstGeom>
            <a:solidFill>
              <a:srgbClr val="FFFFFF">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s-ES" sz="8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3475037" y="2107373"/>
              <a:ext cx="76200" cy="380999"/>
            </a:xfrm>
            <a:prstGeom prst="rect">
              <a:avLst/>
            </a:prstGeom>
            <a:solidFill>
              <a:srgbClr val="FFFFFF">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s-ES" sz="800" dirty="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flipH="1">
              <a:off x="2255837" y="2107373"/>
              <a:ext cx="579118" cy="94489"/>
            </a:xfrm>
            <a:prstGeom prst="rect">
              <a:avLst/>
            </a:prstGeom>
            <a:solidFill>
              <a:srgbClr val="FFFFFF">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s-ES" sz="8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flipH="1" flipV="1">
              <a:off x="2438719" y="2201862"/>
              <a:ext cx="373382" cy="304800"/>
            </a:xfrm>
            <a:prstGeom prst="rect">
              <a:avLst/>
            </a:prstGeom>
            <a:solidFill>
              <a:srgbClr val="FFFFFF">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s-ES" sz="8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bwMode="auto">
            <a:xfrm flipH="1" flipV="1">
              <a:off x="1973901" y="2506662"/>
              <a:ext cx="586736" cy="789112"/>
            </a:xfrm>
            <a:prstGeom prst="rect">
              <a:avLst/>
            </a:prstGeom>
            <a:solidFill>
              <a:srgbClr val="FFFFFF">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s-ES" sz="8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p:nvSpPr>
          <p:spPr bwMode="auto">
            <a:xfrm flipH="1" flipV="1">
              <a:off x="1678562" y="3649661"/>
              <a:ext cx="196275" cy="76199"/>
            </a:xfrm>
            <a:prstGeom prst="rect">
              <a:avLst/>
            </a:prstGeom>
            <a:solidFill>
              <a:srgbClr val="FFFFFF">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s-ES" sz="800" dirty="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p:nvSpPr>
          <p:spPr bwMode="auto">
            <a:xfrm flipH="1" flipV="1">
              <a:off x="3276915" y="3295774"/>
              <a:ext cx="45719" cy="381000"/>
            </a:xfrm>
            <a:prstGeom prst="rect">
              <a:avLst/>
            </a:prstGeom>
            <a:solidFill>
              <a:srgbClr val="FFFFFF">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s-ES" sz="8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invGray">
          <a:xfrm>
            <a:off x="10159835" y="6150435"/>
            <a:ext cx="1849602" cy="394827"/>
          </a:xfrm>
          <a:prstGeom prst="rect">
            <a:avLst/>
          </a:prstGeom>
          <a:noFill/>
          <a:ln>
            <a:noFill/>
          </a:ln>
        </p:spPr>
      </p:pic>
      <p:sp>
        <p:nvSpPr>
          <p:cNvPr id="31" name="Title 1"/>
          <p:cNvSpPr txBox="1">
            <a:spLocks/>
          </p:cNvSpPr>
          <p:nvPr/>
        </p:nvSpPr>
        <p:spPr>
          <a:xfrm>
            <a:off x="3703637" y="1973262"/>
            <a:ext cx="10868393" cy="4763673"/>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gradFill>
                  <a:gsLst>
                    <a:gs pos="3333">
                      <a:schemeClr val="tx1"/>
                    </a:gs>
                    <a:gs pos="39000">
                      <a:schemeClr val="tx1"/>
                    </a:gs>
                  </a:gsLst>
                  <a:lin ang="5400000" scaled="0"/>
                </a:gradFill>
                <a:effectLst/>
                <a:latin typeface="+mj-lt"/>
                <a:ea typeface="+mn-ea"/>
                <a:cs typeface="Segoe UI" pitchFamily="34" charset="0"/>
              </a:defRPr>
            </a:lvl1pPr>
          </a:lstStyle>
          <a:p>
            <a:r>
              <a:rPr lang="en-US" sz="6600" b="1" dirty="0">
                <a:solidFill>
                  <a:srgbClr val="323232"/>
                </a:solidFill>
              </a:rPr>
              <a:t>is not a functional programming language, </a:t>
            </a:r>
          </a:p>
          <a:p>
            <a:r>
              <a:rPr lang="en-US" sz="6600" b="1" dirty="0">
                <a:solidFill>
                  <a:srgbClr val="323232"/>
                </a:solidFill>
              </a:rPr>
              <a:t>right?</a:t>
            </a:r>
            <a:endParaRPr lang="en-US" sz="6600" dirty="0">
              <a:solidFill>
                <a:srgbClr val="323232"/>
              </a:solidFill>
            </a:endParaRPr>
          </a:p>
        </p:txBody>
      </p:sp>
      <p:sp>
        <p:nvSpPr>
          <p:cNvPr id="37" name="Subtitle 2"/>
          <p:cNvSpPr txBox="1">
            <a:spLocks/>
          </p:cNvSpPr>
          <p:nvPr/>
        </p:nvSpPr>
        <p:spPr>
          <a:xfrm>
            <a:off x="8999836" y="425239"/>
            <a:ext cx="3314401" cy="637881"/>
          </a:xfrm>
          <a:prstGeom prst="rect">
            <a:avLst/>
          </a:prstGeom>
          <a:noFill/>
        </p:spPr>
        <p:txBody>
          <a:bodyPr vert="horz" wrap="square" lIns="146304" tIns="109728" rIns="146304" bIns="109728" rtlCol="0" anchor="b">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000" kern="1200" spc="0" baseline="0">
                <a:gradFill>
                  <a:gsLst>
                    <a:gs pos="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rgbClr val="2C6172"/>
                </a:solidFill>
              </a:rPr>
              <a:t>#dotNetSpain2016</a:t>
            </a:r>
          </a:p>
        </p:txBody>
      </p:sp>
      <p:sp>
        <p:nvSpPr>
          <p:cNvPr id="2" name="Title 1"/>
          <p:cNvSpPr>
            <a:spLocks noGrp="1"/>
          </p:cNvSpPr>
          <p:nvPr>
            <p:ph type="ctrTitle"/>
          </p:nvPr>
        </p:nvSpPr>
        <p:spPr>
          <a:xfrm>
            <a:off x="495646" y="1063120"/>
            <a:ext cx="2049750" cy="949763"/>
          </a:xfrm>
        </p:spPr>
        <p:txBody>
          <a:bodyPr/>
          <a:lstStyle/>
          <a:p>
            <a:r>
              <a:rPr lang="en-US" sz="6600" b="1" dirty="0">
                <a:solidFill>
                  <a:srgbClr val="323232"/>
                </a:solidFill>
              </a:rPr>
              <a:t>But…</a:t>
            </a:r>
          </a:p>
        </p:txBody>
      </p:sp>
      <p:sp>
        <p:nvSpPr>
          <p:cNvPr id="3" name="Subtitle 2"/>
          <p:cNvSpPr>
            <a:spLocks noGrp="1"/>
          </p:cNvSpPr>
          <p:nvPr>
            <p:ph type="subTitle" idx="12"/>
          </p:nvPr>
        </p:nvSpPr>
        <p:spPr>
          <a:xfrm>
            <a:off x="495646" y="5263546"/>
            <a:ext cx="9142098" cy="1436008"/>
          </a:xfrm>
        </p:spPr>
        <p:txBody>
          <a:bodyPr/>
          <a:lstStyle/>
          <a:p>
            <a:r>
              <a:rPr lang="en-US" sz="3200" dirty="0">
                <a:solidFill>
                  <a:srgbClr val="2C6172"/>
                </a:solidFill>
              </a:rPr>
              <a:t>@</a:t>
            </a:r>
            <a:r>
              <a:rPr lang="en-US" sz="3200" dirty="0" err="1">
                <a:solidFill>
                  <a:srgbClr val="2C6172"/>
                </a:solidFill>
              </a:rPr>
              <a:t>alejacma</a:t>
            </a:r>
            <a:endParaRPr lang="en-US" sz="3200" dirty="0">
              <a:solidFill>
                <a:srgbClr val="2C6172"/>
              </a:solidFill>
            </a:endParaRPr>
          </a:p>
          <a:p>
            <a:r>
              <a:rPr lang="en-US" sz="3200" dirty="0">
                <a:solidFill>
                  <a:srgbClr val="323232"/>
                </a:solidFill>
              </a:rPr>
              <a:t>Alejandro Campos Magencio</a:t>
            </a:r>
          </a:p>
          <a:p>
            <a:r>
              <a:rPr lang="en-US" sz="3200" dirty="0">
                <a:solidFill>
                  <a:srgbClr val="323232"/>
                </a:solidFill>
              </a:rPr>
              <a:t>.NET Developer</a:t>
            </a:r>
          </a:p>
        </p:txBody>
      </p:sp>
    </p:spTree>
    <p:extLst>
      <p:ext uri="{BB962C8B-B14F-4D97-AF65-F5344CB8AC3E}">
        <p14:creationId xmlns:p14="http://schemas.microsoft.com/office/powerpoint/2010/main" val="361458185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par>
                          <p:cTn id="8" fill="hold">
                            <p:stCondLst>
                              <p:cond delay="1000"/>
                            </p:stCondLst>
                            <p:childTnLst>
                              <p:par>
                                <p:cTn id="9" presetID="42" presetClass="entr" presetSubtype="0" fill="hold" nodeType="after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50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1000"/>
                                        <p:tgtEl>
                                          <p:spTgt spid="31"/>
                                        </p:tgtEl>
                                      </p:cBhvr>
                                    </p:animEffect>
                                    <p:anim calcmode="lin" valueType="num">
                                      <p:cBhvr>
                                        <p:cTn id="17" dur="1000" fill="hold"/>
                                        <p:tgtEl>
                                          <p:spTgt spid="31"/>
                                        </p:tgtEl>
                                        <p:attrNameLst>
                                          <p:attrName>ppt_x</p:attrName>
                                        </p:attrNameLst>
                                      </p:cBhvr>
                                      <p:tavLst>
                                        <p:tav tm="0">
                                          <p:val>
                                            <p:strVal val="#ppt_x"/>
                                          </p:val>
                                        </p:tav>
                                        <p:tav tm="100000">
                                          <p:val>
                                            <p:strVal val="#ppt_x"/>
                                          </p:val>
                                        </p:tav>
                                      </p:tavLst>
                                    </p:anim>
                                    <p:anim calcmode="lin" valueType="num">
                                      <p:cBhvr>
                                        <p:cTn id="18" dur="1000" fill="hold"/>
                                        <p:tgtEl>
                                          <p:spTgt spid="31"/>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50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1000"/>
                                        <p:tgtEl>
                                          <p:spTgt spid="37"/>
                                        </p:tgtEl>
                                      </p:cBhvr>
                                    </p:animEffect>
                                    <p:anim calcmode="lin" valueType="num">
                                      <p:cBhvr>
                                        <p:cTn id="22" dur="1000" fill="hold"/>
                                        <p:tgtEl>
                                          <p:spTgt spid="37"/>
                                        </p:tgtEl>
                                        <p:attrNameLst>
                                          <p:attrName>ppt_x</p:attrName>
                                        </p:attrNameLst>
                                      </p:cBhvr>
                                      <p:tavLst>
                                        <p:tav tm="0">
                                          <p:val>
                                            <p:strVal val="#ppt_x"/>
                                          </p:val>
                                        </p:tav>
                                        <p:tav tm="100000">
                                          <p:val>
                                            <p:strVal val="#ppt_x"/>
                                          </p:val>
                                        </p:tav>
                                      </p:tavLst>
                                    </p:anim>
                                    <p:anim calcmode="lin" valueType="num">
                                      <p:cBhvr>
                                        <p:cTn id="23" dur="1000" fill="hold"/>
                                        <p:tgtEl>
                                          <p:spTgt spid="37"/>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50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1000"/>
                                        <p:tgtEl>
                                          <p:spTgt spid="2"/>
                                        </p:tgtEl>
                                      </p:cBhvr>
                                    </p:animEffect>
                                    <p:anim calcmode="lin" valueType="num">
                                      <p:cBhvr>
                                        <p:cTn id="27" dur="1000" fill="hold"/>
                                        <p:tgtEl>
                                          <p:spTgt spid="2"/>
                                        </p:tgtEl>
                                        <p:attrNameLst>
                                          <p:attrName>ppt_x</p:attrName>
                                        </p:attrNameLst>
                                      </p:cBhvr>
                                      <p:tavLst>
                                        <p:tav tm="0">
                                          <p:val>
                                            <p:strVal val="#ppt_x"/>
                                          </p:val>
                                        </p:tav>
                                        <p:tav tm="100000">
                                          <p:val>
                                            <p:strVal val="#ppt_x"/>
                                          </p:val>
                                        </p:tav>
                                      </p:tavLst>
                                    </p:anim>
                                    <p:anim calcmode="lin" valueType="num">
                                      <p:cBhvr>
                                        <p:cTn id="28" dur="1000" fill="hold"/>
                                        <p:tgtEl>
                                          <p:spTgt spid="2"/>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50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1000"/>
                                        <p:tgtEl>
                                          <p:spTgt spid="3">
                                            <p:txEl>
                                              <p:pRg st="0" end="0"/>
                                            </p:txEl>
                                          </p:spTgt>
                                        </p:tgtEl>
                                      </p:cBhvr>
                                    </p:animEffect>
                                    <p:anim calcmode="lin" valueType="num">
                                      <p:cBhvr>
                                        <p:cTn id="3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500"/>
                                  </p:stCondLst>
                                  <p:childTnLst>
                                    <p:set>
                                      <p:cBhvr>
                                        <p:cTn id="35" dur="1" fill="hold">
                                          <p:stCondLst>
                                            <p:cond delay="0"/>
                                          </p:stCondLst>
                                        </p:cTn>
                                        <p:tgtEl>
                                          <p:spTgt spid="3">
                                            <p:txEl>
                                              <p:pRg st="1" end="1"/>
                                            </p:txEl>
                                          </p:spTgt>
                                        </p:tgtEl>
                                        <p:attrNameLst>
                                          <p:attrName>style.visibility</p:attrName>
                                        </p:attrNameLst>
                                      </p:cBhvr>
                                      <p:to>
                                        <p:strVal val="visible"/>
                                      </p:to>
                                    </p:set>
                                    <p:animEffect transition="in" filter="fade">
                                      <p:cBhvr>
                                        <p:cTn id="36" dur="1000"/>
                                        <p:tgtEl>
                                          <p:spTgt spid="3">
                                            <p:txEl>
                                              <p:pRg st="1" end="1"/>
                                            </p:txEl>
                                          </p:spTgt>
                                        </p:tgtEl>
                                      </p:cBhvr>
                                    </p:animEffect>
                                    <p:anim calcmode="lin" valueType="num">
                                      <p:cBhvr>
                                        <p:cTn id="3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1" end="1"/>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500"/>
                                  </p:stCondLst>
                                  <p:childTnLst>
                                    <p:set>
                                      <p:cBhvr>
                                        <p:cTn id="40" dur="1" fill="hold">
                                          <p:stCondLst>
                                            <p:cond delay="0"/>
                                          </p:stCondLst>
                                        </p:cTn>
                                        <p:tgtEl>
                                          <p:spTgt spid="3">
                                            <p:txEl>
                                              <p:pRg st="2" end="2"/>
                                            </p:txEl>
                                          </p:spTgt>
                                        </p:tgtEl>
                                        <p:attrNameLst>
                                          <p:attrName>style.visibility</p:attrName>
                                        </p:attrNameLst>
                                      </p:cBhvr>
                                      <p:to>
                                        <p:strVal val="visible"/>
                                      </p:to>
                                    </p:set>
                                    <p:animEffect transition="in" filter="fade">
                                      <p:cBhvr>
                                        <p:cTn id="41" dur="1000"/>
                                        <p:tgtEl>
                                          <p:spTgt spid="3">
                                            <p:txEl>
                                              <p:pRg st="2" end="2"/>
                                            </p:txEl>
                                          </p:spTgt>
                                        </p:tgtEl>
                                      </p:cBhvr>
                                    </p:animEffect>
                                    <p:anim calcmode="lin" valueType="num">
                                      <p:cBhvr>
                                        <p:cTn id="4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7" grpId="0"/>
      <p:bldP spid="2" grpId="0"/>
      <p:bldP spid="3"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Function</a:t>
            </a:r>
            <a:r>
              <a:rPr lang="es-ES" dirty="0"/>
              <a:t> </a:t>
            </a:r>
            <a:r>
              <a:rPr lang="es-ES" dirty="0" err="1"/>
              <a:t>Values</a:t>
            </a:r>
            <a:endParaRPr lang="es-ES" dirty="0"/>
          </a:p>
        </p:txBody>
      </p:sp>
      <p:pic>
        <p:nvPicPr>
          <p:cNvPr id="11" name="Picture 10"/>
          <p:cNvPicPr>
            <a:picLocks noChangeAspect="1"/>
          </p:cNvPicPr>
          <p:nvPr/>
        </p:nvPicPr>
        <p:blipFill>
          <a:blip r:embed="rId3"/>
          <a:stretch>
            <a:fillRect/>
          </a:stretch>
        </p:blipFill>
        <p:spPr>
          <a:xfrm>
            <a:off x="427037" y="4259262"/>
            <a:ext cx="7639050" cy="2314575"/>
          </a:xfrm>
          <a:prstGeom prst="rect">
            <a:avLst/>
          </a:prstGeom>
        </p:spPr>
      </p:pic>
      <p:pic>
        <p:nvPicPr>
          <p:cNvPr id="12" name="Picture 11"/>
          <p:cNvPicPr>
            <a:picLocks noChangeAspect="1"/>
          </p:cNvPicPr>
          <p:nvPr/>
        </p:nvPicPr>
        <p:blipFill>
          <a:blip r:embed="rId4"/>
          <a:stretch>
            <a:fillRect/>
          </a:stretch>
        </p:blipFill>
        <p:spPr>
          <a:xfrm>
            <a:off x="442594" y="1363662"/>
            <a:ext cx="4724400" cy="2581275"/>
          </a:xfrm>
          <a:prstGeom prst="rect">
            <a:avLst/>
          </a:prstGeom>
        </p:spPr>
      </p:pic>
    </p:spTree>
    <p:extLst>
      <p:ext uri="{BB962C8B-B14F-4D97-AF65-F5344CB8AC3E}">
        <p14:creationId xmlns:p14="http://schemas.microsoft.com/office/powerpoint/2010/main" val="181736063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503237" y="1592262"/>
            <a:ext cx="9344025" cy="4619625"/>
          </a:xfrm>
          <a:prstGeom prst="rect">
            <a:avLst/>
          </a:prstGeom>
        </p:spPr>
      </p:pic>
      <p:sp>
        <p:nvSpPr>
          <p:cNvPr id="3" name="Title 2"/>
          <p:cNvSpPr>
            <a:spLocks noGrp="1"/>
          </p:cNvSpPr>
          <p:nvPr>
            <p:ph type="title"/>
          </p:nvPr>
        </p:nvSpPr>
        <p:spPr/>
        <p:txBody>
          <a:bodyPr/>
          <a:lstStyle/>
          <a:p>
            <a:r>
              <a:rPr lang="es-ES" dirty="0"/>
              <a:t>Lambda </a:t>
            </a:r>
            <a:r>
              <a:rPr lang="es-ES" dirty="0" err="1"/>
              <a:t>Expressions</a:t>
            </a:r>
            <a:endParaRPr lang="es-ES" dirty="0"/>
          </a:p>
        </p:txBody>
      </p:sp>
      <p:pic>
        <p:nvPicPr>
          <p:cNvPr id="9" name="Picture 8"/>
          <p:cNvPicPr>
            <a:picLocks noChangeAspect="1"/>
          </p:cNvPicPr>
          <p:nvPr/>
        </p:nvPicPr>
        <p:blipFill>
          <a:blip r:embed="rId4"/>
          <a:stretch>
            <a:fillRect/>
          </a:stretch>
        </p:blipFill>
        <p:spPr>
          <a:xfrm>
            <a:off x="7970837" y="1178241"/>
            <a:ext cx="3990975" cy="2352675"/>
          </a:xfrm>
          <a:prstGeom prst="rect">
            <a:avLst/>
          </a:prstGeom>
        </p:spPr>
      </p:pic>
    </p:spTree>
    <p:extLst>
      <p:ext uri="{BB962C8B-B14F-4D97-AF65-F5344CB8AC3E}">
        <p14:creationId xmlns:p14="http://schemas.microsoft.com/office/powerpoint/2010/main" val="22132727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Functions</a:t>
            </a:r>
            <a:r>
              <a:rPr lang="es-ES" dirty="0"/>
              <a:t> as </a:t>
            </a:r>
            <a:r>
              <a:rPr lang="es-ES" dirty="0" err="1"/>
              <a:t>Parameters</a:t>
            </a:r>
            <a:endParaRPr lang="es-ES" dirty="0"/>
          </a:p>
        </p:txBody>
      </p:sp>
      <p:pic>
        <p:nvPicPr>
          <p:cNvPr id="7" name="Picture 6"/>
          <p:cNvPicPr>
            <a:picLocks noChangeAspect="1"/>
          </p:cNvPicPr>
          <p:nvPr/>
        </p:nvPicPr>
        <p:blipFill>
          <a:blip r:embed="rId3"/>
          <a:stretch>
            <a:fillRect/>
          </a:stretch>
        </p:blipFill>
        <p:spPr>
          <a:xfrm>
            <a:off x="427037" y="1493043"/>
            <a:ext cx="7286625" cy="809625"/>
          </a:xfrm>
          <a:prstGeom prst="rect">
            <a:avLst/>
          </a:prstGeom>
        </p:spPr>
      </p:pic>
      <p:pic>
        <p:nvPicPr>
          <p:cNvPr id="8" name="Picture 7"/>
          <p:cNvPicPr>
            <a:picLocks noChangeAspect="1"/>
          </p:cNvPicPr>
          <p:nvPr/>
        </p:nvPicPr>
        <p:blipFill>
          <a:blip r:embed="rId4"/>
          <a:stretch>
            <a:fillRect/>
          </a:stretch>
        </p:blipFill>
        <p:spPr>
          <a:xfrm>
            <a:off x="427037" y="2582862"/>
            <a:ext cx="3581400" cy="1047750"/>
          </a:xfrm>
          <a:prstGeom prst="rect">
            <a:avLst/>
          </a:prstGeom>
        </p:spPr>
      </p:pic>
    </p:spTree>
    <p:extLst>
      <p:ext uri="{BB962C8B-B14F-4D97-AF65-F5344CB8AC3E}">
        <p14:creationId xmlns:p14="http://schemas.microsoft.com/office/powerpoint/2010/main" val="393125675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27037" y="1439862"/>
            <a:ext cx="9801225" cy="5162550"/>
          </a:xfrm>
          <a:prstGeom prst="rect">
            <a:avLst/>
          </a:prstGeom>
        </p:spPr>
      </p:pic>
      <p:sp>
        <p:nvSpPr>
          <p:cNvPr id="3" name="Title 2"/>
          <p:cNvSpPr>
            <a:spLocks noGrp="1"/>
          </p:cNvSpPr>
          <p:nvPr>
            <p:ph type="title"/>
          </p:nvPr>
        </p:nvSpPr>
        <p:spPr/>
        <p:txBody>
          <a:bodyPr/>
          <a:lstStyle/>
          <a:p>
            <a:r>
              <a:rPr lang="es-ES" dirty="0" err="1"/>
              <a:t>Function</a:t>
            </a:r>
            <a:r>
              <a:rPr lang="es-ES" dirty="0"/>
              <a:t> </a:t>
            </a:r>
            <a:r>
              <a:rPr lang="es-ES" dirty="0" err="1"/>
              <a:t>Arithmetic</a:t>
            </a:r>
            <a:endParaRPr lang="es-ES" dirty="0"/>
          </a:p>
        </p:txBody>
      </p:sp>
      <p:pic>
        <p:nvPicPr>
          <p:cNvPr id="10" name="Picture 9"/>
          <p:cNvPicPr>
            <a:picLocks noChangeAspect="1"/>
          </p:cNvPicPr>
          <p:nvPr/>
        </p:nvPicPr>
        <p:blipFill>
          <a:blip r:embed="rId4"/>
          <a:stretch>
            <a:fillRect/>
          </a:stretch>
        </p:blipFill>
        <p:spPr>
          <a:xfrm>
            <a:off x="7506334" y="1668462"/>
            <a:ext cx="4505325" cy="838200"/>
          </a:xfrm>
          <a:prstGeom prst="rect">
            <a:avLst/>
          </a:prstGeom>
        </p:spPr>
      </p:pic>
      <p:pic>
        <p:nvPicPr>
          <p:cNvPr id="11" name="Picture 10"/>
          <p:cNvPicPr>
            <a:picLocks noChangeAspect="1"/>
          </p:cNvPicPr>
          <p:nvPr/>
        </p:nvPicPr>
        <p:blipFill>
          <a:blip r:embed="rId5"/>
          <a:stretch>
            <a:fillRect/>
          </a:stretch>
        </p:blipFill>
        <p:spPr>
          <a:xfrm>
            <a:off x="7537448" y="602456"/>
            <a:ext cx="4067175" cy="838200"/>
          </a:xfrm>
          <a:prstGeom prst="rect">
            <a:avLst/>
          </a:prstGeom>
        </p:spPr>
      </p:pic>
    </p:spTree>
    <p:extLst>
      <p:ext uri="{BB962C8B-B14F-4D97-AF65-F5344CB8AC3E}">
        <p14:creationId xmlns:p14="http://schemas.microsoft.com/office/powerpoint/2010/main" val="27153238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Higher</a:t>
            </a:r>
            <a:r>
              <a:rPr lang="es-ES" dirty="0"/>
              <a:t> </a:t>
            </a:r>
            <a:r>
              <a:rPr lang="es-ES" dirty="0" err="1"/>
              <a:t>Order</a:t>
            </a:r>
            <a:r>
              <a:rPr lang="es-ES" dirty="0"/>
              <a:t> </a:t>
            </a:r>
            <a:r>
              <a:rPr lang="es-ES" dirty="0" err="1"/>
              <a:t>Functions</a:t>
            </a:r>
            <a:endParaRPr lang="es-ES" dirty="0"/>
          </a:p>
        </p:txBody>
      </p:sp>
      <p:pic>
        <p:nvPicPr>
          <p:cNvPr id="4" name="Picture 3"/>
          <p:cNvPicPr>
            <a:picLocks noChangeAspect="1"/>
          </p:cNvPicPr>
          <p:nvPr/>
        </p:nvPicPr>
        <p:blipFill>
          <a:blip r:embed="rId3"/>
          <a:stretch>
            <a:fillRect/>
          </a:stretch>
        </p:blipFill>
        <p:spPr>
          <a:xfrm>
            <a:off x="503237" y="1592262"/>
            <a:ext cx="7086600" cy="809625"/>
          </a:xfrm>
          <a:prstGeom prst="rect">
            <a:avLst/>
          </a:prstGeom>
        </p:spPr>
      </p:pic>
      <p:pic>
        <p:nvPicPr>
          <p:cNvPr id="5" name="Picture 4"/>
          <p:cNvPicPr>
            <a:picLocks noChangeAspect="1"/>
          </p:cNvPicPr>
          <p:nvPr/>
        </p:nvPicPr>
        <p:blipFill>
          <a:blip r:embed="rId4"/>
          <a:stretch>
            <a:fillRect/>
          </a:stretch>
        </p:blipFill>
        <p:spPr>
          <a:xfrm>
            <a:off x="503237" y="2815272"/>
            <a:ext cx="9029700" cy="180975"/>
          </a:xfrm>
          <a:prstGeom prst="rect">
            <a:avLst/>
          </a:prstGeom>
        </p:spPr>
      </p:pic>
      <p:pic>
        <p:nvPicPr>
          <p:cNvPr id="6" name="Picture 5"/>
          <p:cNvPicPr>
            <a:picLocks noChangeAspect="1"/>
          </p:cNvPicPr>
          <p:nvPr/>
        </p:nvPicPr>
        <p:blipFill>
          <a:blip r:embed="rId5"/>
          <a:stretch>
            <a:fillRect/>
          </a:stretch>
        </p:blipFill>
        <p:spPr>
          <a:xfrm>
            <a:off x="503237" y="3378834"/>
            <a:ext cx="5324475" cy="1543050"/>
          </a:xfrm>
          <a:prstGeom prst="rect">
            <a:avLst/>
          </a:prstGeom>
        </p:spPr>
      </p:pic>
    </p:spTree>
    <p:extLst>
      <p:ext uri="{BB962C8B-B14F-4D97-AF65-F5344CB8AC3E}">
        <p14:creationId xmlns:p14="http://schemas.microsoft.com/office/powerpoint/2010/main" val="262275268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Expression-bodied</a:t>
            </a:r>
            <a:r>
              <a:rPr lang="es-ES" dirty="0"/>
              <a:t> </a:t>
            </a:r>
            <a:r>
              <a:rPr lang="es-ES" dirty="0" err="1"/>
              <a:t>Members</a:t>
            </a:r>
            <a:endParaRPr lang="es-ES" dirty="0"/>
          </a:p>
        </p:txBody>
      </p:sp>
      <p:pic>
        <p:nvPicPr>
          <p:cNvPr id="6" name="Picture 5"/>
          <p:cNvPicPr>
            <a:picLocks noChangeAspect="1"/>
          </p:cNvPicPr>
          <p:nvPr/>
        </p:nvPicPr>
        <p:blipFill>
          <a:blip r:embed="rId3"/>
          <a:stretch>
            <a:fillRect/>
          </a:stretch>
        </p:blipFill>
        <p:spPr>
          <a:xfrm>
            <a:off x="503237" y="3244851"/>
            <a:ext cx="4400550" cy="1428750"/>
          </a:xfrm>
          <a:prstGeom prst="rect">
            <a:avLst/>
          </a:prstGeom>
        </p:spPr>
      </p:pic>
      <p:pic>
        <p:nvPicPr>
          <p:cNvPr id="7" name="Picture 6"/>
          <p:cNvPicPr>
            <a:picLocks noChangeAspect="1"/>
          </p:cNvPicPr>
          <p:nvPr/>
        </p:nvPicPr>
        <p:blipFill>
          <a:blip r:embed="rId4"/>
          <a:stretch>
            <a:fillRect/>
          </a:stretch>
        </p:blipFill>
        <p:spPr>
          <a:xfrm>
            <a:off x="503237" y="4937446"/>
            <a:ext cx="5324475" cy="180975"/>
          </a:xfrm>
          <a:prstGeom prst="rect">
            <a:avLst/>
          </a:prstGeom>
        </p:spPr>
      </p:pic>
      <p:pic>
        <p:nvPicPr>
          <p:cNvPr id="8" name="Picture 7"/>
          <p:cNvPicPr>
            <a:picLocks noChangeAspect="1"/>
          </p:cNvPicPr>
          <p:nvPr/>
        </p:nvPicPr>
        <p:blipFill>
          <a:blip r:embed="rId5"/>
          <a:stretch>
            <a:fillRect/>
          </a:stretch>
        </p:blipFill>
        <p:spPr>
          <a:xfrm>
            <a:off x="503237" y="1516062"/>
            <a:ext cx="3171825" cy="809625"/>
          </a:xfrm>
          <a:prstGeom prst="rect">
            <a:avLst/>
          </a:prstGeom>
        </p:spPr>
      </p:pic>
      <p:pic>
        <p:nvPicPr>
          <p:cNvPr id="9" name="Picture 8"/>
          <p:cNvPicPr>
            <a:picLocks noChangeAspect="1"/>
          </p:cNvPicPr>
          <p:nvPr/>
        </p:nvPicPr>
        <p:blipFill>
          <a:blip r:embed="rId6"/>
          <a:stretch>
            <a:fillRect/>
          </a:stretch>
        </p:blipFill>
        <p:spPr>
          <a:xfrm>
            <a:off x="503237" y="2628900"/>
            <a:ext cx="4191000" cy="180975"/>
          </a:xfrm>
          <a:prstGeom prst="rect">
            <a:avLst/>
          </a:prstGeom>
        </p:spPr>
      </p:pic>
    </p:spTree>
    <p:extLst>
      <p:ext uri="{BB962C8B-B14F-4D97-AF65-F5344CB8AC3E}">
        <p14:creationId xmlns:p14="http://schemas.microsoft.com/office/powerpoint/2010/main" val="304226197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a:t>Immutable</a:t>
            </a:r>
            <a:r>
              <a:rPr lang="es-ES" dirty="0"/>
              <a:t> </a:t>
            </a:r>
            <a:r>
              <a:rPr lang="es-ES" dirty="0" err="1"/>
              <a:t>Types</a:t>
            </a:r>
            <a:r>
              <a:rPr lang="es-ES" dirty="0"/>
              <a:t>: </a:t>
            </a:r>
            <a:r>
              <a:rPr lang="es-ES" dirty="0" err="1"/>
              <a:t>Tuples</a:t>
            </a:r>
            <a:endParaRPr lang="es-ES" dirty="0"/>
          </a:p>
        </p:txBody>
      </p:sp>
      <p:pic>
        <p:nvPicPr>
          <p:cNvPr id="4" name="Picture 3"/>
          <p:cNvPicPr>
            <a:picLocks noChangeAspect="1"/>
          </p:cNvPicPr>
          <p:nvPr/>
        </p:nvPicPr>
        <p:blipFill>
          <a:blip r:embed="rId3"/>
          <a:stretch>
            <a:fillRect/>
          </a:stretch>
        </p:blipFill>
        <p:spPr>
          <a:xfrm>
            <a:off x="427037" y="1363662"/>
            <a:ext cx="4191000" cy="180975"/>
          </a:xfrm>
          <a:prstGeom prst="rect">
            <a:avLst/>
          </a:prstGeom>
        </p:spPr>
      </p:pic>
      <p:pic>
        <p:nvPicPr>
          <p:cNvPr id="5" name="Picture 4"/>
          <p:cNvPicPr>
            <a:picLocks noChangeAspect="1"/>
          </p:cNvPicPr>
          <p:nvPr/>
        </p:nvPicPr>
        <p:blipFill>
          <a:blip r:embed="rId4"/>
          <a:stretch>
            <a:fillRect/>
          </a:stretch>
        </p:blipFill>
        <p:spPr>
          <a:xfrm>
            <a:off x="427037" y="1820862"/>
            <a:ext cx="10058400" cy="428625"/>
          </a:xfrm>
          <a:prstGeom prst="rect">
            <a:avLst/>
          </a:prstGeom>
        </p:spPr>
      </p:pic>
      <p:pic>
        <p:nvPicPr>
          <p:cNvPr id="6" name="Picture 5"/>
          <p:cNvPicPr>
            <a:picLocks noChangeAspect="1"/>
          </p:cNvPicPr>
          <p:nvPr/>
        </p:nvPicPr>
        <p:blipFill>
          <a:blip r:embed="rId5"/>
          <a:stretch>
            <a:fillRect/>
          </a:stretch>
        </p:blipFill>
        <p:spPr>
          <a:xfrm>
            <a:off x="431164" y="2525394"/>
            <a:ext cx="8420100" cy="428625"/>
          </a:xfrm>
          <a:prstGeom prst="rect">
            <a:avLst/>
          </a:prstGeom>
        </p:spPr>
      </p:pic>
      <p:pic>
        <p:nvPicPr>
          <p:cNvPr id="7" name="Picture 6"/>
          <p:cNvPicPr>
            <a:picLocks noChangeAspect="1"/>
          </p:cNvPicPr>
          <p:nvPr/>
        </p:nvPicPr>
        <p:blipFill>
          <a:blip r:embed="rId6"/>
          <a:stretch>
            <a:fillRect/>
          </a:stretch>
        </p:blipFill>
        <p:spPr>
          <a:xfrm>
            <a:off x="431164" y="3229926"/>
            <a:ext cx="7181850" cy="419100"/>
          </a:xfrm>
          <a:prstGeom prst="rect">
            <a:avLst/>
          </a:prstGeom>
        </p:spPr>
      </p:pic>
    </p:spTree>
    <p:extLst>
      <p:ext uri="{BB962C8B-B14F-4D97-AF65-F5344CB8AC3E}">
        <p14:creationId xmlns:p14="http://schemas.microsoft.com/office/powerpoint/2010/main" val="394482806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Closures</a:t>
            </a:r>
            <a:endParaRPr lang="es-ES" dirty="0"/>
          </a:p>
        </p:txBody>
      </p:sp>
      <p:pic>
        <p:nvPicPr>
          <p:cNvPr id="4" name="Picture 3"/>
          <p:cNvPicPr>
            <a:picLocks noChangeAspect="1"/>
          </p:cNvPicPr>
          <p:nvPr/>
        </p:nvPicPr>
        <p:blipFill>
          <a:blip r:embed="rId3"/>
          <a:stretch>
            <a:fillRect/>
          </a:stretch>
        </p:blipFill>
        <p:spPr>
          <a:xfrm>
            <a:off x="427037" y="1287462"/>
            <a:ext cx="6772275" cy="2162175"/>
          </a:xfrm>
          <a:prstGeom prst="rect">
            <a:avLst/>
          </a:prstGeom>
        </p:spPr>
      </p:pic>
      <p:pic>
        <p:nvPicPr>
          <p:cNvPr id="5" name="Picture 4"/>
          <p:cNvPicPr>
            <a:picLocks noChangeAspect="1"/>
          </p:cNvPicPr>
          <p:nvPr/>
        </p:nvPicPr>
        <p:blipFill>
          <a:blip r:embed="rId4"/>
          <a:stretch>
            <a:fillRect/>
          </a:stretch>
        </p:blipFill>
        <p:spPr>
          <a:xfrm>
            <a:off x="7199312" y="2963862"/>
            <a:ext cx="4400550" cy="3686175"/>
          </a:xfrm>
          <a:prstGeom prst="rect">
            <a:avLst/>
          </a:prstGeom>
        </p:spPr>
      </p:pic>
    </p:spTree>
    <p:extLst>
      <p:ext uri="{BB962C8B-B14F-4D97-AF65-F5344CB8AC3E}">
        <p14:creationId xmlns:p14="http://schemas.microsoft.com/office/powerpoint/2010/main" val="61625302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Expression</a:t>
            </a:r>
            <a:r>
              <a:rPr lang="es-ES" dirty="0"/>
              <a:t> </a:t>
            </a:r>
            <a:r>
              <a:rPr lang="es-ES" dirty="0" err="1"/>
              <a:t>Trees</a:t>
            </a:r>
            <a:endParaRPr lang="es-ES" dirty="0"/>
          </a:p>
        </p:txBody>
      </p:sp>
      <p:pic>
        <p:nvPicPr>
          <p:cNvPr id="2" name="Picture 1"/>
          <p:cNvPicPr>
            <a:picLocks noChangeAspect="1"/>
          </p:cNvPicPr>
          <p:nvPr/>
        </p:nvPicPr>
        <p:blipFill>
          <a:blip r:embed="rId3"/>
          <a:stretch>
            <a:fillRect/>
          </a:stretch>
        </p:blipFill>
        <p:spPr>
          <a:xfrm>
            <a:off x="466321" y="1363662"/>
            <a:ext cx="11506200" cy="5114925"/>
          </a:xfrm>
          <a:prstGeom prst="rect">
            <a:avLst/>
          </a:prstGeom>
        </p:spPr>
      </p:pic>
    </p:spTree>
    <p:extLst>
      <p:ext uri="{BB962C8B-B14F-4D97-AF65-F5344CB8AC3E}">
        <p14:creationId xmlns:p14="http://schemas.microsoft.com/office/powerpoint/2010/main" val="230782353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Async</a:t>
            </a:r>
            <a:r>
              <a:rPr lang="es-ES" dirty="0"/>
              <a:t> </a:t>
            </a:r>
            <a:r>
              <a:rPr lang="es-ES" dirty="0" err="1"/>
              <a:t>Functions</a:t>
            </a:r>
            <a:endParaRPr lang="es-ES" dirty="0"/>
          </a:p>
        </p:txBody>
      </p:sp>
      <p:pic>
        <p:nvPicPr>
          <p:cNvPr id="4" name="Picture 3"/>
          <p:cNvPicPr>
            <a:picLocks noChangeAspect="1"/>
          </p:cNvPicPr>
          <p:nvPr/>
        </p:nvPicPr>
        <p:blipFill>
          <a:blip r:embed="rId3"/>
          <a:stretch>
            <a:fillRect/>
          </a:stretch>
        </p:blipFill>
        <p:spPr>
          <a:xfrm>
            <a:off x="503237" y="1439862"/>
            <a:ext cx="3990975" cy="1047750"/>
          </a:xfrm>
          <a:prstGeom prst="rect">
            <a:avLst/>
          </a:prstGeom>
        </p:spPr>
      </p:pic>
      <p:pic>
        <p:nvPicPr>
          <p:cNvPr id="6" name="Picture 5"/>
          <p:cNvPicPr>
            <a:picLocks noChangeAspect="1"/>
          </p:cNvPicPr>
          <p:nvPr/>
        </p:nvPicPr>
        <p:blipFill>
          <a:blip r:embed="rId4"/>
          <a:stretch>
            <a:fillRect/>
          </a:stretch>
        </p:blipFill>
        <p:spPr>
          <a:xfrm>
            <a:off x="503237" y="2714625"/>
            <a:ext cx="5838825" cy="3457575"/>
          </a:xfrm>
          <a:prstGeom prst="rect">
            <a:avLst/>
          </a:prstGeom>
        </p:spPr>
      </p:pic>
    </p:spTree>
    <p:extLst>
      <p:ext uri="{BB962C8B-B14F-4D97-AF65-F5344CB8AC3E}">
        <p14:creationId xmlns:p14="http://schemas.microsoft.com/office/powerpoint/2010/main" val="188973099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Cloud 101"/>
          <p:cNvSpPr/>
          <p:nvPr/>
        </p:nvSpPr>
        <p:spPr bwMode="auto">
          <a:xfrm>
            <a:off x="2329992" y="0"/>
            <a:ext cx="10106483" cy="6926262"/>
          </a:xfrm>
          <a:prstGeom prst="cloud">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s-ES" sz="8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4639" y="295274"/>
            <a:ext cx="1494131" cy="917575"/>
          </a:xfrm>
        </p:spPr>
        <p:txBody>
          <a:bodyPr/>
          <a:lstStyle/>
          <a:p>
            <a:r>
              <a:rPr lang="es-ES" dirty="0"/>
              <a:t>Alex</a:t>
            </a:r>
          </a:p>
        </p:txBody>
      </p:sp>
      <p:pic>
        <p:nvPicPr>
          <p:cNvPr id="61" name="Picture 60"/>
          <p:cNvPicPr>
            <a:picLocks noChangeAspect="1"/>
          </p:cNvPicPr>
          <p:nvPr/>
        </p:nvPicPr>
        <p:blipFill>
          <a:blip r:embed="rId3"/>
          <a:stretch>
            <a:fillRect/>
          </a:stretch>
        </p:blipFill>
        <p:spPr>
          <a:xfrm>
            <a:off x="3772812" y="1241883"/>
            <a:ext cx="1692954" cy="2925688"/>
          </a:xfrm>
          <a:prstGeom prst="rect">
            <a:avLst/>
          </a:prstGeom>
        </p:spPr>
      </p:pic>
      <p:pic>
        <p:nvPicPr>
          <p:cNvPr id="62" name="Picture 61"/>
          <p:cNvPicPr>
            <a:picLocks noChangeAspect="1"/>
          </p:cNvPicPr>
          <p:nvPr/>
        </p:nvPicPr>
        <p:blipFill>
          <a:blip r:embed="rId4"/>
          <a:stretch>
            <a:fillRect/>
          </a:stretch>
        </p:blipFill>
        <p:spPr>
          <a:xfrm>
            <a:off x="5898568" y="5034187"/>
            <a:ext cx="1691269" cy="1130075"/>
          </a:xfrm>
          <a:prstGeom prst="rect">
            <a:avLst/>
          </a:prstGeom>
        </p:spPr>
      </p:pic>
      <p:pic>
        <p:nvPicPr>
          <p:cNvPr id="63" name="Picture 62"/>
          <p:cNvPicPr>
            <a:picLocks noChangeAspect="1"/>
          </p:cNvPicPr>
          <p:nvPr/>
        </p:nvPicPr>
        <p:blipFill>
          <a:blip r:embed="rId5"/>
          <a:stretch>
            <a:fillRect/>
          </a:stretch>
        </p:blipFill>
        <p:spPr>
          <a:xfrm>
            <a:off x="8015947" y="869953"/>
            <a:ext cx="1676400" cy="960993"/>
          </a:xfrm>
          <a:prstGeom prst="rect">
            <a:avLst/>
          </a:prstGeom>
        </p:spPr>
      </p:pic>
      <p:pic>
        <p:nvPicPr>
          <p:cNvPr id="64" name="Picture 63"/>
          <p:cNvPicPr>
            <a:picLocks noChangeAspect="1"/>
          </p:cNvPicPr>
          <p:nvPr/>
        </p:nvPicPr>
        <p:blipFill>
          <a:blip r:embed="rId6"/>
          <a:stretch>
            <a:fillRect/>
          </a:stretch>
        </p:blipFill>
        <p:spPr>
          <a:xfrm>
            <a:off x="4575336" y="4503126"/>
            <a:ext cx="1033301" cy="1130076"/>
          </a:xfrm>
          <a:prstGeom prst="rect">
            <a:avLst/>
          </a:prstGeom>
        </p:spPr>
      </p:pic>
      <p:pic>
        <p:nvPicPr>
          <p:cNvPr id="65" name="Picture 64"/>
          <p:cNvPicPr>
            <a:picLocks noChangeAspect="1"/>
          </p:cNvPicPr>
          <p:nvPr/>
        </p:nvPicPr>
        <p:blipFill>
          <a:blip r:embed="rId7"/>
          <a:stretch>
            <a:fillRect/>
          </a:stretch>
        </p:blipFill>
        <p:spPr>
          <a:xfrm>
            <a:off x="7933626" y="5206506"/>
            <a:ext cx="1789811" cy="634848"/>
          </a:xfrm>
          <a:prstGeom prst="rect">
            <a:avLst/>
          </a:prstGeom>
        </p:spPr>
      </p:pic>
      <p:grpSp>
        <p:nvGrpSpPr>
          <p:cNvPr id="66" name="Group 65"/>
          <p:cNvGrpSpPr/>
          <p:nvPr/>
        </p:nvGrpSpPr>
        <p:grpSpPr>
          <a:xfrm>
            <a:off x="9316413" y="1919331"/>
            <a:ext cx="1981200" cy="1168702"/>
            <a:chOff x="9713913" y="4725988"/>
            <a:chExt cx="1068388" cy="630238"/>
          </a:xfrm>
        </p:grpSpPr>
        <p:sp>
          <p:nvSpPr>
            <p:cNvPr id="67" name="Freeform 7"/>
            <p:cNvSpPr>
              <a:spLocks noEditPoints="1"/>
            </p:cNvSpPr>
            <p:nvPr/>
          </p:nvSpPr>
          <p:spPr bwMode="auto">
            <a:xfrm>
              <a:off x="9713913" y="4725988"/>
              <a:ext cx="1060450" cy="371475"/>
            </a:xfrm>
            <a:custGeom>
              <a:avLst/>
              <a:gdLst>
                <a:gd name="T0" fmla="*/ 557 w 1418"/>
                <a:gd name="T1" fmla="*/ 130 h 497"/>
                <a:gd name="T2" fmla="*/ 22 w 1418"/>
                <a:gd name="T3" fmla="*/ 198 h 497"/>
                <a:gd name="T4" fmla="*/ 27 w 1418"/>
                <a:gd name="T5" fmla="*/ 242 h 497"/>
                <a:gd name="T6" fmla="*/ 0 w 1418"/>
                <a:gd name="T7" fmla="*/ 254 h 497"/>
                <a:gd name="T8" fmla="*/ 1233 w 1418"/>
                <a:gd name="T9" fmla="*/ 195 h 497"/>
                <a:gd name="T10" fmla="*/ 1418 w 1418"/>
                <a:gd name="T11" fmla="*/ 496 h 497"/>
                <a:gd name="T12" fmla="*/ 108 w 1418"/>
                <a:gd name="T13" fmla="*/ 257 h 497"/>
                <a:gd name="T14" fmla="*/ 75 w 1418"/>
                <a:gd name="T15" fmla="*/ 212 h 497"/>
                <a:gd name="T16" fmla="*/ 108 w 1418"/>
                <a:gd name="T17" fmla="*/ 257 h 497"/>
                <a:gd name="T18" fmla="*/ 149 w 1418"/>
                <a:gd name="T19" fmla="*/ 258 h 497"/>
                <a:gd name="T20" fmla="*/ 152 w 1418"/>
                <a:gd name="T21" fmla="*/ 218 h 497"/>
                <a:gd name="T22" fmla="*/ 189 w 1418"/>
                <a:gd name="T23" fmla="*/ 257 h 497"/>
                <a:gd name="T24" fmla="*/ 229 w 1418"/>
                <a:gd name="T25" fmla="*/ 254 h 497"/>
                <a:gd name="T26" fmla="*/ 263 w 1418"/>
                <a:gd name="T27" fmla="*/ 210 h 497"/>
                <a:gd name="T28" fmla="*/ 229 w 1418"/>
                <a:gd name="T29" fmla="*/ 254 h 497"/>
                <a:gd name="T30" fmla="*/ 301 w 1418"/>
                <a:gd name="T31" fmla="*/ 205 h 497"/>
                <a:gd name="T32" fmla="*/ 346 w 1418"/>
                <a:gd name="T33" fmla="*/ 238 h 497"/>
                <a:gd name="T34" fmla="*/ 385 w 1418"/>
                <a:gd name="T35" fmla="*/ 230 h 497"/>
                <a:gd name="T36" fmla="*/ 415 w 1418"/>
                <a:gd name="T37" fmla="*/ 183 h 497"/>
                <a:gd name="T38" fmla="*/ 385 w 1418"/>
                <a:gd name="T39" fmla="*/ 230 h 497"/>
                <a:gd name="T40" fmla="*/ 453 w 1418"/>
                <a:gd name="T41" fmla="*/ 175 h 497"/>
                <a:gd name="T42" fmla="*/ 500 w 1418"/>
                <a:gd name="T43" fmla="*/ 205 h 497"/>
                <a:gd name="T44" fmla="*/ 538 w 1418"/>
                <a:gd name="T45" fmla="*/ 196 h 497"/>
                <a:gd name="T46" fmla="*/ 567 w 1418"/>
                <a:gd name="T47" fmla="*/ 149 h 497"/>
                <a:gd name="T48" fmla="*/ 538 w 1418"/>
                <a:gd name="T49" fmla="*/ 196 h 497"/>
                <a:gd name="T50" fmla="*/ 605 w 1418"/>
                <a:gd name="T51" fmla="*/ 140 h 497"/>
                <a:gd name="T52" fmla="*/ 652 w 1418"/>
                <a:gd name="T53" fmla="*/ 170 h 497"/>
                <a:gd name="T54" fmla="*/ 690 w 1418"/>
                <a:gd name="T55" fmla="*/ 161 h 497"/>
                <a:gd name="T56" fmla="*/ 720 w 1418"/>
                <a:gd name="T57" fmla="*/ 114 h 497"/>
                <a:gd name="T58" fmla="*/ 690 w 1418"/>
                <a:gd name="T59" fmla="*/ 161 h 497"/>
                <a:gd name="T60" fmla="*/ 758 w 1418"/>
                <a:gd name="T61" fmla="*/ 106 h 497"/>
                <a:gd name="T62" fmla="*/ 804 w 1418"/>
                <a:gd name="T63" fmla="*/ 138 h 497"/>
                <a:gd name="T64" fmla="*/ 842 w 1418"/>
                <a:gd name="T65" fmla="*/ 132 h 497"/>
                <a:gd name="T66" fmla="*/ 875 w 1418"/>
                <a:gd name="T67" fmla="*/ 86 h 497"/>
                <a:gd name="T68" fmla="*/ 842 w 1418"/>
                <a:gd name="T69" fmla="*/ 132 h 497"/>
                <a:gd name="T70" fmla="*/ 914 w 1418"/>
                <a:gd name="T71" fmla="*/ 81 h 497"/>
                <a:gd name="T72" fmla="*/ 957 w 1418"/>
                <a:gd name="T73" fmla="*/ 118 h 497"/>
                <a:gd name="T74" fmla="*/ 1033 w 1418"/>
                <a:gd name="T75" fmla="*/ 116 h 497"/>
                <a:gd name="T76" fmla="*/ 994 w 1418"/>
                <a:gd name="T77" fmla="*/ 76 h 497"/>
                <a:gd name="T78" fmla="*/ 1033 w 1418"/>
                <a:gd name="T79" fmla="*/ 116 h 497"/>
                <a:gd name="T80" fmla="*/ 1070 w 1418"/>
                <a:gd name="T81" fmla="*/ 118 h 497"/>
                <a:gd name="T82" fmla="*/ 1114 w 1418"/>
                <a:gd name="T83" fmla="*/ 83 h 497"/>
                <a:gd name="T84" fmla="*/ 1179 w 1418"/>
                <a:gd name="T85" fmla="*/ 141 h 497"/>
                <a:gd name="T86" fmla="*/ 1154 w 1418"/>
                <a:gd name="T87" fmla="*/ 91 h 497"/>
                <a:gd name="T88" fmla="*/ 1179 w 1418"/>
                <a:gd name="T89" fmla="*/ 141 h 497"/>
                <a:gd name="T90" fmla="*/ 1212 w 1418"/>
                <a:gd name="T91" fmla="*/ 157 h 497"/>
                <a:gd name="T92" fmla="*/ 1266 w 1418"/>
                <a:gd name="T93" fmla="*/ 145 h 497"/>
                <a:gd name="T94" fmla="*/ 1269 w 1418"/>
                <a:gd name="T95" fmla="*/ 200 h 497"/>
                <a:gd name="T96" fmla="*/ 1324 w 1418"/>
                <a:gd name="T97" fmla="*/ 205 h 497"/>
                <a:gd name="T98" fmla="*/ 1269 w 1418"/>
                <a:gd name="T99" fmla="*/ 200 h 497"/>
                <a:gd name="T100" fmla="*/ 1346 w 1418"/>
                <a:gd name="T101" fmla="*/ 240 h 497"/>
                <a:gd name="T102" fmla="*/ 1326 w 1418"/>
                <a:gd name="T103" fmla="*/ 292 h 497"/>
                <a:gd name="T104" fmla="*/ 1338 w 1418"/>
                <a:gd name="T105" fmla="*/ 327 h 497"/>
                <a:gd name="T106" fmla="*/ 1386 w 1418"/>
                <a:gd name="T107" fmla="*/ 356 h 497"/>
                <a:gd name="T108" fmla="*/ 1338 w 1418"/>
                <a:gd name="T109" fmla="*/ 327 h 497"/>
                <a:gd name="T110" fmla="*/ 1392 w 1418"/>
                <a:gd name="T111" fmla="*/ 396 h 497"/>
                <a:gd name="T112" fmla="*/ 1356 w 1418"/>
                <a:gd name="T113" fmla="*/ 439 h 497"/>
                <a:gd name="T114" fmla="*/ 1358 w 1418"/>
                <a:gd name="T115" fmla="*/ 477 h 497"/>
                <a:gd name="T116" fmla="*/ 1398 w 1418"/>
                <a:gd name="T117" fmla="*/ 496 h 497"/>
                <a:gd name="T118" fmla="*/ 1358 w 1418"/>
                <a:gd name="T119" fmla="*/ 477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18" h="497">
                  <a:moveTo>
                    <a:pt x="1282" y="132"/>
                  </a:moveTo>
                  <a:cubicBezTo>
                    <a:pt x="1115" y="0"/>
                    <a:pt x="832" y="66"/>
                    <a:pt x="557" y="130"/>
                  </a:cubicBezTo>
                  <a:cubicBezTo>
                    <a:pt x="357" y="177"/>
                    <a:pt x="149" y="226"/>
                    <a:pt x="29" y="179"/>
                  </a:cubicBezTo>
                  <a:cubicBezTo>
                    <a:pt x="22" y="198"/>
                    <a:pt x="22" y="198"/>
                    <a:pt x="22" y="198"/>
                  </a:cubicBezTo>
                  <a:cubicBezTo>
                    <a:pt x="27" y="200"/>
                    <a:pt x="33" y="202"/>
                    <a:pt x="39" y="204"/>
                  </a:cubicBezTo>
                  <a:cubicBezTo>
                    <a:pt x="27" y="242"/>
                    <a:pt x="27" y="242"/>
                    <a:pt x="27" y="242"/>
                  </a:cubicBezTo>
                  <a:cubicBezTo>
                    <a:pt x="20" y="240"/>
                    <a:pt x="14" y="238"/>
                    <a:pt x="7" y="235"/>
                  </a:cubicBezTo>
                  <a:cubicBezTo>
                    <a:pt x="0" y="254"/>
                    <a:pt x="0" y="254"/>
                    <a:pt x="0" y="254"/>
                  </a:cubicBezTo>
                  <a:cubicBezTo>
                    <a:pt x="143" y="310"/>
                    <a:pt x="353" y="260"/>
                    <a:pt x="576" y="208"/>
                  </a:cubicBezTo>
                  <a:cubicBezTo>
                    <a:pt x="831" y="148"/>
                    <a:pt x="1096" y="86"/>
                    <a:pt x="1233" y="195"/>
                  </a:cubicBezTo>
                  <a:cubicBezTo>
                    <a:pt x="1303" y="250"/>
                    <a:pt x="1338" y="349"/>
                    <a:pt x="1338" y="497"/>
                  </a:cubicBezTo>
                  <a:cubicBezTo>
                    <a:pt x="1418" y="496"/>
                    <a:pt x="1418" y="496"/>
                    <a:pt x="1418" y="496"/>
                  </a:cubicBezTo>
                  <a:cubicBezTo>
                    <a:pt x="1418" y="323"/>
                    <a:pt x="1373" y="204"/>
                    <a:pt x="1282" y="132"/>
                  </a:cubicBezTo>
                  <a:close/>
                  <a:moveTo>
                    <a:pt x="108" y="257"/>
                  </a:moveTo>
                  <a:cubicBezTo>
                    <a:pt x="94" y="256"/>
                    <a:pt x="81" y="254"/>
                    <a:pt x="68" y="252"/>
                  </a:cubicBezTo>
                  <a:cubicBezTo>
                    <a:pt x="75" y="212"/>
                    <a:pt x="75" y="212"/>
                    <a:pt x="75" y="212"/>
                  </a:cubicBezTo>
                  <a:cubicBezTo>
                    <a:pt x="86" y="214"/>
                    <a:pt x="99" y="216"/>
                    <a:pt x="111" y="217"/>
                  </a:cubicBezTo>
                  <a:lnTo>
                    <a:pt x="108" y="257"/>
                  </a:lnTo>
                  <a:close/>
                  <a:moveTo>
                    <a:pt x="152" y="258"/>
                  </a:moveTo>
                  <a:cubicBezTo>
                    <a:pt x="149" y="258"/>
                    <a:pt x="149" y="258"/>
                    <a:pt x="149" y="258"/>
                  </a:cubicBezTo>
                  <a:cubicBezTo>
                    <a:pt x="149" y="218"/>
                    <a:pt x="149" y="218"/>
                    <a:pt x="149" y="218"/>
                  </a:cubicBezTo>
                  <a:cubicBezTo>
                    <a:pt x="152" y="218"/>
                    <a:pt x="152" y="218"/>
                    <a:pt x="152" y="218"/>
                  </a:cubicBezTo>
                  <a:cubicBezTo>
                    <a:pt x="163" y="218"/>
                    <a:pt x="175" y="218"/>
                    <a:pt x="187" y="217"/>
                  </a:cubicBezTo>
                  <a:cubicBezTo>
                    <a:pt x="189" y="257"/>
                    <a:pt x="189" y="257"/>
                    <a:pt x="189" y="257"/>
                  </a:cubicBezTo>
                  <a:cubicBezTo>
                    <a:pt x="176" y="258"/>
                    <a:pt x="164" y="258"/>
                    <a:pt x="152" y="258"/>
                  </a:cubicBezTo>
                  <a:close/>
                  <a:moveTo>
                    <a:pt x="229" y="254"/>
                  </a:moveTo>
                  <a:cubicBezTo>
                    <a:pt x="225" y="215"/>
                    <a:pt x="225" y="215"/>
                    <a:pt x="225" y="215"/>
                  </a:cubicBezTo>
                  <a:cubicBezTo>
                    <a:pt x="237" y="213"/>
                    <a:pt x="250" y="212"/>
                    <a:pt x="263" y="210"/>
                  </a:cubicBezTo>
                  <a:cubicBezTo>
                    <a:pt x="268" y="250"/>
                    <a:pt x="268" y="250"/>
                    <a:pt x="268" y="250"/>
                  </a:cubicBezTo>
                  <a:cubicBezTo>
                    <a:pt x="255" y="252"/>
                    <a:pt x="241" y="253"/>
                    <a:pt x="229" y="254"/>
                  </a:cubicBezTo>
                  <a:close/>
                  <a:moveTo>
                    <a:pt x="307" y="244"/>
                  </a:moveTo>
                  <a:cubicBezTo>
                    <a:pt x="301" y="205"/>
                    <a:pt x="301" y="205"/>
                    <a:pt x="301" y="205"/>
                  </a:cubicBezTo>
                  <a:cubicBezTo>
                    <a:pt x="313" y="203"/>
                    <a:pt x="326" y="201"/>
                    <a:pt x="339" y="198"/>
                  </a:cubicBezTo>
                  <a:cubicBezTo>
                    <a:pt x="346" y="238"/>
                    <a:pt x="346" y="238"/>
                    <a:pt x="346" y="238"/>
                  </a:cubicBezTo>
                  <a:cubicBezTo>
                    <a:pt x="333" y="240"/>
                    <a:pt x="320" y="242"/>
                    <a:pt x="307" y="244"/>
                  </a:cubicBezTo>
                  <a:close/>
                  <a:moveTo>
                    <a:pt x="385" y="230"/>
                  </a:moveTo>
                  <a:cubicBezTo>
                    <a:pt x="377" y="191"/>
                    <a:pt x="377" y="191"/>
                    <a:pt x="377" y="191"/>
                  </a:cubicBezTo>
                  <a:cubicBezTo>
                    <a:pt x="390" y="188"/>
                    <a:pt x="402" y="186"/>
                    <a:pt x="415" y="183"/>
                  </a:cubicBezTo>
                  <a:cubicBezTo>
                    <a:pt x="423" y="222"/>
                    <a:pt x="423" y="222"/>
                    <a:pt x="423" y="222"/>
                  </a:cubicBezTo>
                  <a:cubicBezTo>
                    <a:pt x="411" y="225"/>
                    <a:pt x="398" y="228"/>
                    <a:pt x="385" y="230"/>
                  </a:cubicBezTo>
                  <a:close/>
                  <a:moveTo>
                    <a:pt x="462" y="214"/>
                  </a:moveTo>
                  <a:cubicBezTo>
                    <a:pt x="453" y="175"/>
                    <a:pt x="453" y="175"/>
                    <a:pt x="453" y="175"/>
                  </a:cubicBezTo>
                  <a:cubicBezTo>
                    <a:pt x="466" y="172"/>
                    <a:pt x="478" y="169"/>
                    <a:pt x="491" y="166"/>
                  </a:cubicBezTo>
                  <a:cubicBezTo>
                    <a:pt x="500" y="205"/>
                    <a:pt x="500" y="205"/>
                    <a:pt x="500" y="205"/>
                  </a:cubicBezTo>
                  <a:cubicBezTo>
                    <a:pt x="487" y="208"/>
                    <a:pt x="474" y="211"/>
                    <a:pt x="462" y="214"/>
                  </a:cubicBezTo>
                  <a:close/>
                  <a:moveTo>
                    <a:pt x="538" y="196"/>
                  </a:moveTo>
                  <a:cubicBezTo>
                    <a:pt x="529" y="157"/>
                    <a:pt x="529" y="157"/>
                    <a:pt x="529" y="157"/>
                  </a:cubicBezTo>
                  <a:cubicBezTo>
                    <a:pt x="542" y="154"/>
                    <a:pt x="554" y="152"/>
                    <a:pt x="567" y="149"/>
                  </a:cubicBezTo>
                  <a:cubicBezTo>
                    <a:pt x="576" y="187"/>
                    <a:pt x="576" y="187"/>
                    <a:pt x="576" y="187"/>
                  </a:cubicBezTo>
                  <a:cubicBezTo>
                    <a:pt x="563" y="190"/>
                    <a:pt x="551" y="193"/>
                    <a:pt x="538" y="196"/>
                  </a:cubicBezTo>
                  <a:close/>
                  <a:moveTo>
                    <a:pt x="614" y="179"/>
                  </a:moveTo>
                  <a:cubicBezTo>
                    <a:pt x="605" y="140"/>
                    <a:pt x="605" y="140"/>
                    <a:pt x="605" y="140"/>
                  </a:cubicBezTo>
                  <a:cubicBezTo>
                    <a:pt x="618" y="137"/>
                    <a:pt x="630" y="134"/>
                    <a:pt x="643" y="131"/>
                  </a:cubicBezTo>
                  <a:cubicBezTo>
                    <a:pt x="652" y="170"/>
                    <a:pt x="652" y="170"/>
                    <a:pt x="652" y="170"/>
                  </a:cubicBezTo>
                  <a:cubicBezTo>
                    <a:pt x="639" y="173"/>
                    <a:pt x="627" y="176"/>
                    <a:pt x="614" y="179"/>
                  </a:cubicBezTo>
                  <a:close/>
                  <a:moveTo>
                    <a:pt x="690" y="161"/>
                  </a:moveTo>
                  <a:cubicBezTo>
                    <a:pt x="681" y="122"/>
                    <a:pt x="681" y="122"/>
                    <a:pt x="681" y="122"/>
                  </a:cubicBezTo>
                  <a:cubicBezTo>
                    <a:pt x="694" y="119"/>
                    <a:pt x="707" y="117"/>
                    <a:pt x="720" y="114"/>
                  </a:cubicBezTo>
                  <a:cubicBezTo>
                    <a:pt x="728" y="153"/>
                    <a:pt x="728" y="153"/>
                    <a:pt x="728" y="153"/>
                  </a:cubicBezTo>
                  <a:cubicBezTo>
                    <a:pt x="715" y="156"/>
                    <a:pt x="703" y="158"/>
                    <a:pt x="690" y="161"/>
                  </a:cubicBezTo>
                  <a:close/>
                  <a:moveTo>
                    <a:pt x="766" y="145"/>
                  </a:moveTo>
                  <a:cubicBezTo>
                    <a:pt x="758" y="106"/>
                    <a:pt x="758" y="106"/>
                    <a:pt x="758" y="106"/>
                  </a:cubicBezTo>
                  <a:cubicBezTo>
                    <a:pt x="772" y="103"/>
                    <a:pt x="785" y="101"/>
                    <a:pt x="797" y="99"/>
                  </a:cubicBezTo>
                  <a:cubicBezTo>
                    <a:pt x="804" y="138"/>
                    <a:pt x="804" y="138"/>
                    <a:pt x="804" y="138"/>
                  </a:cubicBezTo>
                  <a:cubicBezTo>
                    <a:pt x="792" y="140"/>
                    <a:pt x="779" y="143"/>
                    <a:pt x="766" y="145"/>
                  </a:cubicBezTo>
                  <a:close/>
                  <a:moveTo>
                    <a:pt x="842" y="132"/>
                  </a:moveTo>
                  <a:cubicBezTo>
                    <a:pt x="836" y="92"/>
                    <a:pt x="836" y="92"/>
                    <a:pt x="836" y="92"/>
                  </a:cubicBezTo>
                  <a:cubicBezTo>
                    <a:pt x="849" y="90"/>
                    <a:pt x="862" y="88"/>
                    <a:pt x="875" y="86"/>
                  </a:cubicBezTo>
                  <a:cubicBezTo>
                    <a:pt x="880" y="126"/>
                    <a:pt x="880" y="126"/>
                    <a:pt x="880" y="126"/>
                  </a:cubicBezTo>
                  <a:cubicBezTo>
                    <a:pt x="868" y="128"/>
                    <a:pt x="855" y="129"/>
                    <a:pt x="842" y="132"/>
                  </a:cubicBezTo>
                  <a:close/>
                  <a:moveTo>
                    <a:pt x="919" y="121"/>
                  </a:moveTo>
                  <a:cubicBezTo>
                    <a:pt x="914" y="81"/>
                    <a:pt x="914" y="81"/>
                    <a:pt x="914" y="81"/>
                  </a:cubicBezTo>
                  <a:cubicBezTo>
                    <a:pt x="928" y="80"/>
                    <a:pt x="941" y="79"/>
                    <a:pt x="954" y="78"/>
                  </a:cubicBezTo>
                  <a:cubicBezTo>
                    <a:pt x="957" y="118"/>
                    <a:pt x="957" y="118"/>
                    <a:pt x="957" y="118"/>
                  </a:cubicBezTo>
                  <a:cubicBezTo>
                    <a:pt x="944" y="119"/>
                    <a:pt x="932" y="120"/>
                    <a:pt x="919" y="121"/>
                  </a:cubicBezTo>
                  <a:close/>
                  <a:moveTo>
                    <a:pt x="1033" y="116"/>
                  </a:moveTo>
                  <a:cubicBezTo>
                    <a:pt x="1020" y="115"/>
                    <a:pt x="1008" y="115"/>
                    <a:pt x="995" y="116"/>
                  </a:cubicBezTo>
                  <a:cubicBezTo>
                    <a:pt x="994" y="76"/>
                    <a:pt x="994" y="76"/>
                    <a:pt x="994" y="76"/>
                  </a:cubicBezTo>
                  <a:cubicBezTo>
                    <a:pt x="1007" y="75"/>
                    <a:pt x="1021" y="75"/>
                    <a:pt x="1034" y="76"/>
                  </a:cubicBezTo>
                  <a:lnTo>
                    <a:pt x="1033" y="116"/>
                  </a:lnTo>
                  <a:close/>
                  <a:moveTo>
                    <a:pt x="1108" y="122"/>
                  </a:moveTo>
                  <a:cubicBezTo>
                    <a:pt x="1096" y="120"/>
                    <a:pt x="1083" y="119"/>
                    <a:pt x="1070" y="118"/>
                  </a:cubicBezTo>
                  <a:cubicBezTo>
                    <a:pt x="1074" y="78"/>
                    <a:pt x="1074" y="78"/>
                    <a:pt x="1074" y="78"/>
                  </a:cubicBezTo>
                  <a:cubicBezTo>
                    <a:pt x="1088" y="79"/>
                    <a:pt x="1101" y="81"/>
                    <a:pt x="1114" y="83"/>
                  </a:cubicBezTo>
                  <a:lnTo>
                    <a:pt x="1108" y="122"/>
                  </a:lnTo>
                  <a:close/>
                  <a:moveTo>
                    <a:pt x="1179" y="141"/>
                  </a:moveTo>
                  <a:cubicBezTo>
                    <a:pt x="1168" y="137"/>
                    <a:pt x="1156" y="133"/>
                    <a:pt x="1144" y="130"/>
                  </a:cubicBezTo>
                  <a:cubicBezTo>
                    <a:pt x="1154" y="91"/>
                    <a:pt x="1154" y="91"/>
                    <a:pt x="1154" y="91"/>
                  </a:cubicBezTo>
                  <a:cubicBezTo>
                    <a:pt x="1168" y="95"/>
                    <a:pt x="1181" y="99"/>
                    <a:pt x="1193" y="104"/>
                  </a:cubicBezTo>
                  <a:lnTo>
                    <a:pt x="1179" y="141"/>
                  </a:lnTo>
                  <a:close/>
                  <a:moveTo>
                    <a:pt x="1242" y="177"/>
                  </a:moveTo>
                  <a:cubicBezTo>
                    <a:pt x="1233" y="169"/>
                    <a:pt x="1222" y="163"/>
                    <a:pt x="1212" y="157"/>
                  </a:cubicBezTo>
                  <a:cubicBezTo>
                    <a:pt x="1231" y="122"/>
                    <a:pt x="1231" y="122"/>
                    <a:pt x="1231" y="122"/>
                  </a:cubicBezTo>
                  <a:cubicBezTo>
                    <a:pt x="1243" y="129"/>
                    <a:pt x="1255" y="136"/>
                    <a:pt x="1266" y="145"/>
                  </a:cubicBezTo>
                  <a:lnTo>
                    <a:pt x="1242" y="177"/>
                  </a:lnTo>
                  <a:close/>
                  <a:moveTo>
                    <a:pt x="1269" y="200"/>
                  </a:moveTo>
                  <a:cubicBezTo>
                    <a:pt x="1298" y="173"/>
                    <a:pt x="1298" y="173"/>
                    <a:pt x="1298" y="173"/>
                  </a:cubicBezTo>
                  <a:cubicBezTo>
                    <a:pt x="1307" y="183"/>
                    <a:pt x="1316" y="193"/>
                    <a:pt x="1324" y="205"/>
                  </a:cubicBezTo>
                  <a:cubicBezTo>
                    <a:pt x="1292" y="228"/>
                    <a:pt x="1292" y="228"/>
                    <a:pt x="1292" y="228"/>
                  </a:cubicBezTo>
                  <a:cubicBezTo>
                    <a:pt x="1285" y="218"/>
                    <a:pt x="1277" y="209"/>
                    <a:pt x="1269" y="200"/>
                  </a:cubicBezTo>
                  <a:close/>
                  <a:moveTo>
                    <a:pt x="1311" y="259"/>
                  </a:moveTo>
                  <a:cubicBezTo>
                    <a:pt x="1346" y="240"/>
                    <a:pt x="1346" y="240"/>
                    <a:pt x="1346" y="240"/>
                  </a:cubicBezTo>
                  <a:cubicBezTo>
                    <a:pt x="1352" y="252"/>
                    <a:pt x="1358" y="265"/>
                    <a:pt x="1363" y="278"/>
                  </a:cubicBezTo>
                  <a:cubicBezTo>
                    <a:pt x="1326" y="292"/>
                    <a:pt x="1326" y="292"/>
                    <a:pt x="1326" y="292"/>
                  </a:cubicBezTo>
                  <a:cubicBezTo>
                    <a:pt x="1321" y="281"/>
                    <a:pt x="1316" y="269"/>
                    <a:pt x="1311" y="259"/>
                  </a:cubicBezTo>
                  <a:close/>
                  <a:moveTo>
                    <a:pt x="1338" y="327"/>
                  </a:moveTo>
                  <a:cubicBezTo>
                    <a:pt x="1376" y="317"/>
                    <a:pt x="1376" y="317"/>
                    <a:pt x="1376" y="317"/>
                  </a:cubicBezTo>
                  <a:cubicBezTo>
                    <a:pt x="1380" y="329"/>
                    <a:pt x="1383" y="342"/>
                    <a:pt x="1386" y="356"/>
                  </a:cubicBezTo>
                  <a:cubicBezTo>
                    <a:pt x="1346" y="364"/>
                    <a:pt x="1346" y="364"/>
                    <a:pt x="1346" y="364"/>
                  </a:cubicBezTo>
                  <a:cubicBezTo>
                    <a:pt x="1344" y="351"/>
                    <a:pt x="1341" y="339"/>
                    <a:pt x="1338" y="327"/>
                  </a:cubicBezTo>
                  <a:close/>
                  <a:moveTo>
                    <a:pt x="1352" y="401"/>
                  </a:moveTo>
                  <a:cubicBezTo>
                    <a:pt x="1392" y="396"/>
                    <a:pt x="1392" y="396"/>
                    <a:pt x="1392" y="396"/>
                  </a:cubicBezTo>
                  <a:cubicBezTo>
                    <a:pt x="1394" y="409"/>
                    <a:pt x="1395" y="422"/>
                    <a:pt x="1396" y="436"/>
                  </a:cubicBezTo>
                  <a:cubicBezTo>
                    <a:pt x="1356" y="439"/>
                    <a:pt x="1356" y="439"/>
                    <a:pt x="1356" y="439"/>
                  </a:cubicBezTo>
                  <a:cubicBezTo>
                    <a:pt x="1355" y="426"/>
                    <a:pt x="1354" y="413"/>
                    <a:pt x="1352" y="401"/>
                  </a:cubicBezTo>
                  <a:close/>
                  <a:moveTo>
                    <a:pt x="1358" y="477"/>
                  </a:moveTo>
                  <a:cubicBezTo>
                    <a:pt x="1398" y="476"/>
                    <a:pt x="1398" y="476"/>
                    <a:pt x="1398" y="476"/>
                  </a:cubicBezTo>
                  <a:cubicBezTo>
                    <a:pt x="1398" y="483"/>
                    <a:pt x="1398" y="489"/>
                    <a:pt x="1398" y="496"/>
                  </a:cubicBezTo>
                  <a:cubicBezTo>
                    <a:pt x="1358" y="496"/>
                    <a:pt x="1358" y="496"/>
                    <a:pt x="1358" y="496"/>
                  </a:cubicBezTo>
                  <a:cubicBezTo>
                    <a:pt x="1358" y="490"/>
                    <a:pt x="1358" y="483"/>
                    <a:pt x="1358" y="477"/>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68" name="Freeform 8"/>
            <p:cNvSpPr>
              <a:spLocks/>
            </p:cNvSpPr>
            <p:nvPr/>
          </p:nvSpPr>
          <p:spPr bwMode="auto">
            <a:xfrm>
              <a:off x="9725026" y="4873625"/>
              <a:ext cx="6350" cy="14288"/>
            </a:xfrm>
            <a:custGeom>
              <a:avLst/>
              <a:gdLst>
                <a:gd name="T0" fmla="*/ 4 w 4"/>
                <a:gd name="T1" fmla="*/ 0 h 9"/>
                <a:gd name="T2" fmla="*/ 0 w 4"/>
                <a:gd name="T3" fmla="*/ 9 h 9"/>
                <a:gd name="T4" fmla="*/ 4 w 4"/>
                <a:gd name="T5" fmla="*/ 0 h 9"/>
                <a:gd name="T6" fmla="*/ 4 w 4"/>
                <a:gd name="T7" fmla="*/ 0 h 9"/>
              </a:gdLst>
              <a:ahLst/>
              <a:cxnLst>
                <a:cxn ang="0">
                  <a:pos x="T0" y="T1"/>
                </a:cxn>
                <a:cxn ang="0">
                  <a:pos x="T2" y="T3"/>
                </a:cxn>
                <a:cxn ang="0">
                  <a:pos x="T4" y="T5"/>
                </a:cxn>
                <a:cxn ang="0">
                  <a:pos x="T6" y="T7"/>
                </a:cxn>
              </a:cxnLst>
              <a:rect l="0" t="0" r="r" b="b"/>
              <a:pathLst>
                <a:path w="4" h="9">
                  <a:moveTo>
                    <a:pt x="4" y="0"/>
                  </a:moveTo>
                  <a:lnTo>
                    <a:pt x="0" y="9"/>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69" name="Freeform 9"/>
            <p:cNvSpPr>
              <a:spLocks/>
            </p:cNvSpPr>
            <p:nvPr/>
          </p:nvSpPr>
          <p:spPr bwMode="auto">
            <a:xfrm>
              <a:off x="9720263" y="4873625"/>
              <a:ext cx="23813" cy="33338"/>
            </a:xfrm>
            <a:custGeom>
              <a:avLst/>
              <a:gdLst>
                <a:gd name="T0" fmla="*/ 20 w 32"/>
                <a:gd name="T1" fmla="*/ 44 h 44"/>
                <a:gd name="T2" fmla="*/ 32 w 32"/>
                <a:gd name="T3" fmla="*/ 6 h 44"/>
                <a:gd name="T4" fmla="*/ 15 w 32"/>
                <a:gd name="T5" fmla="*/ 0 h 44"/>
                <a:gd name="T6" fmla="*/ 7 w 32"/>
                <a:gd name="T7" fmla="*/ 18 h 44"/>
                <a:gd name="T8" fmla="*/ 0 w 32"/>
                <a:gd name="T9" fmla="*/ 37 h 44"/>
                <a:gd name="T10" fmla="*/ 20 w 32"/>
                <a:gd name="T11" fmla="*/ 44 h 44"/>
              </a:gdLst>
              <a:ahLst/>
              <a:cxnLst>
                <a:cxn ang="0">
                  <a:pos x="T0" y="T1"/>
                </a:cxn>
                <a:cxn ang="0">
                  <a:pos x="T2" y="T3"/>
                </a:cxn>
                <a:cxn ang="0">
                  <a:pos x="T4" y="T5"/>
                </a:cxn>
                <a:cxn ang="0">
                  <a:pos x="T6" y="T7"/>
                </a:cxn>
                <a:cxn ang="0">
                  <a:pos x="T8" y="T9"/>
                </a:cxn>
                <a:cxn ang="0">
                  <a:pos x="T10" y="T11"/>
                </a:cxn>
              </a:cxnLst>
              <a:rect l="0" t="0" r="r" b="b"/>
              <a:pathLst>
                <a:path w="32" h="44">
                  <a:moveTo>
                    <a:pt x="20" y="44"/>
                  </a:moveTo>
                  <a:cubicBezTo>
                    <a:pt x="32" y="6"/>
                    <a:pt x="32" y="6"/>
                    <a:pt x="32" y="6"/>
                  </a:cubicBezTo>
                  <a:cubicBezTo>
                    <a:pt x="26" y="4"/>
                    <a:pt x="20" y="2"/>
                    <a:pt x="15" y="0"/>
                  </a:cubicBezTo>
                  <a:cubicBezTo>
                    <a:pt x="7" y="18"/>
                    <a:pt x="7" y="18"/>
                    <a:pt x="7" y="18"/>
                  </a:cubicBezTo>
                  <a:cubicBezTo>
                    <a:pt x="0" y="37"/>
                    <a:pt x="0" y="37"/>
                    <a:pt x="0" y="37"/>
                  </a:cubicBezTo>
                  <a:cubicBezTo>
                    <a:pt x="7" y="40"/>
                    <a:pt x="13" y="42"/>
                    <a:pt x="20"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70" name="Freeform 10"/>
            <p:cNvSpPr>
              <a:spLocks/>
            </p:cNvSpPr>
            <p:nvPr/>
          </p:nvSpPr>
          <p:spPr bwMode="auto">
            <a:xfrm>
              <a:off x="10223501" y="4811713"/>
              <a:ext cx="34925" cy="34925"/>
            </a:xfrm>
            <a:custGeom>
              <a:avLst/>
              <a:gdLst>
                <a:gd name="T0" fmla="*/ 0 w 47"/>
                <a:gd name="T1" fmla="*/ 8 h 47"/>
                <a:gd name="T2" fmla="*/ 9 w 47"/>
                <a:gd name="T3" fmla="*/ 47 h 47"/>
                <a:gd name="T4" fmla="*/ 47 w 47"/>
                <a:gd name="T5" fmla="*/ 39 h 47"/>
                <a:gd name="T6" fmla="*/ 39 w 47"/>
                <a:gd name="T7" fmla="*/ 0 h 47"/>
                <a:gd name="T8" fmla="*/ 0 w 47"/>
                <a:gd name="T9" fmla="*/ 8 h 47"/>
              </a:gdLst>
              <a:ahLst/>
              <a:cxnLst>
                <a:cxn ang="0">
                  <a:pos x="T0" y="T1"/>
                </a:cxn>
                <a:cxn ang="0">
                  <a:pos x="T2" y="T3"/>
                </a:cxn>
                <a:cxn ang="0">
                  <a:pos x="T4" y="T5"/>
                </a:cxn>
                <a:cxn ang="0">
                  <a:pos x="T6" y="T7"/>
                </a:cxn>
                <a:cxn ang="0">
                  <a:pos x="T8" y="T9"/>
                </a:cxn>
              </a:cxnLst>
              <a:rect l="0" t="0" r="r" b="b"/>
              <a:pathLst>
                <a:path w="47" h="47">
                  <a:moveTo>
                    <a:pt x="0" y="8"/>
                  </a:moveTo>
                  <a:cubicBezTo>
                    <a:pt x="9" y="47"/>
                    <a:pt x="9" y="47"/>
                    <a:pt x="9" y="47"/>
                  </a:cubicBezTo>
                  <a:cubicBezTo>
                    <a:pt x="22" y="44"/>
                    <a:pt x="34" y="42"/>
                    <a:pt x="47" y="39"/>
                  </a:cubicBezTo>
                  <a:cubicBezTo>
                    <a:pt x="39" y="0"/>
                    <a:pt x="39" y="0"/>
                    <a:pt x="39" y="0"/>
                  </a:cubicBezTo>
                  <a:cubicBezTo>
                    <a:pt x="26" y="3"/>
                    <a:pt x="13" y="5"/>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71" name="Freeform 11"/>
            <p:cNvSpPr>
              <a:spLocks/>
            </p:cNvSpPr>
            <p:nvPr/>
          </p:nvSpPr>
          <p:spPr bwMode="auto">
            <a:xfrm>
              <a:off x="10053638" y="4849813"/>
              <a:ext cx="34925" cy="36513"/>
            </a:xfrm>
            <a:custGeom>
              <a:avLst/>
              <a:gdLst>
                <a:gd name="T0" fmla="*/ 0 w 47"/>
                <a:gd name="T1" fmla="*/ 9 h 48"/>
                <a:gd name="T2" fmla="*/ 9 w 47"/>
                <a:gd name="T3" fmla="*/ 48 h 48"/>
                <a:gd name="T4" fmla="*/ 47 w 47"/>
                <a:gd name="T5" fmla="*/ 39 h 48"/>
                <a:gd name="T6" fmla="*/ 38 w 47"/>
                <a:gd name="T7" fmla="*/ 0 h 48"/>
                <a:gd name="T8" fmla="*/ 0 w 47"/>
                <a:gd name="T9" fmla="*/ 9 h 48"/>
              </a:gdLst>
              <a:ahLst/>
              <a:cxnLst>
                <a:cxn ang="0">
                  <a:pos x="T0" y="T1"/>
                </a:cxn>
                <a:cxn ang="0">
                  <a:pos x="T2" y="T3"/>
                </a:cxn>
                <a:cxn ang="0">
                  <a:pos x="T4" y="T5"/>
                </a:cxn>
                <a:cxn ang="0">
                  <a:pos x="T6" y="T7"/>
                </a:cxn>
                <a:cxn ang="0">
                  <a:pos x="T8" y="T9"/>
                </a:cxn>
              </a:cxnLst>
              <a:rect l="0" t="0" r="r" b="b"/>
              <a:pathLst>
                <a:path w="47" h="48">
                  <a:moveTo>
                    <a:pt x="0" y="9"/>
                  </a:moveTo>
                  <a:cubicBezTo>
                    <a:pt x="9" y="48"/>
                    <a:pt x="9" y="48"/>
                    <a:pt x="9" y="48"/>
                  </a:cubicBezTo>
                  <a:cubicBezTo>
                    <a:pt x="21" y="45"/>
                    <a:pt x="34" y="42"/>
                    <a:pt x="47" y="39"/>
                  </a:cubicBezTo>
                  <a:cubicBezTo>
                    <a:pt x="38" y="0"/>
                    <a:pt x="38" y="0"/>
                    <a:pt x="38" y="0"/>
                  </a:cubicBezTo>
                  <a:cubicBezTo>
                    <a:pt x="25" y="3"/>
                    <a:pt x="13"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72" name="Freeform 12"/>
            <p:cNvSpPr>
              <a:spLocks/>
            </p:cNvSpPr>
            <p:nvPr/>
          </p:nvSpPr>
          <p:spPr bwMode="auto">
            <a:xfrm>
              <a:off x="10109201" y="4837113"/>
              <a:ext cx="34925" cy="34925"/>
            </a:xfrm>
            <a:custGeom>
              <a:avLst/>
              <a:gdLst>
                <a:gd name="T0" fmla="*/ 0 w 47"/>
                <a:gd name="T1" fmla="*/ 8 h 47"/>
                <a:gd name="T2" fmla="*/ 9 w 47"/>
                <a:gd name="T3" fmla="*/ 47 h 47"/>
                <a:gd name="T4" fmla="*/ 47 w 47"/>
                <a:gd name="T5" fmla="*/ 38 h 47"/>
                <a:gd name="T6" fmla="*/ 38 w 47"/>
                <a:gd name="T7" fmla="*/ 0 h 47"/>
                <a:gd name="T8" fmla="*/ 0 w 47"/>
                <a:gd name="T9" fmla="*/ 8 h 47"/>
              </a:gdLst>
              <a:ahLst/>
              <a:cxnLst>
                <a:cxn ang="0">
                  <a:pos x="T0" y="T1"/>
                </a:cxn>
                <a:cxn ang="0">
                  <a:pos x="T2" y="T3"/>
                </a:cxn>
                <a:cxn ang="0">
                  <a:pos x="T4" y="T5"/>
                </a:cxn>
                <a:cxn ang="0">
                  <a:pos x="T6" y="T7"/>
                </a:cxn>
                <a:cxn ang="0">
                  <a:pos x="T8" y="T9"/>
                </a:cxn>
              </a:cxnLst>
              <a:rect l="0" t="0" r="r" b="b"/>
              <a:pathLst>
                <a:path w="47" h="47">
                  <a:moveTo>
                    <a:pt x="0" y="8"/>
                  </a:moveTo>
                  <a:cubicBezTo>
                    <a:pt x="9" y="47"/>
                    <a:pt x="9" y="47"/>
                    <a:pt x="9" y="47"/>
                  </a:cubicBezTo>
                  <a:cubicBezTo>
                    <a:pt x="22" y="44"/>
                    <a:pt x="34" y="41"/>
                    <a:pt x="47" y="38"/>
                  </a:cubicBezTo>
                  <a:cubicBezTo>
                    <a:pt x="38" y="0"/>
                    <a:pt x="38" y="0"/>
                    <a:pt x="38" y="0"/>
                  </a:cubicBezTo>
                  <a:cubicBezTo>
                    <a:pt x="25" y="3"/>
                    <a:pt x="13" y="5"/>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73" name="Freeform 13"/>
            <p:cNvSpPr>
              <a:spLocks/>
            </p:cNvSpPr>
            <p:nvPr/>
          </p:nvSpPr>
          <p:spPr bwMode="auto">
            <a:xfrm>
              <a:off x="10166351" y="4824413"/>
              <a:ext cx="34925" cy="34925"/>
            </a:xfrm>
            <a:custGeom>
              <a:avLst/>
              <a:gdLst>
                <a:gd name="T0" fmla="*/ 0 w 47"/>
                <a:gd name="T1" fmla="*/ 9 h 48"/>
                <a:gd name="T2" fmla="*/ 9 w 47"/>
                <a:gd name="T3" fmla="*/ 48 h 48"/>
                <a:gd name="T4" fmla="*/ 47 w 47"/>
                <a:gd name="T5" fmla="*/ 39 h 48"/>
                <a:gd name="T6" fmla="*/ 38 w 47"/>
                <a:gd name="T7" fmla="*/ 0 h 48"/>
                <a:gd name="T8" fmla="*/ 0 w 47"/>
                <a:gd name="T9" fmla="*/ 9 h 48"/>
              </a:gdLst>
              <a:ahLst/>
              <a:cxnLst>
                <a:cxn ang="0">
                  <a:pos x="T0" y="T1"/>
                </a:cxn>
                <a:cxn ang="0">
                  <a:pos x="T2" y="T3"/>
                </a:cxn>
                <a:cxn ang="0">
                  <a:pos x="T4" y="T5"/>
                </a:cxn>
                <a:cxn ang="0">
                  <a:pos x="T6" y="T7"/>
                </a:cxn>
                <a:cxn ang="0">
                  <a:pos x="T8" y="T9"/>
                </a:cxn>
              </a:cxnLst>
              <a:rect l="0" t="0" r="r" b="b"/>
              <a:pathLst>
                <a:path w="47" h="48">
                  <a:moveTo>
                    <a:pt x="0" y="9"/>
                  </a:moveTo>
                  <a:cubicBezTo>
                    <a:pt x="9" y="48"/>
                    <a:pt x="9" y="48"/>
                    <a:pt x="9" y="48"/>
                  </a:cubicBezTo>
                  <a:cubicBezTo>
                    <a:pt x="22" y="45"/>
                    <a:pt x="34" y="42"/>
                    <a:pt x="47" y="39"/>
                  </a:cubicBezTo>
                  <a:cubicBezTo>
                    <a:pt x="38" y="0"/>
                    <a:pt x="38" y="0"/>
                    <a:pt x="38" y="0"/>
                  </a:cubicBezTo>
                  <a:cubicBezTo>
                    <a:pt x="25" y="3"/>
                    <a:pt x="13"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74" name="Freeform 14"/>
            <p:cNvSpPr>
              <a:spLocks/>
            </p:cNvSpPr>
            <p:nvPr/>
          </p:nvSpPr>
          <p:spPr bwMode="auto">
            <a:xfrm>
              <a:off x="9764713" y="4884738"/>
              <a:ext cx="33338" cy="33338"/>
            </a:xfrm>
            <a:custGeom>
              <a:avLst/>
              <a:gdLst>
                <a:gd name="T0" fmla="*/ 0 w 43"/>
                <a:gd name="T1" fmla="*/ 40 h 45"/>
                <a:gd name="T2" fmla="*/ 40 w 43"/>
                <a:gd name="T3" fmla="*/ 45 h 45"/>
                <a:gd name="T4" fmla="*/ 43 w 43"/>
                <a:gd name="T5" fmla="*/ 5 h 45"/>
                <a:gd name="T6" fmla="*/ 7 w 43"/>
                <a:gd name="T7" fmla="*/ 0 h 45"/>
                <a:gd name="T8" fmla="*/ 0 w 43"/>
                <a:gd name="T9" fmla="*/ 40 h 45"/>
              </a:gdLst>
              <a:ahLst/>
              <a:cxnLst>
                <a:cxn ang="0">
                  <a:pos x="T0" y="T1"/>
                </a:cxn>
                <a:cxn ang="0">
                  <a:pos x="T2" y="T3"/>
                </a:cxn>
                <a:cxn ang="0">
                  <a:pos x="T4" y="T5"/>
                </a:cxn>
                <a:cxn ang="0">
                  <a:pos x="T6" y="T7"/>
                </a:cxn>
                <a:cxn ang="0">
                  <a:pos x="T8" y="T9"/>
                </a:cxn>
              </a:cxnLst>
              <a:rect l="0" t="0" r="r" b="b"/>
              <a:pathLst>
                <a:path w="43" h="45">
                  <a:moveTo>
                    <a:pt x="0" y="40"/>
                  </a:moveTo>
                  <a:cubicBezTo>
                    <a:pt x="13" y="42"/>
                    <a:pt x="26" y="44"/>
                    <a:pt x="40" y="45"/>
                  </a:cubicBezTo>
                  <a:cubicBezTo>
                    <a:pt x="43" y="5"/>
                    <a:pt x="43" y="5"/>
                    <a:pt x="43" y="5"/>
                  </a:cubicBezTo>
                  <a:cubicBezTo>
                    <a:pt x="31" y="4"/>
                    <a:pt x="18" y="2"/>
                    <a:pt x="7" y="0"/>
                  </a:cubicBezTo>
                  <a:lnTo>
                    <a:pt x="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75" name="Freeform 15"/>
            <p:cNvSpPr>
              <a:spLocks/>
            </p:cNvSpPr>
            <p:nvPr/>
          </p:nvSpPr>
          <p:spPr bwMode="auto">
            <a:xfrm>
              <a:off x="10280651" y="4800600"/>
              <a:ext cx="34925" cy="33338"/>
            </a:xfrm>
            <a:custGeom>
              <a:avLst/>
              <a:gdLst>
                <a:gd name="T0" fmla="*/ 0 w 46"/>
                <a:gd name="T1" fmla="*/ 7 h 46"/>
                <a:gd name="T2" fmla="*/ 8 w 46"/>
                <a:gd name="T3" fmla="*/ 46 h 46"/>
                <a:gd name="T4" fmla="*/ 46 w 46"/>
                <a:gd name="T5" fmla="*/ 39 h 46"/>
                <a:gd name="T6" fmla="*/ 39 w 46"/>
                <a:gd name="T7" fmla="*/ 0 h 46"/>
                <a:gd name="T8" fmla="*/ 0 w 46"/>
                <a:gd name="T9" fmla="*/ 7 h 46"/>
              </a:gdLst>
              <a:ahLst/>
              <a:cxnLst>
                <a:cxn ang="0">
                  <a:pos x="T0" y="T1"/>
                </a:cxn>
                <a:cxn ang="0">
                  <a:pos x="T2" y="T3"/>
                </a:cxn>
                <a:cxn ang="0">
                  <a:pos x="T4" y="T5"/>
                </a:cxn>
                <a:cxn ang="0">
                  <a:pos x="T6" y="T7"/>
                </a:cxn>
                <a:cxn ang="0">
                  <a:pos x="T8" y="T9"/>
                </a:cxn>
              </a:cxnLst>
              <a:rect l="0" t="0" r="r" b="b"/>
              <a:pathLst>
                <a:path w="46" h="46">
                  <a:moveTo>
                    <a:pt x="0" y="7"/>
                  </a:moveTo>
                  <a:cubicBezTo>
                    <a:pt x="8" y="46"/>
                    <a:pt x="8" y="46"/>
                    <a:pt x="8" y="46"/>
                  </a:cubicBezTo>
                  <a:cubicBezTo>
                    <a:pt x="21" y="44"/>
                    <a:pt x="34" y="41"/>
                    <a:pt x="46" y="39"/>
                  </a:cubicBezTo>
                  <a:cubicBezTo>
                    <a:pt x="39" y="0"/>
                    <a:pt x="39" y="0"/>
                    <a:pt x="39" y="0"/>
                  </a:cubicBezTo>
                  <a:cubicBezTo>
                    <a:pt x="27" y="2"/>
                    <a:pt x="14" y="4"/>
                    <a:pt x="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76" name="Freeform 16"/>
            <p:cNvSpPr>
              <a:spLocks/>
            </p:cNvSpPr>
            <p:nvPr/>
          </p:nvSpPr>
          <p:spPr bwMode="auto">
            <a:xfrm>
              <a:off x="9826626" y="4887913"/>
              <a:ext cx="28575" cy="30163"/>
            </a:xfrm>
            <a:custGeom>
              <a:avLst/>
              <a:gdLst>
                <a:gd name="T0" fmla="*/ 3 w 40"/>
                <a:gd name="T1" fmla="*/ 1 h 41"/>
                <a:gd name="T2" fmla="*/ 0 w 40"/>
                <a:gd name="T3" fmla="*/ 1 h 41"/>
                <a:gd name="T4" fmla="*/ 0 w 40"/>
                <a:gd name="T5" fmla="*/ 41 h 41"/>
                <a:gd name="T6" fmla="*/ 3 w 40"/>
                <a:gd name="T7" fmla="*/ 41 h 41"/>
                <a:gd name="T8" fmla="*/ 40 w 40"/>
                <a:gd name="T9" fmla="*/ 40 h 41"/>
                <a:gd name="T10" fmla="*/ 38 w 40"/>
                <a:gd name="T11" fmla="*/ 0 h 41"/>
                <a:gd name="T12" fmla="*/ 3 w 40"/>
                <a:gd name="T13" fmla="*/ 1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3" y="1"/>
                  </a:moveTo>
                  <a:cubicBezTo>
                    <a:pt x="0" y="1"/>
                    <a:pt x="0" y="1"/>
                    <a:pt x="0" y="1"/>
                  </a:cubicBezTo>
                  <a:cubicBezTo>
                    <a:pt x="0" y="41"/>
                    <a:pt x="0" y="41"/>
                    <a:pt x="0" y="41"/>
                  </a:cubicBezTo>
                  <a:cubicBezTo>
                    <a:pt x="3" y="41"/>
                    <a:pt x="3" y="41"/>
                    <a:pt x="3" y="41"/>
                  </a:cubicBezTo>
                  <a:cubicBezTo>
                    <a:pt x="15" y="41"/>
                    <a:pt x="27" y="41"/>
                    <a:pt x="40" y="40"/>
                  </a:cubicBezTo>
                  <a:cubicBezTo>
                    <a:pt x="38" y="0"/>
                    <a:pt x="38" y="0"/>
                    <a:pt x="38" y="0"/>
                  </a:cubicBezTo>
                  <a:cubicBezTo>
                    <a:pt x="26" y="1"/>
                    <a:pt x="14"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77" name="Freeform 17"/>
            <p:cNvSpPr>
              <a:spLocks/>
            </p:cNvSpPr>
            <p:nvPr/>
          </p:nvSpPr>
          <p:spPr bwMode="auto">
            <a:xfrm>
              <a:off x="9996488" y="4862513"/>
              <a:ext cx="33338" cy="34925"/>
            </a:xfrm>
            <a:custGeom>
              <a:avLst/>
              <a:gdLst>
                <a:gd name="T0" fmla="*/ 0 w 46"/>
                <a:gd name="T1" fmla="*/ 8 h 47"/>
                <a:gd name="T2" fmla="*/ 8 w 46"/>
                <a:gd name="T3" fmla="*/ 47 h 47"/>
                <a:gd name="T4" fmla="*/ 46 w 46"/>
                <a:gd name="T5" fmla="*/ 39 h 47"/>
                <a:gd name="T6" fmla="*/ 38 w 46"/>
                <a:gd name="T7" fmla="*/ 0 h 47"/>
                <a:gd name="T8" fmla="*/ 0 w 46"/>
                <a:gd name="T9" fmla="*/ 8 h 47"/>
              </a:gdLst>
              <a:ahLst/>
              <a:cxnLst>
                <a:cxn ang="0">
                  <a:pos x="T0" y="T1"/>
                </a:cxn>
                <a:cxn ang="0">
                  <a:pos x="T2" y="T3"/>
                </a:cxn>
                <a:cxn ang="0">
                  <a:pos x="T4" y="T5"/>
                </a:cxn>
                <a:cxn ang="0">
                  <a:pos x="T6" y="T7"/>
                </a:cxn>
                <a:cxn ang="0">
                  <a:pos x="T8" y="T9"/>
                </a:cxn>
              </a:cxnLst>
              <a:rect l="0" t="0" r="r" b="b"/>
              <a:pathLst>
                <a:path w="46" h="47">
                  <a:moveTo>
                    <a:pt x="0" y="8"/>
                  </a:moveTo>
                  <a:cubicBezTo>
                    <a:pt x="8" y="47"/>
                    <a:pt x="8" y="47"/>
                    <a:pt x="8" y="47"/>
                  </a:cubicBezTo>
                  <a:cubicBezTo>
                    <a:pt x="21" y="45"/>
                    <a:pt x="34" y="42"/>
                    <a:pt x="46" y="39"/>
                  </a:cubicBezTo>
                  <a:cubicBezTo>
                    <a:pt x="38" y="0"/>
                    <a:pt x="38" y="0"/>
                    <a:pt x="38" y="0"/>
                  </a:cubicBezTo>
                  <a:cubicBezTo>
                    <a:pt x="25" y="3"/>
                    <a:pt x="13" y="5"/>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78" name="Freeform 18"/>
            <p:cNvSpPr>
              <a:spLocks/>
            </p:cNvSpPr>
            <p:nvPr/>
          </p:nvSpPr>
          <p:spPr bwMode="auto">
            <a:xfrm>
              <a:off x="9882188" y="4883150"/>
              <a:ext cx="33338" cy="31750"/>
            </a:xfrm>
            <a:custGeom>
              <a:avLst/>
              <a:gdLst>
                <a:gd name="T0" fmla="*/ 0 w 43"/>
                <a:gd name="T1" fmla="*/ 5 h 44"/>
                <a:gd name="T2" fmla="*/ 4 w 43"/>
                <a:gd name="T3" fmla="*/ 44 h 44"/>
                <a:gd name="T4" fmla="*/ 43 w 43"/>
                <a:gd name="T5" fmla="*/ 40 h 44"/>
                <a:gd name="T6" fmla="*/ 38 w 43"/>
                <a:gd name="T7" fmla="*/ 0 h 44"/>
                <a:gd name="T8" fmla="*/ 0 w 43"/>
                <a:gd name="T9" fmla="*/ 5 h 44"/>
              </a:gdLst>
              <a:ahLst/>
              <a:cxnLst>
                <a:cxn ang="0">
                  <a:pos x="T0" y="T1"/>
                </a:cxn>
                <a:cxn ang="0">
                  <a:pos x="T2" y="T3"/>
                </a:cxn>
                <a:cxn ang="0">
                  <a:pos x="T4" y="T5"/>
                </a:cxn>
                <a:cxn ang="0">
                  <a:pos x="T6" y="T7"/>
                </a:cxn>
                <a:cxn ang="0">
                  <a:pos x="T8" y="T9"/>
                </a:cxn>
              </a:cxnLst>
              <a:rect l="0" t="0" r="r" b="b"/>
              <a:pathLst>
                <a:path w="43" h="44">
                  <a:moveTo>
                    <a:pt x="0" y="5"/>
                  </a:moveTo>
                  <a:cubicBezTo>
                    <a:pt x="4" y="44"/>
                    <a:pt x="4" y="44"/>
                    <a:pt x="4" y="44"/>
                  </a:cubicBezTo>
                  <a:cubicBezTo>
                    <a:pt x="16" y="43"/>
                    <a:pt x="30" y="42"/>
                    <a:pt x="43" y="40"/>
                  </a:cubicBezTo>
                  <a:cubicBezTo>
                    <a:pt x="38" y="0"/>
                    <a:pt x="38" y="0"/>
                    <a:pt x="38" y="0"/>
                  </a:cubicBezTo>
                  <a:cubicBezTo>
                    <a:pt x="25" y="2"/>
                    <a:pt x="12" y="3"/>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79" name="Freeform 19"/>
            <p:cNvSpPr>
              <a:spLocks/>
            </p:cNvSpPr>
            <p:nvPr/>
          </p:nvSpPr>
          <p:spPr bwMode="auto">
            <a:xfrm>
              <a:off x="9939338" y="4873625"/>
              <a:ext cx="33338" cy="34925"/>
            </a:xfrm>
            <a:custGeom>
              <a:avLst/>
              <a:gdLst>
                <a:gd name="T0" fmla="*/ 0 w 45"/>
                <a:gd name="T1" fmla="*/ 7 h 46"/>
                <a:gd name="T2" fmla="*/ 6 w 45"/>
                <a:gd name="T3" fmla="*/ 46 h 46"/>
                <a:gd name="T4" fmla="*/ 45 w 45"/>
                <a:gd name="T5" fmla="*/ 40 h 46"/>
                <a:gd name="T6" fmla="*/ 38 w 45"/>
                <a:gd name="T7" fmla="*/ 0 h 46"/>
                <a:gd name="T8" fmla="*/ 0 w 45"/>
                <a:gd name="T9" fmla="*/ 7 h 46"/>
              </a:gdLst>
              <a:ahLst/>
              <a:cxnLst>
                <a:cxn ang="0">
                  <a:pos x="T0" y="T1"/>
                </a:cxn>
                <a:cxn ang="0">
                  <a:pos x="T2" y="T3"/>
                </a:cxn>
                <a:cxn ang="0">
                  <a:pos x="T4" y="T5"/>
                </a:cxn>
                <a:cxn ang="0">
                  <a:pos x="T6" y="T7"/>
                </a:cxn>
                <a:cxn ang="0">
                  <a:pos x="T8" y="T9"/>
                </a:cxn>
              </a:cxnLst>
              <a:rect l="0" t="0" r="r" b="b"/>
              <a:pathLst>
                <a:path w="45" h="46">
                  <a:moveTo>
                    <a:pt x="0" y="7"/>
                  </a:moveTo>
                  <a:cubicBezTo>
                    <a:pt x="6" y="46"/>
                    <a:pt x="6" y="46"/>
                    <a:pt x="6" y="46"/>
                  </a:cubicBezTo>
                  <a:cubicBezTo>
                    <a:pt x="19" y="44"/>
                    <a:pt x="32" y="42"/>
                    <a:pt x="45" y="40"/>
                  </a:cubicBezTo>
                  <a:cubicBezTo>
                    <a:pt x="38" y="0"/>
                    <a:pt x="38" y="0"/>
                    <a:pt x="38" y="0"/>
                  </a:cubicBezTo>
                  <a:cubicBezTo>
                    <a:pt x="25" y="3"/>
                    <a:pt x="12" y="5"/>
                    <a:pt x="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80" name="Freeform 20"/>
            <p:cNvSpPr>
              <a:spLocks/>
            </p:cNvSpPr>
            <p:nvPr/>
          </p:nvSpPr>
          <p:spPr bwMode="auto">
            <a:xfrm>
              <a:off x="10663238" y="4854575"/>
              <a:ext cx="39688" cy="41275"/>
            </a:xfrm>
            <a:custGeom>
              <a:avLst/>
              <a:gdLst>
                <a:gd name="T0" fmla="*/ 29 w 55"/>
                <a:gd name="T1" fmla="*/ 0 h 55"/>
                <a:gd name="T2" fmla="*/ 0 w 55"/>
                <a:gd name="T3" fmla="*/ 27 h 55"/>
                <a:gd name="T4" fmla="*/ 23 w 55"/>
                <a:gd name="T5" fmla="*/ 55 h 55"/>
                <a:gd name="T6" fmla="*/ 55 w 55"/>
                <a:gd name="T7" fmla="*/ 32 h 55"/>
                <a:gd name="T8" fmla="*/ 29 w 55"/>
                <a:gd name="T9" fmla="*/ 0 h 55"/>
              </a:gdLst>
              <a:ahLst/>
              <a:cxnLst>
                <a:cxn ang="0">
                  <a:pos x="T0" y="T1"/>
                </a:cxn>
                <a:cxn ang="0">
                  <a:pos x="T2" y="T3"/>
                </a:cxn>
                <a:cxn ang="0">
                  <a:pos x="T4" y="T5"/>
                </a:cxn>
                <a:cxn ang="0">
                  <a:pos x="T6" y="T7"/>
                </a:cxn>
                <a:cxn ang="0">
                  <a:pos x="T8" y="T9"/>
                </a:cxn>
              </a:cxnLst>
              <a:rect l="0" t="0" r="r" b="b"/>
              <a:pathLst>
                <a:path w="55" h="55">
                  <a:moveTo>
                    <a:pt x="29" y="0"/>
                  </a:moveTo>
                  <a:cubicBezTo>
                    <a:pt x="0" y="27"/>
                    <a:pt x="0" y="27"/>
                    <a:pt x="0" y="27"/>
                  </a:cubicBezTo>
                  <a:cubicBezTo>
                    <a:pt x="8" y="36"/>
                    <a:pt x="16" y="45"/>
                    <a:pt x="23" y="55"/>
                  </a:cubicBezTo>
                  <a:cubicBezTo>
                    <a:pt x="55" y="32"/>
                    <a:pt x="55" y="32"/>
                    <a:pt x="55" y="32"/>
                  </a:cubicBezTo>
                  <a:cubicBezTo>
                    <a:pt x="47" y="20"/>
                    <a:pt x="38" y="10"/>
                    <a:pt x="2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81" name="Freeform 21"/>
            <p:cNvSpPr>
              <a:spLocks/>
            </p:cNvSpPr>
            <p:nvPr/>
          </p:nvSpPr>
          <p:spPr bwMode="auto">
            <a:xfrm>
              <a:off x="10620376" y="4816475"/>
              <a:ext cx="39688" cy="41275"/>
            </a:xfrm>
            <a:custGeom>
              <a:avLst/>
              <a:gdLst>
                <a:gd name="T0" fmla="*/ 0 w 54"/>
                <a:gd name="T1" fmla="*/ 35 h 55"/>
                <a:gd name="T2" fmla="*/ 30 w 54"/>
                <a:gd name="T3" fmla="*/ 55 h 55"/>
                <a:gd name="T4" fmla="*/ 54 w 54"/>
                <a:gd name="T5" fmla="*/ 23 h 55"/>
                <a:gd name="T6" fmla="*/ 19 w 54"/>
                <a:gd name="T7" fmla="*/ 0 h 55"/>
                <a:gd name="T8" fmla="*/ 0 w 54"/>
                <a:gd name="T9" fmla="*/ 35 h 55"/>
              </a:gdLst>
              <a:ahLst/>
              <a:cxnLst>
                <a:cxn ang="0">
                  <a:pos x="T0" y="T1"/>
                </a:cxn>
                <a:cxn ang="0">
                  <a:pos x="T2" y="T3"/>
                </a:cxn>
                <a:cxn ang="0">
                  <a:pos x="T4" y="T5"/>
                </a:cxn>
                <a:cxn ang="0">
                  <a:pos x="T6" y="T7"/>
                </a:cxn>
                <a:cxn ang="0">
                  <a:pos x="T8" y="T9"/>
                </a:cxn>
              </a:cxnLst>
              <a:rect l="0" t="0" r="r" b="b"/>
              <a:pathLst>
                <a:path w="54" h="55">
                  <a:moveTo>
                    <a:pt x="0" y="35"/>
                  </a:moveTo>
                  <a:cubicBezTo>
                    <a:pt x="10" y="41"/>
                    <a:pt x="21" y="47"/>
                    <a:pt x="30" y="55"/>
                  </a:cubicBezTo>
                  <a:cubicBezTo>
                    <a:pt x="54" y="23"/>
                    <a:pt x="54" y="23"/>
                    <a:pt x="54" y="23"/>
                  </a:cubicBezTo>
                  <a:cubicBezTo>
                    <a:pt x="43" y="14"/>
                    <a:pt x="31" y="7"/>
                    <a:pt x="19" y="0"/>
                  </a:cubicBez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82" name="Freeform 22"/>
            <p:cNvSpPr>
              <a:spLocks/>
            </p:cNvSpPr>
            <p:nvPr/>
          </p:nvSpPr>
          <p:spPr bwMode="auto">
            <a:xfrm>
              <a:off x="10693401" y="4905375"/>
              <a:ext cx="39688" cy="38100"/>
            </a:xfrm>
            <a:custGeom>
              <a:avLst/>
              <a:gdLst>
                <a:gd name="T0" fmla="*/ 35 w 52"/>
                <a:gd name="T1" fmla="*/ 0 h 52"/>
                <a:gd name="T2" fmla="*/ 0 w 52"/>
                <a:gd name="T3" fmla="*/ 19 h 52"/>
                <a:gd name="T4" fmla="*/ 15 w 52"/>
                <a:gd name="T5" fmla="*/ 52 h 52"/>
                <a:gd name="T6" fmla="*/ 52 w 52"/>
                <a:gd name="T7" fmla="*/ 38 h 52"/>
                <a:gd name="T8" fmla="*/ 35 w 52"/>
                <a:gd name="T9" fmla="*/ 0 h 52"/>
              </a:gdLst>
              <a:ahLst/>
              <a:cxnLst>
                <a:cxn ang="0">
                  <a:pos x="T0" y="T1"/>
                </a:cxn>
                <a:cxn ang="0">
                  <a:pos x="T2" y="T3"/>
                </a:cxn>
                <a:cxn ang="0">
                  <a:pos x="T4" y="T5"/>
                </a:cxn>
                <a:cxn ang="0">
                  <a:pos x="T6" y="T7"/>
                </a:cxn>
                <a:cxn ang="0">
                  <a:pos x="T8" y="T9"/>
                </a:cxn>
              </a:cxnLst>
              <a:rect l="0" t="0" r="r" b="b"/>
              <a:pathLst>
                <a:path w="52" h="52">
                  <a:moveTo>
                    <a:pt x="35" y="0"/>
                  </a:moveTo>
                  <a:cubicBezTo>
                    <a:pt x="0" y="19"/>
                    <a:pt x="0" y="19"/>
                    <a:pt x="0" y="19"/>
                  </a:cubicBezTo>
                  <a:cubicBezTo>
                    <a:pt x="5" y="29"/>
                    <a:pt x="10" y="41"/>
                    <a:pt x="15" y="52"/>
                  </a:cubicBezTo>
                  <a:cubicBezTo>
                    <a:pt x="52" y="38"/>
                    <a:pt x="52" y="38"/>
                    <a:pt x="52" y="38"/>
                  </a:cubicBezTo>
                  <a:cubicBezTo>
                    <a:pt x="47" y="25"/>
                    <a:pt x="41" y="12"/>
                    <a:pt x="3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83" name="Freeform 23"/>
            <p:cNvSpPr>
              <a:spLocks/>
            </p:cNvSpPr>
            <p:nvPr/>
          </p:nvSpPr>
          <p:spPr bwMode="auto">
            <a:xfrm>
              <a:off x="10714038" y="4962525"/>
              <a:ext cx="36513" cy="34925"/>
            </a:xfrm>
            <a:custGeom>
              <a:avLst/>
              <a:gdLst>
                <a:gd name="T0" fmla="*/ 38 w 48"/>
                <a:gd name="T1" fmla="*/ 0 h 47"/>
                <a:gd name="T2" fmla="*/ 0 w 48"/>
                <a:gd name="T3" fmla="*/ 10 h 47"/>
                <a:gd name="T4" fmla="*/ 8 w 48"/>
                <a:gd name="T5" fmla="*/ 47 h 47"/>
                <a:gd name="T6" fmla="*/ 48 w 48"/>
                <a:gd name="T7" fmla="*/ 39 h 47"/>
                <a:gd name="T8" fmla="*/ 38 w 48"/>
                <a:gd name="T9" fmla="*/ 0 h 47"/>
              </a:gdLst>
              <a:ahLst/>
              <a:cxnLst>
                <a:cxn ang="0">
                  <a:pos x="T0" y="T1"/>
                </a:cxn>
                <a:cxn ang="0">
                  <a:pos x="T2" y="T3"/>
                </a:cxn>
                <a:cxn ang="0">
                  <a:pos x="T4" y="T5"/>
                </a:cxn>
                <a:cxn ang="0">
                  <a:pos x="T6" y="T7"/>
                </a:cxn>
                <a:cxn ang="0">
                  <a:pos x="T8" y="T9"/>
                </a:cxn>
              </a:cxnLst>
              <a:rect l="0" t="0" r="r" b="b"/>
              <a:pathLst>
                <a:path w="48" h="47">
                  <a:moveTo>
                    <a:pt x="38" y="0"/>
                  </a:moveTo>
                  <a:cubicBezTo>
                    <a:pt x="0" y="10"/>
                    <a:pt x="0" y="10"/>
                    <a:pt x="0" y="10"/>
                  </a:cubicBezTo>
                  <a:cubicBezTo>
                    <a:pt x="3" y="22"/>
                    <a:pt x="6" y="34"/>
                    <a:pt x="8" y="47"/>
                  </a:cubicBezTo>
                  <a:cubicBezTo>
                    <a:pt x="48" y="39"/>
                    <a:pt x="48" y="39"/>
                    <a:pt x="48" y="39"/>
                  </a:cubicBezTo>
                  <a:cubicBezTo>
                    <a:pt x="45" y="25"/>
                    <a:pt x="42" y="12"/>
                    <a:pt x="3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84" name="Freeform 24"/>
            <p:cNvSpPr>
              <a:spLocks/>
            </p:cNvSpPr>
            <p:nvPr/>
          </p:nvSpPr>
          <p:spPr bwMode="auto">
            <a:xfrm>
              <a:off x="10725151" y="5021263"/>
              <a:ext cx="31750" cy="31750"/>
            </a:xfrm>
            <a:custGeom>
              <a:avLst/>
              <a:gdLst>
                <a:gd name="T0" fmla="*/ 40 w 44"/>
                <a:gd name="T1" fmla="*/ 0 h 43"/>
                <a:gd name="T2" fmla="*/ 0 w 44"/>
                <a:gd name="T3" fmla="*/ 5 h 43"/>
                <a:gd name="T4" fmla="*/ 4 w 44"/>
                <a:gd name="T5" fmla="*/ 43 h 43"/>
                <a:gd name="T6" fmla="*/ 44 w 44"/>
                <a:gd name="T7" fmla="*/ 40 h 43"/>
                <a:gd name="T8" fmla="*/ 40 w 44"/>
                <a:gd name="T9" fmla="*/ 0 h 43"/>
              </a:gdLst>
              <a:ahLst/>
              <a:cxnLst>
                <a:cxn ang="0">
                  <a:pos x="T0" y="T1"/>
                </a:cxn>
                <a:cxn ang="0">
                  <a:pos x="T2" y="T3"/>
                </a:cxn>
                <a:cxn ang="0">
                  <a:pos x="T4" y="T5"/>
                </a:cxn>
                <a:cxn ang="0">
                  <a:pos x="T6" y="T7"/>
                </a:cxn>
                <a:cxn ang="0">
                  <a:pos x="T8" y="T9"/>
                </a:cxn>
              </a:cxnLst>
              <a:rect l="0" t="0" r="r" b="b"/>
              <a:pathLst>
                <a:path w="44" h="43">
                  <a:moveTo>
                    <a:pt x="40" y="0"/>
                  </a:moveTo>
                  <a:cubicBezTo>
                    <a:pt x="0" y="5"/>
                    <a:pt x="0" y="5"/>
                    <a:pt x="0" y="5"/>
                  </a:cubicBezTo>
                  <a:cubicBezTo>
                    <a:pt x="2" y="17"/>
                    <a:pt x="3" y="30"/>
                    <a:pt x="4" y="43"/>
                  </a:cubicBezTo>
                  <a:cubicBezTo>
                    <a:pt x="44" y="40"/>
                    <a:pt x="44" y="40"/>
                    <a:pt x="44" y="40"/>
                  </a:cubicBezTo>
                  <a:cubicBezTo>
                    <a:pt x="43" y="26"/>
                    <a:pt x="42" y="13"/>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85" name="Freeform 25"/>
            <p:cNvSpPr>
              <a:spLocks/>
            </p:cNvSpPr>
            <p:nvPr/>
          </p:nvSpPr>
          <p:spPr bwMode="auto">
            <a:xfrm>
              <a:off x="10339388" y="4789488"/>
              <a:ext cx="33338" cy="34925"/>
            </a:xfrm>
            <a:custGeom>
              <a:avLst/>
              <a:gdLst>
                <a:gd name="T0" fmla="*/ 0 w 44"/>
                <a:gd name="T1" fmla="*/ 6 h 46"/>
                <a:gd name="T2" fmla="*/ 6 w 44"/>
                <a:gd name="T3" fmla="*/ 46 h 46"/>
                <a:gd name="T4" fmla="*/ 44 w 44"/>
                <a:gd name="T5" fmla="*/ 40 h 46"/>
                <a:gd name="T6" fmla="*/ 39 w 44"/>
                <a:gd name="T7" fmla="*/ 0 h 46"/>
                <a:gd name="T8" fmla="*/ 0 w 44"/>
                <a:gd name="T9" fmla="*/ 6 h 46"/>
              </a:gdLst>
              <a:ahLst/>
              <a:cxnLst>
                <a:cxn ang="0">
                  <a:pos x="T0" y="T1"/>
                </a:cxn>
                <a:cxn ang="0">
                  <a:pos x="T2" y="T3"/>
                </a:cxn>
                <a:cxn ang="0">
                  <a:pos x="T4" y="T5"/>
                </a:cxn>
                <a:cxn ang="0">
                  <a:pos x="T6" y="T7"/>
                </a:cxn>
                <a:cxn ang="0">
                  <a:pos x="T8" y="T9"/>
                </a:cxn>
              </a:cxnLst>
              <a:rect l="0" t="0" r="r" b="b"/>
              <a:pathLst>
                <a:path w="44" h="46">
                  <a:moveTo>
                    <a:pt x="0" y="6"/>
                  </a:moveTo>
                  <a:cubicBezTo>
                    <a:pt x="6" y="46"/>
                    <a:pt x="6" y="46"/>
                    <a:pt x="6" y="46"/>
                  </a:cubicBezTo>
                  <a:cubicBezTo>
                    <a:pt x="19" y="43"/>
                    <a:pt x="32" y="42"/>
                    <a:pt x="44" y="40"/>
                  </a:cubicBezTo>
                  <a:cubicBezTo>
                    <a:pt x="39" y="0"/>
                    <a:pt x="39" y="0"/>
                    <a:pt x="39" y="0"/>
                  </a:cubicBezTo>
                  <a:cubicBezTo>
                    <a:pt x="26" y="2"/>
                    <a:pt x="13" y="4"/>
                    <a:pt x="0"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86" name="Freeform 26"/>
            <p:cNvSpPr>
              <a:spLocks/>
            </p:cNvSpPr>
            <p:nvPr/>
          </p:nvSpPr>
          <p:spPr bwMode="auto">
            <a:xfrm>
              <a:off x="10398126" y="4784725"/>
              <a:ext cx="31750" cy="31750"/>
            </a:xfrm>
            <a:custGeom>
              <a:avLst/>
              <a:gdLst>
                <a:gd name="T0" fmla="*/ 0 w 43"/>
                <a:gd name="T1" fmla="*/ 3 h 43"/>
                <a:gd name="T2" fmla="*/ 5 w 43"/>
                <a:gd name="T3" fmla="*/ 43 h 43"/>
                <a:gd name="T4" fmla="*/ 43 w 43"/>
                <a:gd name="T5" fmla="*/ 40 h 43"/>
                <a:gd name="T6" fmla="*/ 40 w 43"/>
                <a:gd name="T7" fmla="*/ 0 h 43"/>
                <a:gd name="T8" fmla="*/ 0 w 43"/>
                <a:gd name="T9" fmla="*/ 3 h 43"/>
              </a:gdLst>
              <a:ahLst/>
              <a:cxnLst>
                <a:cxn ang="0">
                  <a:pos x="T0" y="T1"/>
                </a:cxn>
                <a:cxn ang="0">
                  <a:pos x="T2" y="T3"/>
                </a:cxn>
                <a:cxn ang="0">
                  <a:pos x="T4" y="T5"/>
                </a:cxn>
                <a:cxn ang="0">
                  <a:pos x="T6" y="T7"/>
                </a:cxn>
                <a:cxn ang="0">
                  <a:pos x="T8" y="T9"/>
                </a:cxn>
              </a:cxnLst>
              <a:rect l="0" t="0" r="r" b="b"/>
              <a:pathLst>
                <a:path w="43" h="43">
                  <a:moveTo>
                    <a:pt x="0" y="3"/>
                  </a:moveTo>
                  <a:cubicBezTo>
                    <a:pt x="5" y="43"/>
                    <a:pt x="5" y="43"/>
                    <a:pt x="5" y="43"/>
                  </a:cubicBezTo>
                  <a:cubicBezTo>
                    <a:pt x="18" y="42"/>
                    <a:pt x="30" y="41"/>
                    <a:pt x="43" y="40"/>
                  </a:cubicBezTo>
                  <a:cubicBezTo>
                    <a:pt x="40" y="0"/>
                    <a:pt x="40" y="0"/>
                    <a:pt x="40" y="0"/>
                  </a:cubicBezTo>
                  <a:cubicBezTo>
                    <a:pt x="27" y="1"/>
                    <a:pt x="14" y="2"/>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87" name="Freeform 27"/>
            <p:cNvSpPr>
              <a:spLocks/>
            </p:cNvSpPr>
            <p:nvPr/>
          </p:nvSpPr>
          <p:spPr bwMode="auto">
            <a:xfrm>
              <a:off x="10569576" y="4794250"/>
              <a:ext cx="36513" cy="36513"/>
            </a:xfrm>
            <a:custGeom>
              <a:avLst/>
              <a:gdLst>
                <a:gd name="T0" fmla="*/ 0 w 49"/>
                <a:gd name="T1" fmla="*/ 39 h 50"/>
                <a:gd name="T2" fmla="*/ 35 w 49"/>
                <a:gd name="T3" fmla="*/ 50 h 50"/>
                <a:gd name="T4" fmla="*/ 49 w 49"/>
                <a:gd name="T5" fmla="*/ 13 h 50"/>
                <a:gd name="T6" fmla="*/ 10 w 49"/>
                <a:gd name="T7" fmla="*/ 0 h 50"/>
                <a:gd name="T8" fmla="*/ 0 w 49"/>
                <a:gd name="T9" fmla="*/ 39 h 50"/>
              </a:gdLst>
              <a:ahLst/>
              <a:cxnLst>
                <a:cxn ang="0">
                  <a:pos x="T0" y="T1"/>
                </a:cxn>
                <a:cxn ang="0">
                  <a:pos x="T2" y="T3"/>
                </a:cxn>
                <a:cxn ang="0">
                  <a:pos x="T4" y="T5"/>
                </a:cxn>
                <a:cxn ang="0">
                  <a:pos x="T6" y="T7"/>
                </a:cxn>
                <a:cxn ang="0">
                  <a:pos x="T8" y="T9"/>
                </a:cxn>
              </a:cxnLst>
              <a:rect l="0" t="0" r="r" b="b"/>
              <a:pathLst>
                <a:path w="49" h="50">
                  <a:moveTo>
                    <a:pt x="0" y="39"/>
                  </a:moveTo>
                  <a:cubicBezTo>
                    <a:pt x="12" y="42"/>
                    <a:pt x="24" y="46"/>
                    <a:pt x="35" y="50"/>
                  </a:cubicBezTo>
                  <a:cubicBezTo>
                    <a:pt x="49" y="13"/>
                    <a:pt x="49" y="13"/>
                    <a:pt x="49" y="13"/>
                  </a:cubicBezTo>
                  <a:cubicBezTo>
                    <a:pt x="37" y="8"/>
                    <a:pt x="24" y="4"/>
                    <a:pt x="10" y="0"/>
                  </a:cubicBezTo>
                  <a:lnTo>
                    <a:pt x="0"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88" name="Freeform 28"/>
            <p:cNvSpPr>
              <a:spLocks/>
            </p:cNvSpPr>
            <p:nvPr/>
          </p:nvSpPr>
          <p:spPr bwMode="auto">
            <a:xfrm>
              <a:off x="10456863" y="4781550"/>
              <a:ext cx="30163" cy="31750"/>
            </a:xfrm>
            <a:custGeom>
              <a:avLst/>
              <a:gdLst>
                <a:gd name="T0" fmla="*/ 0 w 40"/>
                <a:gd name="T1" fmla="*/ 1 h 41"/>
                <a:gd name="T2" fmla="*/ 1 w 40"/>
                <a:gd name="T3" fmla="*/ 41 h 41"/>
                <a:gd name="T4" fmla="*/ 39 w 40"/>
                <a:gd name="T5" fmla="*/ 41 h 41"/>
                <a:gd name="T6" fmla="*/ 40 w 40"/>
                <a:gd name="T7" fmla="*/ 1 h 41"/>
                <a:gd name="T8" fmla="*/ 0 w 40"/>
                <a:gd name="T9" fmla="*/ 1 h 41"/>
              </a:gdLst>
              <a:ahLst/>
              <a:cxnLst>
                <a:cxn ang="0">
                  <a:pos x="T0" y="T1"/>
                </a:cxn>
                <a:cxn ang="0">
                  <a:pos x="T2" y="T3"/>
                </a:cxn>
                <a:cxn ang="0">
                  <a:pos x="T4" y="T5"/>
                </a:cxn>
                <a:cxn ang="0">
                  <a:pos x="T6" y="T7"/>
                </a:cxn>
                <a:cxn ang="0">
                  <a:pos x="T8" y="T9"/>
                </a:cxn>
              </a:cxnLst>
              <a:rect l="0" t="0" r="r" b="b"/>
              <a:pathLst>
                <a:path w="40" h="41">
                  <a:moveTo>
                    <a:pt x="0" y="1"/>
                  </a:moveTo>
                  <a:cubicBezTo>
                    <a:pt x="1" y="41"/>
                    <a:pt x="1" y="41"/>
                    <a:pt x="1" y="41"/>
                  </a:cubicBezTo>
                  <a:cubicBezTo>
                    <a:pt x="14" y="40"/>
                    <a:pt x="26" y="40"/>
                    <a:pt x="39" y="41"/>
                  </a:cubicBezTo>
                  <a:cubicBezTo>
                    <a:pt x="40" y="1"/>
                    <a:pt x="40" y="1"/>
                    <a:pt x="40" y="1"/>
                  </a:cubicBezTo>
                  <a:cubicBezTo>
                    <a:pt x="27" y="0"/>
                    <a:pt x="13"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89" name="Freeform 29"/>
            <p:cNvSpPr>
              <a:spLocks/>
            </p:cNvSpPr>
            <p:nvPr/>
          </p:nvSpPr>
          <p:spPr bwMode="auto">
            <a:xfrm>
              <a:off x="10514013" y="4784725"/>
              <a:ext cx="33338" cy="31750"/>
            </a:xfrm>
            <a:custGeom>
              <a:avLst/>
              <a:gdLst>
                <a:gd name="T0" fmla="*/ 0 w 44"/>
                <a:gd name="T1" fmla="*/ 40 h 44"/>
                <a:gd name="T2" fmla="*/ 38 w 44"/>
                <a:gd name="T3" fmla="*/ 44 h 44"/>
                <a:gd name="T4" fmla="*/ 44 w 44"/>
                <a:gd name="T5" fmla="*/ 5 h 44"/>
                <a:gd name="T6" fmla="*/ 4 w 44"/>
                <a:gd name="T7" fmla="*/ 0 h 44"/>
                <a:gd name="T8" fmla="*/ 0 w 44"/>
                <a:gd name="T9" fmla="*/ 40 h 44"/>
              </a:gdLst>
              <a:ahLst/>
              <a:cxnLst>
                <a:cxn ang="0">
                  <a:pos x="T0" y="T1"/>
                </a:cxn>
                <a:cxn ang="0">
                  <a:pos x="T2" y="T3"/>
                </a:cxn>
                <a:cxn ang="0">
                  <a:pos x="T4" y="T5"/>
                </a:cxn>
                <a:cxn ang="0">
                  <a:pos x="T6" y="T7"/>
                </a:cxn>
                <a:cxn ang="0">
                  <a:pos x="T8" y="T9"/>
                </a:cxn>
              </a:cxnLst>
              <a:rect l="0" t="0" r="r" b="b"/>
              <a:pathLst>
                <a:path w="44" h="44">
                  <a:moveTo>
                    <a:pt x="0" y="40"/>
                  </a:moveTo>
                  <a:cubicBezTo>
                    <a:pt x="13" y="41"/>
                    <a:pt x="26" y="42"/>
                    <a:pt x="38" y="44"/>
                  </a:cubicBezTo>
                  <a:cubicBezTo>
                    <a:pt x="44" y="5"/>
                    <a:pt x="44" y="5"/>
                    <a:pt x="44" y="5"/>
                  </a:cubicBezTo>
                  <a:cubicBezTo>
                    <a:pt x="31" y="3"/>
                    <a:pt x="18" y="1"/>
                    <a:pt x="4" y="0"/>
                  </a:cubicBezTo>
                  <a:lnTo>
                    <a:pt x="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90" name="Freeform 30"/>
            <p:cNvSpPr>
              <a:spLocks/>
            </p:cNvSpPr>
            <p:nvPr/>
          </p:nvSpPr>
          <p:spPr bwMode="auto">
            <a:xfrm>
              <a:off x="10728326" y="5081588"/>
              <a:ext cx="30163" cy="14288"/>
            </a:xfrm>
            <a:custGeom>
              <a:avLst/>
              <a:gdLst>
                <a:gd name="T0" fmla="*/ 40 w 40"/>
                <a:gd name="T1" fmla="*/ 0 h 20"/>
                <a:gd name="T2" fmla="*/ 0 w 40"/>
                <a:gd name="T3" fmla="*/ 1 h 20"/>
                <a:gd name="T4" fmla="*/ 0 w 40"/>
                <a:gd name="T5" fmla="*/ 20 h 20"/>
                <a:gd name="T6" fmla="*/ 40 w 40"/>
                <a:gd name="T7" fmla="*/ 20 h 20"/>
                <a:gd name="T8" fmla="*/ 40 w 40"/>
                <a:gd name="T9" fmla="*/ 0 h 20"/>
              </a:gdLst>
              <a:ahLst/>
              <a:cxnLst>
                <a:cxn ang="0">
                  <a:pos x="T0" y="T1"/>
                </a:cxn>
                <a:cxn ang="0">
                  <a:pos x="T2" y="T3"/>
                </a:cxn>
                <a:cxn ang="0">
                  <a:pos x="T4" y="T5"/>
                </a:cxn>
                <a:cxn ang="0">
                  <a:pos x="T6" y="T7"/>
                </a:cxn>
                <a:cxn ang="0">
                  <a:pos x="T8" y="T9"/>
                </a:cxn>
              </a:cxnLst>
              <a:rect l="0" t="0" r="r" b="b"/>
              <a:pathLst>
                <a:path w="40" h="20">
                  <a:moveTo>
                    <a:pt x="40" y="0"/>
                  </a:moveTo>
                  <a:cubicBezTo>
                    <a:pt x="0" y="1"/>
                    <a:pt x="0" y="1"/>
                    <a:pt x="0" y="1"/>
                  </a:cubicBezTo>
                  <a:cubicBezTo>
                    <a:pt x="0" y="7"/>
                    <a:pt x="0" y="14"/>
                    <a:pt x="0" y="20"/>
                  </a:cubicBezTo>
                  <a:cubicBezTo>
                    <a:pt x="40" y="20"/>
                    <a:pt x="40" y="20"/>
                    <a:pt x="40" y="20"/>
                  </a:cubicBezTo>
                  <a:cubicBezTo>
                    <a:pt x="40" y="13"/>
                    <a:pt x="40" y="7"/>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91" name="Freeform 31"/>
            <p:cNvSpPr>
              <a:spLocks noEditPoints="1"/>
            </p:cNvSpPr>
            <p:nvPr/>
          </p:nvSpPr>
          <p:spPr bwMode="auto">
            <a:xfrm>
              <a:off x="10325101" y="4900613"/>
              <a:ext cx="457200" cy="455613"/>
            </a:xfrm>
            <a:custGeom>
              <a:avLst/>
              <a:gdLst>
                <a:gd name="T0" fmla="*/ 305 w 611"/>
                <a:gd name="T1" fmla="*/ 0 h 611"/>
                <a:gd name="T2" fmla="*/ 0 w 611"/>
                <a:gd name="T3" fmla="*/ 306 h 611"/>
                <a:gd name="T4" fmla="*/ 305 w 611"/>
                <a:gd name="T5" fmla="*/ 611 h 611"/>
                <a:gd name="T6" fmla="*/ 611 w 611"/>
                <a:gd name="T7" fmla="*/ 306 h 611"/>
                <a:gd name="T8" fmla="*/ 305 w 611"/>
                <a:gd name="T9" fmla="*/ 0 h 611"/>
                <a:gd name="T10" fmla="*/ 305 w 611"/>
                <a:gd name="T11" fmla="*/ 61 h 611"/>
                <a:gd name="T12" fmla="*/ 361 w 611"/>
                <a:gd name="T13" fmla="*/ 116 h 611"/>
                <a:gd name="T14" fmla="*/ 305 w 611"/>
                <a:gd name="T15" fmla="*/ 171 h 611"/>
                <a:gd name="T16" fmla="*/ 250 w 611"/>
                <a:gd name="T17" fmla="*/ 116 h 611"/>
                <a:gd name="T18" fmla="*/ 305 w 611"/>
                <a:gd name="T19" fmla="*/ 61 h 611"/>
                <a:gd name="T20" fmla="*/ 180 w 611"/>
                <a:gd name="T21" fmla="*/ 444 h 611"/>
                <a:gd name="T22" fmla="*/ 103 w 611"/>
                <a:gd name="T23" fmla="*/ 430 h 611"/>
                <a:gd name="T24" fmla="*/ 118 w 611"/>
                <a:gd name="T25" fmla="*/ 353 h 611"/>
                <a:gd name="T26" fmla="*/ 195 w 611"/>
                <a:gd name="T27" fmla="*/ 367 h 611"/>
                <a:gd name="T28" fmla="*/ 180 w 611"/>
                <a:gd name="T29" fmla="*/ 444 h 611"/>
                <a:gd name="T30" fmla="*/ 195 w 611"/>
                <a:gd name="T31" fmla="*/ 247 h 611"/>
                <a:gd name="T32" fmla="*/ 118 w 611"/>
                <a:gd name="T33" fmla="*/ 261 h 611"/>
                <a:gd name="T34" fmla="*/ 103 w 611"/>
                <a:gd name="T35" fmla="*/ 184 h 611"/>
                <a:gd name="T36" fmla="*/ 180 w 611"/>
                <a:gd name="T37" fmla="*/ 170 h 611"/>
                <a:gd name="T38" fmla="*/ 195 w 611"/>
                <a:gd name="T39" fmla="*/ 247 h 611"/>
                <a:gd name="T40" fmla="*/ 305 w 611"/>
                <a:gd name="T41" fmla="*/ 551 h 611"/>
                <a:gd name="T42" fmla="*/ 250 w 611"/>
                <a:gd name="T43" fmla="*/ 495 h 611"/>
                <a:gd name="T44" fmla="*/ 305 w 611"/>
                <a:gd name="T45" fmla="*/ 440 h 611"/>
                <a:gd name="T46" fmla="*/ 361 w 611"/>
                <a:gd name="T47" fmla="*/ 495 h 611"/>
                <a:gd name="T48" fmla="*/ 305 w 611"/>
                <a:gd name="T49" fmla="*/ 551 h 611"/>
                <a:gd name="T50" fmla="*/ 305 w 611"/>
                <a:gd name="T51" fmla="*/ 395 h 611"/>
                <a:gd name="T52" fmla="*/ 216 w 611"/>
                <a:gd name="T53" fmla="*/ 306 h 611"/>
                <a:gd name="T54" fmla="*/ 305 w 611"/>
                <a:gd name="T55" fmla="*/ 216 h 611"/>
                <a:gd name="T56" fmla="*/ 395 w 611"/>
                <a:gd name="T57" fmla="*/ 306 h 611"/>
                <a:gd name="T58" fmla="*/ 305 w 611"/>
                <a:gd name="T59" fmla="*/ 395 h 611"/>
                <a:gd name="T60" fmla="*/ 508 w 611"/>
                <a:gd name="T61" fmla="*/ 430 h 611"/>
                <a:gd name="T62" fmla="*/ 431 w 611"/>
                <a:gd name="T63" fmla="*/ 444 h 611"/>
                <a:gd name="T64" fmla="*/ 416 w 611"/>
                <a:gd name="T65" fmla="*/ 367 h 611"/>
                <a:gd name="T66" fmla="*/ 493 w 611"/>
                <a:gd name="T67" fmla="*/ 353 h 611"/>
                <a:gd name="T68" fmla="*/ 508 w 611"/>
                <a:gd name="T69" fmla="*/ 430 h 611"/>
                <a:gd name="T70" fmla="*/ 493 w 611"/>
                <a:gd name="T71" fmla="*/ 261 h 611"/>
                <a:gd name="T72" fmla="*/ 416 w 611"/>
                <a:gd name="T73" fmla="*/ 247 h 611"/>
                <a:gd name="T74" fmla="*/ 431 w 611"/>
                <a:gd name="T75" fmla="*/ 170 h 611"/>
                <a:gd name="T76" fmla="*/ 508 w 611"/>
                <a:gd name="T77" fmla="*/ 184 h 611"/>
                <a:gd name="T78" fmla="*/ 493 w 611"/>
                <a:gd name="T79" fmla="*/ 261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11" h="611">
                  <a:moveTo>
                    <a:pt x="305" y="0"/>
                  </a:moveTo>
                  <a:cubicBezTo>
                    <a:pt x="136" y="0"/>
                    <a:pt x="0" y="137"/>
                    <a:pt x="0" y="306"/>
                  </a:cubicBezTo>
                  <a:cubicBezTo>
                    <a:pt x="0" y="474"/>
                    <a:pt x="136" y="611"/>
                    <a:pt x="305" y="611"/>
                  </a:cubicBezTo>
                  <a:cubicBezTo>
                    <a:pt x="474" y="611"/>
                    <a:pt x="611" y="474"/>
                    <a:pt x="611" y="306"/>
                  </a:cubicBezTo>
                  <a:cubicBezTo>
                    <a:pt x="611" y="137"/>
                    <a:pt x="474" y="0"/>
                    <a:pt x="305" y="0"/>
                  </a:cubicBezTo>
                  <a:close/>
                  <a:moveTo>
                    <a:pt x="305" y="61"/>
                  </a:moveTo>
                  <a:cubicBezTo>
                    <a:pt x="336" y="61"/>
                    <a:pt x="361" y="85"/>
                    <a:pt x="361" y="116"/>
                  </a:cubicBezTo>
                  <a:cubicBezTo>
                    <a:pt x="361" y="146"/>
                    <a:pt x="336" y="171"/>
                    <a:pt x="305" y="171"/>
                  </a:cubicBezTo>
                  <a:cubicBezTo>
                    <a:pt x="275" y="171"/>
                    <a:pt x="250" y="146"/>
                    <a:pt x="250" y="116"/>
                  </a:cubicBezTo>
                  <a:cubicBezTo>
                    <a:pt x="250" y="85"/>
                    <a:pt x="275" y="61"/>
                    <a:pt x="305" y="61"/>
                  </a:cubicBezTo>
                  <a:close/>
                  <a:moveTo>
                    <a:pt x="180" y="444"/>
                  </a:moveTo>
                  <a:cubicBezTo>
                    <a:pt x="155" y="462"/>
                    <a:pt x="121" y="455"/>
                    <a:pt x="103" y="430"/>
                  </a:cubicBezTo>
                  <a:cubicBezTo>
                    <a:pt x="86" y="405"/>
                    <a:pt x="92" y="370"/>
                    <a:pt x="118" y="353"/>
                  </a:cubicBezTo>
                  <a:cubicBezTo>
                    <a:pt x="143" y="336"/>
                    <a:pt x="177" y="342"/>
                    <a:pt x="195" y="367"/>
                  </a:cubicBezTo>
                  <a:cubicBezTo>
                    <a:pt x="212" y="393"/>
                    <a:pt x="205" y="427"/>
                    <a:pt x="180" y="444"/>
                  </a:cubicBezTo>
                  <a:close/>
                  <a:moveTo>
                    <a:pt x="195" y="247"/>
                  </a:moveTo>
                  <a:cubicBezTo>
                    <a:pt x="177" y="272"/>
                    <a:pt x="143" y="278"/>
                    <a:pt x="118" y="261"/>
                  </a:cubicBezTo>
                  <a:cubicBezTo>
                    <a:pt x="92" y="244"/>
                    <a:pt x="86" y="209"/>
                    <a:pt x="103" y="184"/>
                  </a:cubicBezTo>
                  <a:cubicBezTo>
                    <a:pt x="121" y="159"/>
                    <a:pt x="155" y="152"/>
                    <a:pt x="180" y="170"/>
                  </a:cubicBezTo>
                  <a:cubicBezTo>
                    <a:pt x="205" y="187"/>
                    <a:pt x="212" y="221"/>
                    <a:pt x="195" y="247"/>
                  </a:cubicBezTo>
                  <a:close/>
                  <a:moveTo>
                    <a:pt x="305" y="551"/>
                  </a:moveTo>
                  <a:cubicBezTo>
                    <a:pt x="275" y="551"/>
                    <a:pt x="250" y="526"/>
                    <a:pt x="250" y="495"/>
                  </a:cubicBezTo>
                  <a:cubicBezTo>
                    <a:pt x="250" y="465"/>
                    <a:pt x="275" y="440"/>
                    <a:pt x="305" y="440"/>
                  </a:cubicBezTo>
                  <a:cubicBezTo>
                    <a:pt x="336" y="440"/>
                    <a:pt x="361" y="465"/>
                    <a:pt x="361" y="495"/>
                  </a:cubicBezTo>
                  <a:cubicBezTo>
                    <a:pt x="361" y="526"/>
                    <a:pt x="336" y="551"/>
                    <a:pt x="305" y="551"/>
                  </a:cubicBezTo>
                  <a:close/>
                  <a:moveTo>
                    <a:pt x="305" y="395"/>
                  </a:moveTo>
                  <a:cubicBezTo>
                    <a:pt x="256" y="395"/>
                    <a:pt x="216" y="355"/>
                    <a:pt x="216" y="306"/>
                  </a:cubicBezTo>
                  <a:cubicBezTo>
                    <a:pt x="216" y="256"/>
                    <a:pt x="256" y="216"/>
                    <a:pt x="305" y="216"/>
                  </a:cubicBezTo>
                  <a:cubicBezTo>
                    <a:pt x="355" y="216"/>
                    <a:pt x="395" y="256"/>
                    <a:pt x="395" y="306"/>
                  </a:cubicBezTo>
                  <a:cubicBezTo>
                    <a:pt x="395" y="355"/>
                    <a:pt x="355" y="395"/>
                    <a:pt x="305" y="395"/>
                  </a:cubicBezTo>
                  <a:close/>
                  <a:moveTo>
                    <a:pt x="508" y="430"/>
                  </a:moveTo>
                  <a:cubicBezTo>
                    <a:pt x="490" y="455"/>
                    <a:pt x="456" y="462"/>
                    <a:pt x="431" y="444"/>
                  </a:cubicBezTo>
                  <a:cubicBezTo>
                    <a:pt x="405" y="427"/>
                    <a:pt x="399" y="393"/>
                    <a:pt x="416" y="367"/>
                  </a:cubicBezTo>
                  <a:cubicBezTo>
                    <a:pt x="433" y="342"/>
                    <a:pt x="468" y="336"/>
                    <a:pt x="493" y="353"/>
                  </a:cubicBezTo>
                  <a:cubicBezTo>
                    <a:pt x="518" y="370"/>
                    <a:pt x="525" y="405"/>
                    <a:pt x="508" y="430"/>
                  </a:cubicBezTo>
                  <a:close/>
                  <a:moveTo>
                    <a:pt x="493" y="261"/>
                  </a:moveTo>
                  <a:cubicBezTo>
                    <a:pt x="468" y="278"/>
                    <a:pt x="433" y="272"/>
                    <a:pt x="416" y="247"/>
                  </a:cubicBezTo>
                  <a:cubicBezTo>
                    <a:pt x="399" y="221"/>
                    <a:pt x="405" y="187"/>
                    <a:pt x="431" y="170"/>
                  </a:cubicBezTo>
                  <a:cubicBezTo>
                    <a:pt x="456" y="152"/>
                    <a:pt x="490" y="159"/>
                    <a:pt x="508" y="184"/>
                  </a:cubicBezTo>
                  <a:cubicBezTo>
                    <a:pt x="525" y="209"/>
                    <a:pt x="518" y="244"/>
                    <a:pt x="493" y="26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pic>
        <p:nvPicPr>
          <p:cNvPr id="92" name="Picture 91"/>
          <p:cNvPicPr>
            <a:picLocks noChangeAspect="1"/>
          </p:cNvPicPr>
          <p:nvPr/>
        </p:nvPicPr>
        <p:blipFill>
          <a:blip r:embed="rId8"/>
          <a:stretch>
            <a:fillRect/>
          </a:stretch>
        </p:blipFill>
        <p:spPr>
          <a:xfrm>
            <a:off x="5114597" y="836785"/>
            <a:ext cx="2191532" cy="999646"/>
          </a:xfrm>
          <a:prstGeom prst="rect">
            <a:avLst/>
          </a:prstGeom>
        </p:spPr>
      </p:pic>
      <p:pic>
        <p:nvPicPr>
          <p:cNvPr id="93" name="Picture 92"/>
          <p:cNvPicPr>
            <a:picLocks noChangeAspect="1"/>
          </p:cNvPicPr>
          <p:nvPr/>
        </p:nvPicPr>
        <p:blipFill>
          <a:blip r:embed="rId9"/>
          <a:stretch>
            <a:fillRect/>
          </a:stretch>
        </p:blipFill>
        <p:spPr>
          <a:xfrm>
            <a:off x="9578139" y="3304292"/>
            <a:ext cx="1052497" cy="1718531"/>
          </a:xfrm>
          <a:prstGeom prst="rect">
            <a:avLst/>
          </a:prstGeom>
        </p:spPr>
      </p:pic>
      <p:sp>
        <p:nvSpPr>
          <p:cNvPr id="104" name="Oval 103"/>
          <p:cNvSpPr/>
          <p:nvPr/>
        </p:nvSpPr>
        <p:spPr bwMode="auto">
          <a:xfrm>
            <a:off x="2156723" y="2437869"/>
            <a:ext cx="457200" cy="459088"/>
          </a:xfrm>
          <a:prstGeom prst="ellipse">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s-E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5" name="Oval 104"/>
          <p:cNvSpPr/>
          <p:nvPr/>
        </p:nvSpPr>
        <p:spPr bwMode="auto">
          <a:xfrm>
            <a:off x="1890972" y="2308249"/>
            <a:ext cx="354663" cy="356128"/>
          </a:xfrm>
          <a:prstGeom prst="ellipse">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s-E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6" name="Oval 105"/>
          <p:cNvSpPr/>
          <p:nvPr/>
        </p:nvSpPr>
        <p:spPr bwMode="auto">
          <a:xfrm>
            <a:off x="1678293" y="2185216"/>
            <a:ext cx="270593" cy="271711"/>
          </a:xfrm>
          <a:prstGeom prst="ellipse">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s-E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7" name="Oval 106"/>
          <p:cNvSpPr/>
          <p:nvPr/>
        </p:nvSpPr>
        <p:spPr bwMode="auto">
          <a:xfrm>
            <a:off x="1522271" y="2087128"/>
            <a:ext cx="200712" cy="201541"/>
          </a:xfrm>
          <a:prstGeom prst="ellipse">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s-E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8" name="Subtitle 2"/>
          <p:cNvSpPr txBox="1">
            <a:spLocks/>
          </p:cNvSpPr>
          <p:nvPr/>
        </p:nvSpPr>
        <p:spPr>
          <a:xfrm>
            <a:off x="9036925" y="6176494"/>
            <a:ext cx="3314401" cy="637881"/>
          </a:xfrm>
          <a:prstGeom prst="rect">
            <a:avLst/>
          </a:prstGeom>
          <a:noFill/>
        </p:spPr>
        <p:txBody>
          <a:bodyPr vert="horz" wrap="square" lIns="146304" tIns="109728" rIns="146304" bIns="109728" rtlCol="0" anchor="b">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000" kern="1200" spc="0" baseline="0">
                <a:gradFill>
                  <a:gsLst>
                    <a:gs pos="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rgbClr val="00188F"/>
                </a:solidFill>
              </a:rPr>
              <a:t>#dotNetSpain2016</a:t>
            </a:r>
            <a:endParaRPr lang="en-US" sz="2800" dirty="0"/>
          </a:p>
        </p:txBody>
      </p:sp>
      <p:sp>
        <p:nvSpPr>
          <p:cNvPr id="109" name="Subtitle 2"/>
          <p:cNvSpPr txBox="1">
            <a:spLocks/>
          </p:cNvSpPr>
          <p:nvPr/>
        </p:nvSpPr>
        <p:spPr>
          <a:xfrm>
            <a:off x="334244" y="6176972"/>
            <a:ext cx="5426793" cy="637881"/>
          </a:xfrm>
          <a:prstGeom prst="rect">
            <a:avLst/>
          </a:prstGeom>
          <a:noFill/>
        </p:spPr>
        <p:txBody>
          <a:bodyPr vert="horz" wrap="square" lIns="146304" tIns="109728" rIns="146304" bIns="109728" rtlCol="0" anchor="b">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000" kern="1200" spc="0" baseline="0">
                <a:gradFill>
                  <a:gsLst>
                    <a:gs pos="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rgbClr val="00188F"/>
                </a:solidFill>
              </a:rPr>
              <a:t>@</a:t>
            </a:r>
            <a:r>
              <a:rPr lang="en-US" sz="2800" dirty="0" err="1">
                <a:solidFill>
                  <a:srgbClr val="00188F"/>
                </a:solidFill>
              </a:rPr>
              <a:t>alejacma</a:t>
            </a:r>
            <a:endParaRPr lang="en-US" sz="2800" dirty="0">
              <a:solidFill>
                <a:srgbClr val="00188F"/>
              </a:solidFill>
            </a:endParaRPr>
          </a:p>
          <a:p>
            <a:r>
              <a:rPr lang="en-US" sz="2800" dirty="0"/>
              <a:t>MS Technical Evangelist</a:t>
            </a:r>
          </a:p>
        </p:txBody>
      </p:sp>
      <p:sp>
        <p:nvSpPr>
          <p:cNvPr id="96" name="Freeform 95"/>
          <p:cNvSpPr/>
          <p:nvPr/>
        </p:nvSpPr>
        <p:spPr bwMode="auto">
          <a:xfrm>
            <a:off x="7087084" y="2229654"/>
            <a:ext cx="212729" cy="621476"/>
          </a:xfrm>
          <a:custGeom>
            <a:avLst/>
            <a:gdLst>
              <a:gd name="connsiteX0" fmla="*/ 344295 w 344295"/>
              <a:gd name="connsiteY0" fmla="*/ 0 h 1005840"/>
              <a:gd name="connsiteX1" fmla="*/ 321435 w 344295"/>
              <a:gd name="connsiteY1" fmla="*/ 57150 h 1005840"/>
              <a:gd name="connsiteX2" fmla="*/ 287145 w 344295"/>
              <a:gd name="connsiteY2" fmla="*/ 80010 h 1005840"/>
              <a:gd name="connsiteX3" fmla="*/ 241425 w 344295"/>
              <a:gd name="connsiteY3" fmla="*/ 148590 h 1005840"/>
              <a:gd name="connsiteX4" fmla="*/ 207135 w 344295"/>
              <a:gd name="connsiteY4" fmla="*/ 182880 h 1005840"/>
              <a:gd name="connsiteX5" fmla="*/ 172845 w 344295"/>
              <a:gd name="connsiteY5" fmla="*/ 262890 h 1005840"/>
              <a:gd name="connsiteX6" fmla="*/ 149985 w 344295"/>
              <a:gd name="connsiteY6" fmla="*/ 297180 h 1005840"/>
              <a:gd name="connsiteX7" fmla="*/ 138555 w 344295"/>
              <a:gd name="connsiteY7" fmla="*/ 342900 h 1005840"/>
              <a:gd name="connsiteX8" fmla="*/ 115695 w 344295"/>
              <a:gd name="connsiteY8" fmla="*/ 377190 h 1005840"/>
              <a:gd name="connsiteX9" fmla="*/ 104265 w 344295"/>
              <a:gd name="connsiteY9" fmla="*/ 434340 h 1005840"/>
              <a:gd name="connsiteX10" fmla="*/ 81405 w 344295"/>
              <a:gd name="connsiteY10" fmla="*/ 537210 h 1005840"/>
              <a:gd name="connsiteX11" fmla="*/ 58545 w 344295"/>
              <a:gd name="connsiteY11" fmla="*/ 731520 h 1005840"/>
              <a:gd name="connsiteX12" fmla="*/ 47115 w 344295"/>
              <a:gd name="connsiteY12" fmla="*/ 788670 h 1005840"/>
              <a:gd name="connsiteX13" fmla="*/ 35685 w 344295"/>
              <a:gd name="connsiteY13" fmla="*/ 891540 h 1005840"/>
              <a:gd name="connsiteX14" fmla="*/ 1395 w 344295"/>
              <a:gd name="connsiteY14" fmla="*/ 971550 h 1005840"/>
              <a:gd name="connsiteX15" fmla="*/ 1395 w 344295"/>
              <a:gd name="connsiteY15" fmla="*/ 1005840 h 100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4295" h="1005840">
                <a:moveTo>
                  <a:pt x="344295" y="0"/>
                </a:moveTo>
                <a:cubicBezTo>
                  <a:pt x="336675" y="19050"/>
                  <a:pt x="333361" y="40454"/>
                  <a:pt x="321435" y="57150"/>
                </a:cubicBezTo>
                <a:cubicBezTo>
                  <a:pt x="313450" y="68328"/>
                  <a:pt x="296191" y="69672"/>
                  <a:pt x="287145" y="80010"/>
                </a:cubicBezTo>
                <a:cubicBezTo>
                  <a:pt x="269053" y="100687"/>
                  <a:pt x="260852" y="129163"/>
                  <a:pt x="241425" y="148590"/>
                </a:cubicBezTo>
                <a:cubicBezTo>
                  <a:pt x="229995" y="160020"/>
                  <a:pt x="216530" y="169726"/>
                  <a:pt x="207135" y="182880"/>
                </a:cubicBezTo>
                <a:cubicBezTo>
                  <a:pt x="167494" y="238377"/>
                  <a:pt x="197719" y="213142"/>
                  <a:pt x="172845" y="262890"/>
                </a:cubicBezTo>
                <a:cubicBezTo>
                  <a:pt x="166702" y="275177"/>
                  <a:pt x="157605" y="285750"/>
                  <a:pt x="149985" y="297180"/>
                </a:cubicBezTo>
                <a:cubicBezTo>
                  <a:pt x="146175" y="312420"/>
                  <a:pt x="144743" y="328461"/>
                  <a:pt x="138555" y="342900"/>
                </a:cubicBezTo>
                <a:cubicBezTo>
                  <a:pt x="133144" y="355526"/>
                  <a:pt x="120518" y="364328"/>
                  <a:pt x="115695" y="377190"/>
                </a:cubicBezTo>
                <a:cubicBezTo>
                  <a:pt x="108874" y="395380"/>
                  <a:pt x="107740" y="415226"/>
                  <a:pt x="104265" y="434340"/>
                </a:cubicBezTo>
                <a:cubicBezTo>
                  <a:pt x="88172" y="522851"/>
                  <a:pt x="101558" y="476751"/>
                  <a:pt x="81405" y="537210"/>
                </a:cubicBezTo>
                <a:cubicBezTo>
                  <a:pt x="73280" y="618464"/>
                  <a:pt x="71179" y="655717"/>
                  <a:pt x="58545" y="731520"/>
                </a:cubicBezTo>
                <a:cubicBezTo>
                  <a:pt x="55351" y="750683"/>
                  <a:pt x="49862" y="769438"/>
                  <a:pt x="47115" y="788670"/>
                </a:cubicBezTo>
                <a:cubicBezTo>
                  <a:pt x="42236" y="822824"/>
                  <a:pt x="41357" y="857508"/>
                  <a:pt x="35685" y="891540"/>
                </a:cubicBezTo>
                <a:cubicBezTo>
                  <a:pt x="27064" y="943266"/>
                  <a:pt x="18051" y="913255"/>
                  <a:pt x="1395" y="971550"/>
                </a:cubicBezTo>
                <a:cubicBezTo>
                  <a:pt x="-1745" y="982540"/>
                  <a:pt x="1395" y="994410"/>
                  <a:pt x="1395" y="100584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solidFill>
                <a:srgbClr val="FF0000"/>
              </a:solidFill>
            </a:endParaRPr>
          </a:p>
        </p:txBody>
      </p:sp>
      <p:grpSp>
        <p:nvGrpSpPr>
          <p:cNvPr id="13" name="Group 12"/>
          <p:cNvGrpSpPr/>
          <p:nvPr/>
        </p:nvGrpSpPr>
        <p:grpSpPr>
          <a:xfrm>
            <a:off x="5985159" y="2326801"/>
            <a:ext cx="2907550" cy="2068820"/>
            <a:chOff x="5879901" y="2174876"/>
            <a:chExt cx="2907550" cy="2068820"/>
          </a:xfrm>
        </p:grpSpPr>
        <p:pic>
          <p:nvPicPr>
            <p:cNvPr id="97" name="Picture 96"/>
            <p:cNvPicPr>
              <a:picLocks noChangeAspect="1"/>
            </p:cNvPicPr>
            <p:nvPr/>
          </p:nvPicPr>
          <p:blipFill>
            <a:blip r:embed="rId10"/>
            <a:stretch>
              <a:fillRect/>
            </a:stretch>
          </p:blipFill>
          <p:spPr>
            <a:xfrm>
              <a:off x="5879901" y="2304369"/>
              <a:ext cx="660924" cy="1600772"/>
            </a:xfrm>
            <a:prstGeom prst="rect">
              <a:avLst/>
            </a:prstGeom>
          </p:spPr>
        </p:pic>
        <p:grpSp>
          <p:nvGrpSpPr>
            <p:cNvPr id="154" name="Group 153"/>
            <p:cNvGrpSpPr/>
            <p:nvPr/>
          </p:nvGrpSpPr>
          <p:grpSpPr>
            <a:xfrm>
              <a:off x="6305551" y="2174876"/>
              <a:ext cx="2166938" cy="1731963"/>
              <a:chOff x="6305551" y="2174876"/>
              <a:chExt cx="2166938" cy="1731963"/>
            </a:xfrm>
          </p:grpSpPr>
          <p:grpSp>
            <p:nvGrpSpPr>
              <p:cNvPr id="112" name="Group 4"/>
              <p:cNvGrpSpPr>
                <a:grpSpLocks noChangeAspect="1"/>
              </p:cNvGrpSpPr>
              <p:nvPr/>
            </p:nvGrpSpPr>
            <p:grpSpPr bwMode="auto">
              <a:xfrm>
                <a:off x="6305551" y="2174876"/>
                <a:ext cx="2166938" cy="1731963"/>
                <a:chOff x="3972" y="1370"/>
                <a:chExt cx="1365" cy="1091"/>
              </a:xfrm>
            </p:grpSpPr>
            <p:sp>
              <p:nvSpPr>
                <p:cNvPr id="113" name="AutoShape 3"/>
                <p:cNvSpPr>
                  <a:spLocks noChangeAspect="1" noChangeArrowheads="1" noTextEdit="1"/>
                </p:cNvSpPr>
                <p:nvPr/>
              </p:nvSpPr>
              <p:spPr bwMode="auto">
                <a:xfrm>
                  <a:off x="3972" y="1370"/>
                  <a:ext cx="1364" cy="1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4" name="Freeform 5"/>
                <p:cNvSpPr>
                  <a:spLocks/>
                </p:cNvSpPr>
                <p:nvPr/>
              </p:nvSpPr>
              <p:spPr bwMode="auto">
                <a:xfrm>
                  <a:off x="4314" y="2362"/>
                  <a:ext cx="676" cy="77"/>
                </a:xfrm>
                <a:custGeom>
                  <a:avLst/>
                  <a:gdLst>
                    <a:gd name="T0" fmla="*/ 617 w 676"/>
                    <a:gd name="T1" fmla="*/ 0 h 77"/>
                    <a:gd name="T2" fmla="*/ 47 w 676"/>
                    <a:gd name="T3" fmla="*/ 0 h 77"/>
                    <a:gd name="T4" fmla="*/ 0 w 676"/>
                    <a:gd name="T5" fmla="*/ 77 h 77"/>
                    <a:gd name="T6" fmla="*/ 676 w 676"/>
                    <a:gd name="T7" fmla="*/ 77 h 77"/>
                    <a:gd name="T8" fmla="*/ 617 w 676"/>
                    <a:gd name="T9" fmla="*/ 0 h 77"/>
                  </a:gdLst>
                  <a:ahLst/>
                  <a:cxnLst>
                    <a:cxn ang="0">
                      <a:pos x="T0" y="T1"/>
                    </a:cxn>
                    <a:cxn ang="0">
                      <a:pos x="T2" y="T3"/>
                    </a:cxn>
                    <a:cxn ang="0">
                      <a:pos x="T4" y="T5"/>
                    </a:cxn>
                    <a:cxn ang="0">
                      <a:pos x="T6" y="T7"/>
                    </a:cxn>
                    <a:cxn ang="0">
                      <a:pos x="T8" y="T9"/>
                    </a:cxn>
                  </a:cxnLst>
                  <a:rect l="0" t="0" r="r" b="b"/>
                  <a:pathLst>
                    <a:path w="676" h="77">
                      <a:moveTo>
                        <a:pt x="617" y="0"/>
                      </a:moveTo>
                      <a:lnTo>
                        <a:pt x="47" y="0"/>
                      </a:lnTo>
                      <a:lnTo>
                        <a:pt x="0" y="77"/>
                      </a:lnTo>
                      <a:lnTo>
                        <a:pt x="676" y="77"/>
                      </a:lnTo>
                      <a:lnTo>
                        <a:pt x="61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5" name="Rectangle 6"/>
                <p:cNvSpPr>
                  <a:spLocks noChangeArrowheads="1"/>
                </p:cNvSpPr>
                <p:nvPr/>
              </p:nvSpPr>
              <p:spPr bwMode="auto">
                <a:xfrm>
                  <a:off x="4314" y="2439"/>
                  <a:ext cx="676" cy="22"/>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6" name="Freeform 7"/>
                <p:cNvSpPr>
                  <a:spLocks/>
                </p:cNvSpPr>
                <p:nvPr/>
              </p:nvSpPr>
              <p:spPr bwMode="auto">
                <a:xfrm>
                  <a:off x="3972" y="1371"/>
                  <a:ext cx="1365" cy="81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7" name="Freeform 8"/>
                <p:cNvSpPr>
                  <a:spLocks/>
                </p:cNvSpPr>
                <p:nvPr/>
              </p:nvSpPr>
              <p:spPr bwMode="auto">
                <a:xfrm>
                  <a:off x="4562" y="2183"/>
                  <a:ext cx="175" cy="214"/>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pic>
            <p:nvPicPr>
              <p:cNvPr id="153" name="Picture 152"/>
              <p:cNvPicPr>
                <a:picLocks noChangeAspect="1"/>
              </p:cNvPicPr>
              <p:nvPr/>
            </p:nvPicPr>
            <p:blipFill>
              <a:blip r:embed="rId11"/>
              <a:stretch>
                <a:fillRect/>
              </a:stretch>
            </p:blipFill>
            <p:spPr>
              <a:xfrm>
                <a:off x="6354168" y="2237265"/>
                <a:ext cx="2049382" cy="1130587"/>
              </a:xfrm>
              <a:prstGeom prst="rect">
                <a:avLst/>
              </a:prstGeom>
            </p:spPr>
          </p:pic>
        </p:grpSp>
        <p:grpSp>
          <p:nvGrpSpPr>
            <p:cNvPr id="3" name="Group 2"/>
            <p:cNvGrpSpPr/>
            <p:nvPr/>
          </p:nvGrpSpPr>
          <p:grpSpPr>
            <a:xfrm>
              <a:off x="8408038" y="3931407"/>
              <a:ext cx="379413" cy="195262"/>
              <a:chOff x="11533188" y="5988051"/>
              <a:chExt cx="379413" cy="195262"/>
            </a:xfrm>
          </p:grpSpPr>
          <p:sp>
            <p:nvSpPr>
              <p:cNvPr id="95" name="Freeform 9"/>
              <p:cNvSpPr>
                <a:spLocks/>
              </p:cNvSpPr>
              <p:nvPr/>
            </p:nvSpPr>
            <p:spPr bwMode="auto">
              <a:xfrm>
                <a:off x="11533188" y="6005513"/>
                <a:ext cx="379413" cy="177800"/>
              </a:xfrm>
              <a:custGeom>
                <a:avLst/>
                <a:gdLst>
                  <a:gd name="T0" fmla="*/ 247 w 258"/>
                  <a:gd name="T1" fmla="*/ 34 h 121"/>
                  <a:gd name="T2" fmla="*/ 241 w 258"/>
                  <a:gd name="T3" fmla="*/ 30 h 121"/>
                  <a:gd name="T4" fmla="*/ 129 w 258"/>
                  <a:gd name="T5" fmla="*/ 0 h 121"/>
                  <a:gd name="T6" fmla="*/ 17 w 258"/>
                  <a:gd name="T7" fmla="*/ 30 h 121"/>
                  <a:gd name="T8" fmla="*/ 12 w 258"/>
                  <a:gd name="T9" fmla="*/ 34 h 121"/>
                  <a:gd name="T10" fmla="*/ 0 w 258"/>
                  <a:gd name="T11" fmla="*/ 58 h 121"/>
                  <a:gd name="T12" fmla="*/ 0 w 258"/>
                  <a:gd name="T13" fmla="*/ 97 h 121"/>
                  <a:gd name="T14" fmla="*/ 24 w 258"/>
                  <a:gd name="T15" fmla="*/ 121 h 121"/>
                  <a:gd name="T16" fmla="*/ 234 w 258"/>
                  <a:gd name="T17" fmla="*/ 121 h 121"/>
                  <a:gd name="T18" fmla="*/ 258 w 258"/>
                  <a:gd name="T19" fmla="*/ 97 h 121"/>
                  <a:gd name="T20" fmla="*/ 258 w 258"/>
                  <a:gd name="T21" fmla="*/ 58 h 121"/>
                  <a:gd name="T22" fmla="*/ 247 w 258"/>
                  <a:gd name="T23" fmla="*/ 3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121">
                    <a:moveTo>
                      <a:pt x="247" y="34"/>
                    </a:moveTo>
                    <a:cubicBezTo>
                      <a:pt x="245" y="33"/>
                      <a:pt x="243" y="31"/>
                      <a:pt x="241" y="30"/>
                    </a:cubicBezTo>
                    <a:cubicBezTo>
                      <a:pt x="208" y="11"/>
                      <a:pt x="170" y="0"/>
                      <a:pt x="129" y="0"/>
                    </a:cubicBezTo>
                    <a:cubicBezTo>
                      <a:pt x="88" y="0"/>
                      <a:pt x="50" y="11"/>
                      <a:pt x="17" y="30"/>
                    </a:cubicBezTo>
                    <a:cubicBezTo>
                      <a:pt x="15" y="31"/>
                      <a:pt x="13" y="33"/>
                      <a:pt x="12" y="34"/>
                    </a:cubicBezTo>
                    <a:cubicBezTo>
                      <a:pt x="5" y="39"/>
                      <a:pt x="0" y="48"/>
                      <a:pt x="0" y="58"/>
                    </a:cubicBezTo>
                    <a:cubicBezTo>
                      <a:pt x="0" y="97"/>
                      <a:pt x="0" y="97"/>
                      <a:pt x="0" y="97"/>
                    </a:cubicBezTo>
                    <a:cubicBezTo>
                      <a:pt x="0" y="110"/>
                      <a:pt x="11" y="121"/>
                      <a:pt x="24" y="121"/>
                    </a:cubicBezTo>
                    <a:cubicBezTo>
                      <a:pt x="234" y="121"/>
                      <a:pt x="234" y="121"/>
                      <a:pt x="234" y="121"/>
                    </a:cubicBezTo>
                    <a:cubicBezTo>
                      <a:pt x="248" y="121"/>
                      <a:pt x="258" y="110"/>
                      <a:pt x="258" y="97"/>
                    </a:cubicBezTo>
                    <a:cubicBezTo>
                      <a:pt x="258" y="58"/>
                      <a:pt x="258" y="58"/>
                      <a:pt x="258" y="58"/>
                    </a:cubicBezTo>
                    <a:cubicBezTo>
                      <a:pt x="258" y="48"/>
                      <a:pt x="254" y="39"/>
                      <a:pt x="247" y="34"/>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98" name="Freeform 10"/>
              <p:cNvSpPr>
                <a:spLocks/>
              </p:cNvSpPr>
              <p:nvPr/>
            </p:nvSpPr>
            <p:spPr bwMode="auto">
              <a:xfrm>
                <a:off x="11704638" y="5988051"/>
                <a:ext cx="36513" cy="104775"/>
              </a:xfrm>
              <a:custGeom>
                <a:avLst/>
                <a:gdLst>
                  <a:gd name="T0" fmla="*/ 24 w 24"/>
                  <a:gd name="T1" fmla="*/ 60 h 72"/>
                  <a:gd name="T2" fmla="*/ 12 w 24"/>
                  <a:gd name="T3" fmla="*/ 72 h 72"/>
                  <a:gd name="T4" fmla="*/ 12 w 24"/>
                  <a:gd name="T5" fmla="*/ 72 h 72"/>
                  <a:gd name="T6" fmla="*/ 0 w 24"/>
                  <a:gd name="T7" fmla="*/ 60 h 72"/>
                  <a:gd name="T8" fmla="*/ 0 w 24"/>
                  <a:gd name="T9" fmla="*/ 12 h 72"/>
                  <a:gd name="T10" fmla="*/ 12 w 24"/>
                  <a:gd name="T11" fmla="*/ 0 h 72"/>
                  <a:gd name="T12" fmla="*/ 12 w 24"/>
                  <a:gd name="T13" fmla="*/ 0 h 72"/>
                  <a:gd name="T14" fmla="*/ 24 w 24"/>
                  <a:gd name="T15" fmla="*/ 12 h 72"/>
                  <a:gd name="T16" fmla="*/ 24 w 24"/>
                  <a:gd name="T1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72">
                    <a:moveTo>
                      <a:pt x="24" y="60"/>
                    </a:moveTo>
                    <a:cubicBezTo>
                      <a:pt x="24" y="67"/>
                      <a:pt x="19" y="72"/>
                      <a:pt x="12" y="72"/>
                    </a:cubicBezTo>
                    <a:cubicBezTo>
                      <a:pt x="12" y="72"/>
                      <a:pt x="12" y="72"/>
                      <a:pt x="12" y="72"/>
                    </a:cubicBezTo>
                    <a:cubicBezTo>
                      <a:pt x="6" y="72"/>
                      <a:pt x="0" y="67"/>
                      <a:pt x="0" y="60"/>
                    </a:cubicBezTo>
                    <a:cubicBezTo>
                      <a:pt x="0" y="12"/>
                      <a:pt x="0" y="12"/>
                      <a:pt x="0" y="12"/>
                    </a:cubicBezTo>
                    <a:cubicBezTo>
                      <a:pt x="0" y="5"/>
                      <a:pt x="6" y="0"/>
                      <a:pt x="12" y="0"/>
                    </a:cubicBezTo>
                    <a:cubicBezTo>
                      <a:pt x="12" y="0"/>
                      <a:pt x="12" y="0"/>
                      <a:pt x="12" y="0"/>
                    </a:cubicBezTo>
                    <a:cubicBezTo>
                      <a:pt x="19" y="0"/>
                      <a:pt x="24" y="5"/>
                      <a:pt x="24" y="12"/>
                    </a:cubicBezTo>
                    <a:lnTo>
                      <a:pt x="24" y="6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grpSp>
          <p:nvGrpSpPr>
            <p:cNvPr id="124" name="Group 123"/>
            <p:cNvGrpSpPr/>
            <p:nvPr/>
          </p:nvGrpSpPr>
          <p:grpSpPr>
            <a:xfrm>
              <a:off x="6428096" y="3975901"/>
              <a:ext cx="1905000" cy="267795"/>
              <a:chOff x="9559926" y="6059488"/>
              <a:chExt cx="1905000" cy="207963"/>
            </a:xfrm>
          </p:grpSpPr>
          <p:sp>
            <p:nvSpPr>
              <p:cNvPr id="125" name="Freeform 11"/>
              <p:cNvSpPr>
                <a:spLocks/>
              </p:cNvSpPr>
              <p:nvPr/>
            </p:nvSpPr>
            <p:spPr bwMode="auto">
              <a:xfrm>
                <a:off x="9559926" y="6059488"/>
                <a:ext cx="1905000" cy="166688"/>
              </a:xfrm>
              <a:custGeom>
                <a:avLst/>
                <a:gdLst>
                  <a:gd name="T0" fmla="*/ 1098 w 1200"/>
                  <a:gd name="T1" fmla="*/ 0 h 105"/>
                  <a:gd name="T2" fmla="*/ 97 w 1200"/>
                  <a:gd name="T3" fmla="*/ 0 h 105"/>
                  <a:gd name="T4" fmla="*/ 0 w 1200"/>
                  <a:gd name="T5" fmla="*/ 105 h 105"/>
                  <a:gd name="T6" fmla="*/ 1200 w 1200"/>
                  <a:gd name="T7" fmla="*/ 105 h 105"/>
                  <a:gd name="T8" fmla="*/ 1098 w 1200"/>
                  <a:gd name="T9" fmla="*/ 0 h 105"/>
                </a:gdLst>
                <a:ahLst/>
                <a:cxnLst>
                  <a:cxn ang="0">
                    <a:pos x="T0" y="T1"/>
                  </a:cxn>
                  <a:cxn ang="0">
                    <a:pos x="T2" y="T3"/>
                  </a:cxn>
                  <a:cxn ang="0">
                    <a:pos x="T4" y="T5"/>
                  </a:cxn>
                  <a:cxn ang="0">
                    <a:pos x="T6" y="T7"/>
                  </a:cxn>
                  <a:cxn ang="0">
                    <a:pos x="T8" y="T9"/>
                  </a:cxn>
                </a:cxnLst>
                <a:rect l="0" t="0" r="r" b="b"/>
                <a:pathLst>
                  <a:path w="1200" h="105">
                    <a:moveTo>
                      <a:pt x="1098" y="0"/>
                    </a:moveTo>
                    <a:lnTo>
                      <a:pt x="97" y="0"/>
                    </a:lnTo>
                    <a:lnTo>
                      <a:pt x="0" y="105"/>
                    </a:lnTo>
                    <a:lnTo>
                      <a:pt x="1200" y="105"/>
                    </a:lnTo>
                    <a:lnTo>
                      <a:pt x="1098"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6" name="Freeform 12"/>
              <p:cNvSpPr>
                <a:spLocks/>
              </p:cNvSpPr>
              <p:nvPr/>
            </p:nvSpPr>
            <p:spPr bwMode="auto">
              <a:xfrm>
                <a:off x="9740901" y="6092826"/>
                <a:ext cx="1173163" cy="26988"/>
              </a:xfrm>
              <a:custGeom>
                <a:avLst/>
                <a:gdLst>
                  <a:gd name="T0" fmla="*/ 15 w 739"/>
                  <a:gd name="T1" fmla="*/ 0 h 17"/>
                  <a:gd name="T2" fmla="*/ 731 w 739"/>
                  <a:gd name="T3" fmla="*/ 0 h 17"/>
                  <a:gd name="T4" fmla="*/ 739 w 739"/>
                  <a:gd name="T5" fmla="*/ 17 h 17"/>
                  <a:gd name="T6" fmla="*/ 0 w 739"/>
                  <a:gd name="T7" fmla="*/ 17 h 17"/>
                  <a:gd name="T8" fmla="*/ 15 w 739"/>
                  <a:gd name="T9" fmla="*/ 0 h 17"/>
                </a:gdLst>
                <a:ahLst/>
                <a:cxnLst>
                  <a:cxn ang="0">
                    <a:pos x="T0" y="T1"/>
                  </a:cxn>
                  <a:cxn ang="0">
                    <a:pos x="T2" y="T3"/>
                  </a:cxn>
                  <a:cxn ang="0">
                    <a:pos x="T4" y="T5"/>
                  </a:cxn>
                  <a:cxn ang="0">
                    <a:pos x="T6" y="T7"/>
                  </a:cxn>
                  <a:cxn ang="0">
                    <a:pos x="T8" y="T9"/>
                  </a:cxn>
                </a:cxnLst>
                <a:rect l="0" t="0" r="r" b="b"/>
                <a:pathLst>
                  <a:path w="739" h="17">
                    <a:moveTo>
                      <a:pt x="15" y="0"/>
                    </a:moveTo>
                    <a:lnTo>
                      <a:pt x="731" y="0"/>
                    </a:lnTo>
                    <a:lnTo>
                      <a:pt x="739" y="17"/>
                    </a:lnTo>
                    <a:lnTo>
                      <a:pt x="0" y="17"/>
                    </a:lnTo>
                    <a:lnTo>
                      <a:pt x="15"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7" name="Freeform 13"/>
              <p:cNvSpPr>
                <a:spLocks/>
              </p:cNvSpPr>
              <p:nvPr/>
            </p:nvSpPr>
            <p:spPr bwMode="auto">
              <a:xfrm>
                <a:off x="9709151" y="6129338"/>
                <a:ext cx="1225550" cy="25400"/>
              </a:xfrm>
              <a:custGeom>
                <a:avLst/>
                <a:gdLst>
                  <a:gd name="T0" fmla="*/ 15 w 772"/>
                  <a:gd name="T1" fmla="*/ 0 h 16"/>
                  <a:gd name="T2" fmla="*/ 763 w 772"/>
                  <a:gd name="T3" fmla="*/ 0 h 16"/>
                  <a:gd name="T4" fmla="*/ 772 w 772"/>
                  <a:gd name="T5" fmla="*/ 16 h 16"/>
                  <a:gd name="T6" fmla="*/ 0 w 772"/>
                  <a:gd name="T7" fmla="*/ 16 h 16"/>
                  <a:gd name="T8" fmla="*/ 15 w 772"/>
                  <a:gd name="T9" fmla="*/ 0 h 16"/>
                </a:gdLst>
                <a:ahLst/>
                <a:cxnLst>
                  <a:cxn ang="0">
                    <a:pos x="T0" y="T1"/>
                  </a:cxn>
                  <a:cxn ang="0">
                    <a:pos x="T2" y="T3"/>
                  </a:cxn>
                  <a:cxn ang="0">
                    <a:pos x="T4" y="T5"/>
                  </a:cxn>
                  <a:cxn ang="0">
                    <a:pos x="T6" y="T7"/>
                  </a:cxn>
                  <a:cxn ang="0">
                    <a:pos x="T8" y="T9"/>
                  </a:cxn>
                </a:cxnLst>
                <a:rect l="0" t="0" r="r" b="b"/>
                <a:pathLst>
                  <a:path w="772" h="16">
                    <a:moveTo>
                      <a:pt x="15" y="0"/>
                    </a:moveTo>
                    <a:lnTo>
                      <a:pt x="763" y="0"/>
                    </a:lnTo>
                    <a:lnTo>
                      <a:pt x="772" y="16"/>
                    </a:lnTo>
                    <a:lnTo>
                      <a:pt x="0" y="16"/>
                    </a:lnTo>
                    <a:lnTo>
                      <a:pt x="15"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8" name="Freeform 14"/>
              <p:cNvSpPr>
                <a:spLocks/>
              </p:cNvSpPr>
              <p:nvPr/>
            </p:nvSpPr>
            <p:spPr bwMode="auto">
              <a:xfrm>
                <a:off x="9677401" y="6164263"/>
                <a:ext cx="1276350" cy="28575"/>
              </a:xfrm>
              <a:custGeom>
                <a:avLst/>
                <a:gdLst>
                  <a:gd name="T0" fmla="*/ 0 w 804"/>
                  <a:gd name="T1" fmla="*/ 18 h 18"/>
                  <a:gd name="T2" fmla="*/ 14 w 804"/>
                  <a:gd name="T3" fmla="*/ 0 h 18"/>
                  <a:gd name="T4" fmla="*/ 795 w 804"/>
                  <a:gd name="T5" fmla="*/ 0 h 18"/>
                  <a:gd name="T6" fmla="*/ 804 w 804"/>
                  <a:gd name="T7" fmla="*/ 18 h 18"/>
                  <a:gd name="T8" fmla="*/ 0 w 804"/>
                  <a:gd name="T9" fmla="*/ 18 h 18"/>
                </a:gdLst>
                <a:ahLst/>
                <a:cxnLst>
                  <a:cxn ang="0">
                    <a:pos x="T0" y="T1"/>
                  </a:cxn>
                  <a:cxn ang="0">
                    <a:pos x="T2" y="T3"/>
                  </a:cxn>
                  <a:cxn ang="0">
                    <a:pos x="T4" y="T5"/>
                  </a:cxn>
                  <a:cxn ang="0">
                    <a:pos x="T6" y="T7"/>
                  </a:cxn>
                  <a:cxn ang="0">
                    <a:pos x="T8" y="T9"/>
                  </a:cxn>
                </a:cxnLst>
                <a:rect l="0" t="0" r="r" b="b"/>
                <a:pathLst>
                  <a:path w="804" h="18">
                    <a:moveTo>
                      <a:pt x="0" y="18"/>
                    </a:moveTo>
                    <a:lnTo>
                      <a:pt x="14" y="0"/>
                    </a:lnTo>
                    <a:lnTo>
                      <a:pt x="795" y="0"/>
                    </a:lnTo>
                    <a:lnTo>
                      <a:pt x="804" y="18"/>
                    </a:lnTo>
                    <a:lnTo>
                      <a:pt x="0" y="1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9" name="Freeform 15"/>
              <p:cNvSpPr>
                <a:spLocks/>
              </p:cNvSpPr>
              <p:nvPr/>
            </p:nvSpPr>
            <p:spPr bwMode="auto">
              <a:xfrm>
                <a:off x="9740901" y="6092826"/>
                <a:ext cx="1173163" cy="26988"/>
              </a:xfrm>
              <a:custGeom>
                <a:avLst/>
                <a:gdLst>
                  <a:gd name="T0" fmla="*/ 739 w 739"/>
                  <a:gd name="T1" fmla="*/ 17 h 17"/>
                  <a:gd name="T2" fmla="*/ 0 w 739"/>
                  <a:gd name="T3" fmla="*/ 17 h 17"/>
                  <a:gd name="T4" fmla="*/ 15 w 739"/>
                  <a:gd name="T5" fmla="*/ 0 h 17"/>
                  <a:gd name="T6" fmla="*/ 731 w 739"/>
                  <a:gd name="T7" fmla="*/ 0 h 17"/>
                  <a:gd name="T8" fmla="*/ 739 w 739"/>
                  <a:gd name="T9" fmla="*/ 17 h 17"/>
                </a:gdLst>
                <a:ahLst/>
                <a:cxnLst>
                  <a:cxn ang="0">
                    <a:pos x="T0" y="T1"/>
                  </a:cxn>
                  <a:cxn ang="0">
                    <a:pos x="T2" y="T3"/>
                  </a:cxn>
                  <a:cxn ang="0">
                    <a:pos x="T4" y="T5"/>
                  </a:cxn>
                  <a:cxn ang="0">
                    <a:pos x="T6" y="T7"/>
                  </a:cxn>
                  <a:cxn ang="0">
                    <a:pos x="T8" y="T9"/>
                  </a:cxn>
                </a:cxnLst>
                <a:rect l="0" t="0" r="r" b="b"/>
                <a:pathLst>
                  <a:path w="739" h="17">
                    <a:moveTo>
                      <a:pt x="739" y="17"/>
                    </a:moveTo>
                    <a:lnTo>
                      <a:pt x="0" y="17"/>
                    </a:lnTo>
                    <a:lnTo>
                      <a:pt x="15" y="0"/>
                    </a:lnTo>
                    <a:lnTo>
                      <a:pt x="731" y="0"/>
                    </a:lnTo>
                    <a:lnTo>
                      <a:pt x="739" y="1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0" name="Freeform 16"/>
              <p:cNvSpPr>
                <a:spLocks/>
              </p:cNvSpPr>
              <p:nvPr/>
            </p:nvSpPr>
            <p:spPr bwMode="auto">
              <a:xfrm>
                <a:off x="9709151" y="6129338"/>
                <a:ext cx="1225550" cy="25400"/>
              </a:xfrm>
              <a:custGeom>
                <a:avLst/>
                <a:gdLst>
                  <a:gd name="T0" fmla="*/ 772 w 772"/>
                  <a:gd name="T1" fmla="*/ 16 h 16"/>
                  <a:gd name="T2" fmla="*/ 0 w 772"/>
                  <a:gd name="T3" fmla="*/ 16 h 16"/>
                  <a:gd name="T4" fmla="*/ 15 w 772"/>
                  <a:gd name="T5" fmla="*/ 0 h 16"/>
                  <a:gd name="T6" fmla="*/ 763 w 772"/>
                  <a:gd name="T7" fmla="*/ 0 h 16"/>
                  <a:gd name="T8" fmla="*/ 772 w 772"/>
                  <a:gd name="T9" fmla="*/ 16 h 16"/>
                </a:gdLst>
                <a:ahLst/>
                <a:cxnLst>
                  <a:cxn ang="0">
                    <a:pos x="T0" y="T1"/>
                  </a:cxn>
                  <a:cxn ang="0">
                    <a:pos x="T2" y="T3"/>
                  </a:cxn>
                  <a:cxn ang="0">
                    <a:pos x="T4" y="T5"/>
                  </a:cxn>
                  <a:cxn ang="0">
                    <a:pos x="T6" y="T7"/>
                  </a:cxn>
                  <a:cxn ang="0">
                    <a:pos x="T8" y="T9"/>
                  </a:cxn>
                </a:cxnLst>
                <a:rect l="0" t="0" r="r" b="b"/>
                <a:pathLst>
                  <a:path w="772" h="16">
                    <a:moveTo>
                      <a:pt x="772" y="16"/>
                    </a:moveTo>
                    <a:lnTo>
                      <a:pt x="0" y="16"/>
                    </a:lnTo>
                    <a:lnTo>
                      <a:pt x="15" y="0"/>
                    </a:lnTo>
                    <a:lnTo>
                      <a:pt x="763" y="0"/>
                    </a:lnTo>
                    <a:lnTo>
                      <a:pt x="772" y="1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1" name="Freeform 17"/>
              <p:cNvSpPr>
                <a:spLocks/>
              </p:cNvSpPr>
              <p:nvPr/>
            </p:nvSpPr>
            <p:spPr bwMode="auto">
              <a:xfrm>
                <a:off x="9677401" y="6164263"/>
                <a:ext cx="1276350" cy="28575"/>
              </a:xfrm>
              <a:custGeom>
                <a:avLst/>
                <a:gdLst>
                  <a:gd name="T0" fmla="*/ 804 w 804"/>
                  <a:gd name="T1" fmla="*/ 18 h 18"/>
                  <a:gd name="T2" fmla="*/ 0 w 804"/>
                  <a:gd name="T3" fmla="*/ 18 h 18"/>
                  <a:gd name="T4" fmla="*/ 14 w 804"/>
                  <a:gd name="T5" fmla="*/ 0 h 18"/>
                  <a:gd name="T6" fmla="*/ 795 w 804"/>
                  <a:gd name="T7" fmla="*/ 0 h 18"/>
                  <a:gd name="T8" fmla="*/ 804 w 804"/>
                  <a:gd name="T9" fmla="*/ 18 h 18"/>
                </a:gdLst>
                <a:ahLst/>
                <a:cxnLst>
                  <a:cxn ang="0">
                    <a:pos x="T0" y="T1"/>
                  </a:cxn>
                  <a:cxn ang="0">
                    <a:pos x="T2" y="T3"/>
                  </a:cxn>
                  <a:cxn ang="0">
                    <a:pos x="T4" y="T5"/>
                  </a:cxn>
                  <a:cxn ang="0">
                    <a:pos x="T6" y="T7"/>
                  </a:cxn>
                  <a:cxn ang="0">
                    <a:pos x="T8" y="T9"/>
                  </a:cxn>
                </a:cxnLst>
                <a:rect l="0" t="0" r="r" b="b"/>
                <a:pathLst>
                  <a:path w="804" h="18">
                    <a:moveTo>
                      <a:pt x="804" y="18"/>
                    </a:moveTo>
                    <a:lnTo>
                      <a:pt x="0" y="18"/>
                    </a:lnTo>
                    <a:lnTo>
                      <a:pt x="14" y="0"/>
                    </a:lnTo>
                    <a:lnTo>
                      <a:pt x="795" y="0"/>
                    </a:lnTo>
                    <a:lnTo>
                      <a:pt x="804" y="18"/>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2" name="Rectangle 18"/>
              <p:cNvSpPr>
                <a:spLocks noChangeArrowheads="1"/>
              </p:cNvSpPr>
              <p:nvPr/>
            </p:nvSpPr>
            <p:spPr bwMode="auto">
              <a:xfrm>
                <a:off x="9559926" y="6226176"/>
                <a:ext cx="1905000" cy="4127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3" name="Freeform 19"/>
              <p:cNvSpPr>
                <a:spLocks/>
              </p:cNvSpPr>
              <p:nvPr/>
            </p:nvSpPr>
            <p:spPr bwMode="auto">
              <a:xfrm>
                <a:off x="10942638" y="6092826"/>
                <a:ext cx="398463" cy="100013"/>
              </a:xfrm>
              <a:custGeom>
                <a:avLst/>
                <a:gdLst>
                  <a:gd name="T0" fmla="*/ 0 w 251"/>
                  <a:gd name="T1" fmla="*/ 0 h 63"/>
                  <a:gd name="T2" fmla="*/ 196 w 251"/>
                  <a:gd name="T3" fmla="*/ 0 h 63"/>
                  <a:gd name="T4" fmla="*/ 251 w 251"/>
                  <a:gd name="T5" fmla="*/ 63 h 63"/>
                  <a:gd name="T6" fmla="*/ 41 w 251"/>
                  <a:gd name="T7" fmla="*/ 63 h 63"/>
                  <a:gd name="T8" fmla="*/ 0 w 251"/>
                  <a:gd name="T9" fmla="*/ 0 h 63"/>
                </a:gdLst>
                <a:ahLst/>
                <a:cxnLst>
                  <a:cxn ang="0">
                    <a:pos x="T0" y="T1"/>
                  </a:cxn>
                  <a:cxn ang="0">
                    <a:pos x="T2" y="T3"/>
                  </a:cxn>
                  <a:cxn ang="0">
                    <a:pos x="T4" y="T5"/>
                  </a:cxn>
                  <a:cxn ang="0">
                    <a:pos x="T6" y="T7"/>
                  </a:cxn>
                  <a:cxn ang="0">
                    <a:pos x="T8" y="T9"/>
                  </a:cxn>
                </a:cxnLst>
                <a:rect l="0" t="0" r="r" b="b"/>
                <a:pathLst>
                  <a:path w="251" h="63">
                    <a:moveTo>
                      <a:pt x="0" y="0"/>
                    </a:moveTo>
                    <a:lnTo>
                      <a:pt x="196" y="0"/>
                    </a:lnTo>
                    <a:lnTo>
                      <a:pt x="251" y="63"/>
                    </a:lnTo>
                    <a:lnTo>
                      <a:pt x="41" y="63"/>
                    </a:ln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cxnSp>
          <p:nvCxnSpPr>
            <p:cNvPr id="8" name="Straight Connector 7"/>
            <p:cNvCxnSpPr>
              <a:stCxn id="125" idx="2"/>
              <a:endCxn id="125" idx="3"/>
            </p:cNvCxnSpPr>
            <p:nvPr/>
          </p:nvCxnSpPr>
          <p:spPr>
            <a:xfrm>
              <a:off x="6428096" y="4190546"/>
              <a:ext cx="1905000" cy="0"/>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482547" y="1677064"/>
            <a:ext cx="1878496" cy="3572133"/>
            <a:chOff x="655637" y="2125662"/>
            <a:chExt cx="1878496" cy="3572133"/>
          </a:xfrm>
        </p:grpSpPr>
        <p:grpSp>
          <p:nvGrpSpPr>
            <p:cNvPr id="32" name="Group 31"/>
            <p:cNvGrpSpPr>
              <a:grpSpLocks noChangeAspect="1"/>
            </p:cNvGrpSpPr>
            <p:nvPr/>
          </p:nvGrpSpPr>
          <p:grpSpPr bwMode="auto">
            <a:xfrm>
              <a:off x="655637" y="2125662"/>
              <a:ext cx="1878496" cy="3572133"/>
              <a:chOff x="4538" y="655"/>
              <a:chExt cx="2825" cy="5372"/>
            </a:xfrm>
          </p:grpSpPr>
          <p:sp>
            <p:nvSpPr>
              <p:cNvPr id="33" name="AutoShape 3"/>
              <p:cNvSpPr>
                <a:spLocks noChangeAspect="1" noChangeArrowheads="1" noTextEdit="1"/>
              </p:cNvSpPr>
              <p:nvPr/>
            </p:nvSpPr>
            <p:spPr bwMode="auto">
              <a:xfrm>
                <a:off x="4538" y="655"/>
                <a:ext cx="2825" cy="5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1836" b="0" i="0" u="none" strike="noStrike" kern="0" cap="none" spc="0" normalizeH="0" baseline="0" noProof="0">
                  <a:ln>
                    <a:noFill/>
                  </a:ln>
                  <a:solidFill>
                    <a:sysClr val="windowText" lastClr="000000"/>
                  </a:solidFill>
                  <a:effectLst/>
                  <a:uLnTx/>
                  <a:uFillTx/>
                </a:endParaRPr>
              </a:p>
            </p:txBody>
          </p:sp>
          <p:sp>
            <p:nvSpPr>
              <p:cNvPr id="34" name="Freeform 5"/>
              <p:cNvSpPr>
                <a:spLocks/>
              </p:cNvSpPr>
              <p:nvPr/>
            </p:nvSpPr>
            <p:spPr bwMode="auto">
              <a:xfrm>
                <a:off x="4997" y="660"/>
                <a:ext cx="688" cy="462"/>
              </a:xfrm>
              <a:custGeom>
                <a:avLst/>
                <a:gdLst>
                  <a:gd name="T0" fmla="*/ 141 w 141"/>
                  <a:gd name="T1" fmla="*/ 95 h 95"/>
                  <a:gd name="T2" fmla="*/ 141 w 141"/>
                  <a:gd name="T3" fmla="*/ 65 h 95"/>
                  <a:gd name="T4" fmla="*/ 76 w 141"/>
                  <a:gd name="T5" fmla="*/ 0 h 95"/>
                  <a:gd name="T6" fmla="*/ 64 w 141"/>
                  <a:gd name="T7" fmla="*/ 0 h 95"/>
                  <a:gd name="T8" fmla="*/ 0 w 141"/>
                  <a:gd name="T9" fmla="*/ 65 h 95"/>
                  <a:gd name="T10" fmla="*/ 0 w 141"/>
                  <a:gd name="T11" fmla="*/ 95 h 95"/>
                  <a:gd name="T12" fmla="*/ 141 w 14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1" h="95">
                    <a:moveTo>
                      <a:pt x="141" y="95"/>
                    </a:moveTo>
                    <a:cubicBezTo>
                      <a:pt x="141" y="65"/>
                      <a:pt x="141" y="65"/>
                      <a:pt x="141" y="65"/>
                    </a:cubicBezTo>
                    <a:cubicBezTo>
                      <a:pt x="141" y="29"/>
                      <a:pt x="112" y="0"/>
                      <a:pt x="76" y="0"/>
                    </a:cubicBezTo>
                    <a:cubicBezTo>
                      <a:pt x="64" y="0"/>
                      <a:pt x="64" y="0"/>
                      <a:pt x="64" y="0"/>
                    </a:cubicBezTo>
                    <a:cubicBezTo>
                      <a:pt x="29" y="0"/>
                      <a:pt x="0" y="29"/>
                      <a:pt x="0" y="65"/>
                    </a:cubicBezTo>
                    <a:cubicBezTo>
                      <a:pt x="0" y="95"/>
                      <a:pt x="0" y="95"/>
                      <a:pt x="0" y="95"/>
                    </a:cubicBezTo>
                    <a:lnTo>
                      <a:pt x="141" y="95"/>
                    </a:ln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1836" b="0" i="0" u="none" strike="noStrike" kern="0" cap="none" spc="0" normalizeH="0" baseline="0" noProof="0">
                  <a:ln>
                    <a:noFill/>
                  </a:ln>
                  <a:solidFill>
                    <a:sysClr val="windowText" lastClr="000000"/>
                  </a:solidFill>
                  <a:effectLst/>
                  <a:uLnTx/>
                  <a:uFillTx/>
                </a:endParaRPr>
              </a:p>
            </p:txBody>
          </p:sp>
          <p:sp>
            <p:nvSpPr>
              <p:cNvPr id="35" name="Freeform 6"/>
              <p:cNvSpPr>
                <a:spLocks/>
              </p:cNvSpPr>
              <p:nvPr/>
            </p:nvSpPr>
            <p:spPr bwMode="auto">
              <a:xfrm>
                <a:off x="4919" y="1224"/>
                <a:ext cx="839" cy="176"/>
              </a:xfrm>
              <a:custGeom>
                <a:avLst/>
                <a:gdLst>
                  <a:gd name="T0" fmla="*/ 0 w 172"/>
                  <a:gd name="T1" fmla="*/ 27 h 36"/>
                  <a:gd name="T2" fmla="*/ 9 w 172"/>
                  <a:gd name="T3" fmla="*/ 36 h 36"/>
                  <a:gd name="T4" fmla="*/ 164 w 172"/>
                  <a:gd name="T5" fmla="*/ 36 h 36"/>
                  <a:gd name="T6" fmla="*/ 172 w 172"/>
                  <a:gd name="T7" fmla="*/ 27 h 36"/>
                  <a:gd name="T8" fmla="*/ 172 w 172"/>
                  <a:gd name="T9" fmla="*/ 8 h 36"/>
                  <a:gd name="T10" fmla="*/ 164 w 172"/>
                  <a:gd name="T11" fmla="*/ 0 h 36"/>
                  <a:gd name="T12" fmla="*/ 9 w 172"/>
                  <a:gd name="T13" fmla="*/ 0 h 36"/>
                  <a:gd name="T14" fmla="*/ 0 w 172"/>
                  <a:gd name="T15" fmla="*/ 8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4" y="36"/>
                      <a:pt x="164" y="36"/>
                      <a:pt x="164" y="36"/>
                    </a:cubicBezTo>
                    <a:cubicBezTo>
                      <a:pt x="169" y="36"/>
                      <a:pt x="172" y="32"/>
                      <a:pt x="172" y="27"/>
                    </a:cubicBezTo>
                    <a:cubicBezTo>
                      <a:pt x="172" y="8"/>
                      <a:pt x="172" y="8"/>
                      <a:pt x="172" y="8"/>
                    </a:cubicBezTo>
                    <a:cubicBezTo>
                      <a:pt x="172" y="3"/>
                      <a:pt x="169" y="0"/>
                      <a:pt x="164" y="0"/>
                    </a:cubicBezTo>
                    <a:cubicBezTo>
                      <a:pt x="9" y="0"/>
                      <a:pt x="9" y="0"/>
                      <a:pt x="9" y="0"/>
                    </a:cubicBezTo>
                    <a:cubicBezTo>
                      <a:pt x="4" y="0"/>
                      <a:pt x="0" y="3"/>
                      <a:pt x="0" y="8"/>
                    </a:cubicBezTo>
                    <a:lnTo>
                      <a:pt x="0"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1836" b="0" i="0" u="none" strike="noStrike" kern="0" cap="none" spc="0" normalizeH="0" baseline="0" noProof="0">
                  <a:ln>
                    <a:noFill/>
                  </a:ln>
                  <a:solidFill>
                    <a:sysClr val="windowText" lastClr="000000"/>
                  </a:solidFill>
                  <a:effectLst/>
                  <a:uLnTx/>
                  <a:uFillTx/>
                </a:endParaRPr>
              </a:p>
            </p:txBody>
          </p:sp>
          <p:sp>
            <p:nvSpPr>
              <p:cNvPr id="36" name="Rectangle 7"/>
              <p:cNvSpPr>
                <a:spLocks noChangeArrowheads="1"/>
              </p:cNvSpPr>
              <p:nvPr/>
            </p:nvSpPr>
            <p:spPr bwMode="auto">
              <a:xfrm>
                <a:off x="4880" y="3526"/>
                <a:ext cx="922" cy="30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1836" b="0" i="0" u="none" strike="noStrike" kern="0" cap="none" spc="0" normalizeH="0" baseline="0" noProof="0">
                  <a:ln>
                    <a:noFill/>
                  </a:ln>
                  <a:solidFill>
                    <a:sysClr val="windowText" lastClr="000000"/>
                  </a:solidFill>
                  <a:effectLst/>
                  <a:uLnTx/>
                  <a:uFillTx/>
                </a:endParaRPr>
              </a:p>
            </p:txBody>
          </p:sp>
          <p:sp>
            <p:nvSpPr>
              <p:cNvPr id="37" name="Rectangle 8"/>
              <p:cNvSpPr>
                <a:spLocks noChangeArrowheads="1"/>
              </p:cNvSpPr>
              <p:nvPr/>
            </p:nvSpPr>
            <p:spPr bwMode="auto">
              <a:xfrm>
                <a:off x="5563" y="3526"/>
                <a:ext cx="239" cy="224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1836" b="0" i="0" u="none" strike="noStrike" kern="0" cap="none" spc="0" normalizeH="0" baseline="0" noProof="0">
                  <a:ln>
                    <a:noFill/>
                  </a:ln>
                  <a:solidFill>
                    <a:sysClr val="windowText" lastClr="000000"/>
                  </a:solidFill>
                  <a:effectLst/>
                  <a:uLnTx/>
                  <a:uFillTx/>
                </a:endParaRPr>
              </a:p>
            </p:txBody>
          </p:sp>
          <p:sp>
            <p:nvSpPr>
              <p:cNvPr id="38" name="Freeform 9"/>
              <p:cNvSpPr>
                <a:spLocks/>
              </p:cNvSpPr>
              <p:nvPr/>
            </p:nvSpPr>
            <p:spPr bwMode="auto">
              <a:xfrm>
                <a:off x="5563" y="5740"/>
                <a:ext cx="551" cy="287"/>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3"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1836" b="0" i="0" u="none" strike="noStrike" kern="0" cap="none" spc="0" normalizeH="0" baseline="0" noProof="0">
                  <a:ln>
                    <a:noFill/>
                  </a:ln>
                  <a:solidFill>
                    <a:sysClr val="windowText" lastClr="000000"/>
                  </a:solidFill>
                  <a:effectLst/>
                  <a:uLnTx/>
                  <a:uFillTx/>
                </a:endParaRPr>
              </a:p>
            </p:txBody>
          </p:sp>
          <p:sp>
            <p:nvSpPr>
              <p:cNvPr id="39" name="Rectangle 10"/>
              <p:cNvSpPr>
                <a:spLocks noChangeArrowheads="1"/>
              </p:cNvSpPr>
              <p:nvPr/>
            </p:nvSpPr>
            <p:spPr bwMode="auto">
              <a:xfrm>
                <a:off x="4880" y="3526"/>
                <a:ext cx="239" cy="224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1836" b="0" i="0" u="none" strike="noStrike" kern="0" cap="none" spc="0" normalizeH="0" baseline="0" noProof="0">
                  <a:ln>
                    <a:noFill/>
                  </a:ln>
                  <a:solidFill>
                    <a:sysClr val="windowText" lastClr="000000"/>
                  </a:solidFill>
                  <a:effectLst/>
                  <a:uLnTx/>
                  <a:uFillTx/>
                </a:endParaRPr>
              </a:p>
            </p:txBody>
          </p:sp>
          <p:sp>
            <p:nvSpPr>
              <p:cNvPr id="40" name="Freeform 11"/>
              <p:cNvSpPr>
                <a:spLocks/>
              </p:cNvSpPr>
              <p:nvPr/>
            </p:nvSpPr>
            <p:spPr bwMode="auto">
              <a:xfrm>
                <a:off x="4880" y="5740"/>
                <a:ext cx="551" cy="287"/>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1836" b="0" i="0" u="none" strike="noStrike" kern="0" cap="none" spc="0" normalizeH="0" baseline="0" noProof="0">
                  <a:ln>
                    <a:noFill/>
                  </a:ln>
                  <a:solidFill>
                    <a:sysClr val="windowText" lastClr="000000"/>
                  </a:solidFill>
                  <a:effectLst/>
                  <a:uLnTx/>
                  <a:uFillTx/>
                </a:endParaRPr>
              </a:p>
            </p:txBody>
          </p:sp>
          <p:sp>
            <p:nvSpPr>
              <p:cNvPr id="41" name="Freeform 12"/>
              <p:cNvSpPr>
                <a:spLocks/>
              </p:cNvSpPr>
              <p:nvPr/>
            </p:nvSpPr>
            <p:spPr bwMode="auto">
              <a:xfrm>
                <a:off x="4543" y="1872"/>
                <a:ext cx="1595" cy="1654"/>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1836" b="0" i="0" u="none" strike="noStrike" kern="0" cap="none" spc="0" normalizeH="0" baseline="0" noProof="0">
                  <a:ln>
                    <a:noFill/>
                  </a:ln>
                  <a:solidFill>
                    <a:sysClr val="windowText" lastClr="000000"/>
                  </a:solidFill>
                  <a:effectLst/>
                  <a:uLnTx/>
                  <a:uFillTx/>
                </a:endParaRPr>
              </a:p>
            </p:txBody>
          </p:sp>
          <p:sp>
            <p:nvSpPr>
              <p:cNvPr id="42" name="Freeform 13"/>
              <p:cNvSpPr>
                <a:spLocks/>
              </p:cNvSpPr>
              <p:nvPr/>
            </p:nvSpPr>
            <p:spPr bwMode="auto">
              <a:xfrm>
                <a:off x="5846" y="2494"/>
                <a:ext cx="571" cy="852"/>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1836" b="0" i="0" u="none" strike="noStrike" kern="0" cap="none" spc="0" normalizeH="0" baseline="0" noProof="0">
                  <a:ln>
                    <a:noFill/>
                  </a:ln>
                  <a:solidFill>
                    <a:sysClr val="windowText" lastClr="000000"/>
                  </a:solidFill>
                  <a:effectLst/>
                  <a:uLnTx/>
                  <a:uFillTx/>
                </a:endParaRPr>
              </a:p>
            </p:txBody>
          </p:sp>
          <p:sp>
            <p:nvSpPr>
              <p:cNvPr id="43" name="Rectangle 14"/>
              <p:cNvSpPr>
                <a:spLocks noChangeArrowheads="1"/>
              </p:cNvSpPr>
              <p:nvPr/>
            </p:nvSpPr>
            <p:spPr bwMode="auto">
              <a:xfrm>
                <a:off x="4587" y="2494"/>
                <a:ext cx="249" cy="1475"/>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1836" b="0" i="0" u="none" strike="noStrike" kern="0" cap="none" spc="0" normalizeH="0" baseline="0" noProof="0">
                  <a:ln>
                    <a:noFill/>
                  </a:ln>
                  <a:solidFill>
                    <a:sysClr val="windowText" lastClr="000000"/>
                  </a:solidFill>
                  <a:effectLst/>
                  <a:uLnTx/>
                  <a:uFillTx/>
                </a:endParaRPr>
              </a:p>
            </p:txBody>
          </p:sp>
          <p:sp>
            <p:nvSpPr>
              <p:cNvPr id="44" name="Freeform 15"/>
              <p:cNvSpPr>
                <a:spLocks/>
              </p:cNvSpPr>
              <p:nvPr/>
            </p:nvSpPr>
            <p:spPr bwMode="auto">
              <a:xfrm>
                <a:off x="4587" y="3716"/>
                <a:ext cx="249" cy="496"/>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1836" b="0" i="0" u="none" strike="noStrike" kern="0" cap="none" spc="0" normalizeH="0" baseline="0" noProof="0">
                  <a:ln>
                    <a:noFill/>
                  </a:ln>
                  <a:solidFill>
                    <a:sysClr val="windowText" lastClr="000000"/>
                  </a:solidFill>
                  <a:effectLst/>
                  <a:uLnTx/>
                  <a:uFillTx/>
                </a:endParaRPr>
              </a:p>
            </p:txBody>
          </p:sp>
          <p:sp>
            <p:nvSpPr>
              <p:cNvPr id="45" name="Freeform 16"/>
              <p:cNvSpPr>
                <a:spLocks/>
              </p:cNvSpPr>
              <p:nvPr/>
            </p:nvSpPr>
            <p:spPr bwMode="auto">
              <a:xfrm>
                <a:off x="6163" y="3093"/>
                <a:ext cx="502" cy="253"/>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1836" b="0" i="0" u="none" strike="noStrike" kern="0" cap="none" spc="0" normalizeH="0" baseline="0" noProof="0">
                  <a:ln>
                    <a:noFill/>
                  </a:ln>
                  <a:solidFill>
                    <a:sysClr val="windowText" lastClr="000000"/>
                  </a:solidFill>
                  <a:effectLst/>
                  <a:uLnTx/>
                  <a:uFillTx/>
                </a:endParaRPr>
              </a:p>
            </p:txBody>
          </p:sp>
          <p:sp>
            <p:nvSpPr>
              <p:cNvPr id="46" name="Rectangle 17"/>
              <p:cNvSpPr>
                <a:spLocks noChangeArrowheads="1"/>
              </p:cNvSpPr>
              <p:nvPr/>
            </p:nvSpPr>
            <p:spPr bwMode="auto">
              <a:xfrm>
                <a:off x="4582" y="3657"/>
                <a:ext cx="254" cy="132"/>
              </a:xfrm>
              <a:prstGeom prst="rect">
                <a:avLst/>
              </a:prstGeom>
              <a:solidFill>
                <a:schemeClr val="tx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1836" b="0" i="0" u="none" strike="noStrike" kern="0" cap="none" spc="0" normalizeH="0" baseline="0" noProof="0">
                  <a:ln>
                    <a:noFill/>
                  </a:ln>
                  <a:solidFill>
                    <a:sysClr val="windowText" lastClr="000000"/>
                  </a:solidFill>
                  <a:effectLst/>
                  <a:uLnTx/>
                  <a:uFillTx/>
                </a:endParaRPr>
              </a:p>
            </p:txBody>
          </p:sp>
          <p:sp>
            <p:nvSpPr>
              <p:cNvPr id="47" name="Rectangle 18"/>
              <p:cNvSpPr>
                <a:spLocks noChangeArrowheads="1"/>
              </p:cNvSpPr>
              <p:nvPr/>
            </p:nvSpPr>
            <p:spPr bwMode="auto">
              <a:xfrm>
                <a:off x="5958" y="2981"/>
                <a:ext cx="1098" cy="11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1836" b="0" i="0" u="none" strike="noStrike" kern="0" cap="none" spc="0" normalizeH="0" baseline="0" noProof="0">
                  <a:ln>
                    <a:noFill/>
                  </a:ln>
                  <a:solidFill>
                    <a:sysClr val="windowText" lastClr="000000"/>
                  </a:solidFill>
                  <a:effectLst/>
                  <a:uLnTx/>
                  <a:uFillTx/>
                </a:endParaRPr>
              </a:p>
            </p:txBody>
          </p:sp>
          <p:sp>
            <p:nvSpPr>
              <p:cNvPr id="48" name="Freeform 19"/>
              <p:cNvSpPr>
                <a:spLocks/>
              </p:cNvSpPr>
              <p:nvPr/>
            </p:nvSpPr>
            <p:spPr bwMode="auto">
              <a:xfrm>
                <a:off x="6212" y="2426"/>
                <a:ext cx="1146" cy="555"/>
              </a:xfrm>
              <a:custGeom>
                <a:avLst/>
                <a:gdLst>
                  <a:gd name="T0" fmla="*/ 297 w 1146"/>
                  <a:gd name="T1" fmla="*/ 0 h 555"/>
                  <a:gd name="T2" fmla="*/ 1146 w 1146"/>
                  <a:gd name="T3" fmla="*/ 0 h 555"/>
                  <a:gd name="T4" fmla="*/ 844 w 1146"/>
                  <a:gd name="T5" fmla="*/ 555 h 555"/>
                  <a:gd name="T6" fmla="*/ 0 w 1146"/>
                  <a:gd name="T7" fmla="*/ 555 h 555"/>
                  <a:gd name="T8" fmla="*/ 297 w 1146"/>
                  <a:gd name="T9" fmla="*/ 0 h 555"/>
                </a:gdLst>
                <a:ahLst/>
                <a:cxnLst>
                  <a:cxn ang="0">
                    <a:pos x="T0" y="T1"/>
                  </a:cxn>
                  <a:cxn ang="0">
                    <a:pos x="T2" y="T3"/>
                  </a:cxn>
                  <a:cxn ang="0">
                    <a:pos x="T4" y="T5"/>
                  </a:cxn>
                  <a:cxn ang="0">
                    <a:pos x="T6" y="T7"/>
                  </a:cxn>
                  <a:cxn ang="0">
                    <a:pos x="T8" y="T9"/>
                  </a:cxn>
                </a:cxnLst>
                <a:rect l="0" t="0" r="r" b="b"/>
                <a:pathLst>
                  <a:path w="1146" h="555">
                    <a:moveTo>
                      <a:pt x="297" y="0"/>
                    </a:moveTo>
                    <a:lnTo>
                      <a:pt x="1146" y="0"/>
                    </a:lnTo>
                    <a:lnTo>
                      <a:pt x="844" y="555"/>
                    </a:lnTo>
                    <a:lnTo>
                      <a:pt x="0" y="555"/>
                    </a:lnTo>
                    <a:lnTo>
                      <a:pt x="29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1836" b="0" i="0" u="none" strike="noStrike" kern="0" cap="none" spc="0" normalizeH="0" baseline="0" noProof="0">
                  <a:ln>
                    <a:noFill/>
                  </a:ln>
                  <a:solidFill>
                    <a:sysClr val="windowText" lastClr="000000"/>
                  </a:solidFill>
                  <a:effectLst/>
                  <a:uLnTx/>
                  <a:uFillTx/>
                </a:endParaRPr>
              </a:p>
            </p:txBody>
          </p:sp>
          <p:sp>
            <p:nvSpPr>
              <p:cNvPr id="49" name="Rectangle 20"/>
              <p:cNvSpPr>
                <a:spLocks noChangeArrowheads="1"/>
              </p:cNvSpPr>
              <p:nvPr/>
            </p:nvSpPr>
            <p:spPr bwMode="auto">
              <a:xfrm>
                <a:off x="5958" y="2981"/>
                <a:ext cx="254" cy="11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1836" b="0" i="0" u="none" strike="noStrike" kern="0" cap="none" spc="0" normalizeH="0" baseline="0" noProof="0">
                  <a:ln>
                    <a:noFill/>
                  </a:ln>
                  <a:solidFill>
                    <a:sysClr val="windowText" lastClr="000000"/>
                  </a:solidFill>
                  <a:effectLst/>
                  <a:uLnTx/>
                  <a:uFillTx/>
                </a:endParaRPr>
              </a:p>
            </p:txBody>
          </p:sp>
          <p:sp>
            <p:nvSpPr>
              <p:cNvPr id="50" name="Freeform 21"/>
              <p:cNvSpPr>
                <a:spLocks/>
              </p:cNvSpPr>
              <p:nvPr/>
            </p:nvSpPr>
            <p:spPr bwMode="auto">
              <a:xfrm>
                <a:off x="5192" y="1536"/>
                <a:ext cx="293" cy="482"/>
              </a:xfrm>
              <a:custGeom>
                <a:avLst/>
                <a:gdLst>
                  <a:gd name="T0" fmla="*/ 146 w 293"/>
                  <a:gd name="T1" fmla="*/ 482 h 482"/>
                  <a:gd name="T2" fmla="*/ 293 w 293"/>
                  <a:gd name="T3" fmla="*/ 336 h 482"/>
                  <a:gd name="T4" fmla="*/ 293 w 293"/>
                  <a:gd name="T5" fmla="*/ 0 h 482"/>
                  <a:gd name="T6" fmla="*/ 0 w 293"/>
                  <a:gd name="T7" fmla="*/ 0 h 482"/>
                  <a:gd name="T8" fmla="*/ 0 w 293"/>
                  <a:gd name="T9" fmla="*/ 336 h 482"/>
                  <a:gd name="T10" fmla="*/ 146 w 293"/>
                  <a:gd name="T11" fmla="*/ 482 h 482"/>
                </a:gdLst>
                <a:ahLst/>
                <a:cxnLst>
                  <a:cxn ang="0">
                    <a:pos x="T0" y="T1"/>
                  </a:cxn>
                  <a:cxn ang="0">
                    <a:pos x="T2" y="T3"/>
                  </a:cxn>
                  <a:cxn ang="0">
                    <a:pos x="T4" y="T5"/>
                  </a:cxn>
                  <a:cxn ang="0">
                    <a:pos x="T6" y="T7"/>
                  </a:cxn>
                  <a:cxn ang="0">
                    <a:pos x="T8" y="T9"/>
                  </a:cxn>
                  <a:cxn ang="0">
                    <a:pos x="T10" y="T11"/>
                  </a:cxn>
                </a:cxnLst>
                <a:rect l="0" t="0" r="r" b="b"/>
                <a:pathLst>
                  <a:path w="293" h="482">
                    <a:moveTo>
                      <a:pt x="146" y="482"/>
                    </a:moveTo>
                    <a:lnTo>
                      <a:pt x="293" y="336"/>
                    </a:lnTo>
                    <a:lnTo>
                      <a:pt x="293" y="0"/>
                    </a:lnTo>
                    <a:lnTo>
                      <a:pt x="0" y="0"/>
                    </a:lnTo>
                    <a:lnTo>
                      <a:pt x="0" y="336"/>
                    </a:lnTo>
                    <a:lnTo>
                      <a:pt x="146" y="482"/>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1836" b="0" i="0" u="none" strike="noStrike" kern="0" cap="none" spc="0" normalizeH="0" baseline="0" noProof="0">
                  <a:ln>
                    <a:noFill/>
                  </a:ln>
                  <a:solidFill>
                    <a:sysClr val="windowText" lastClr="000000"/>
                  </a:solidFill>
                  <a:effectLst/>
                  <a:uLnTx/>
                  <a:uFillTx/>
                </a:endParaRPr>
              </a:p>
            </p:txBody>
          </p:sp>
          <p:sp>
            <p:nvSpPr>
              <p:cNvPr id="51" name="Freeform 22"/>
              <p:cNvSpPr>
                <a:spLocks/>
              </p:cNvSpPr>
              <p:nvPr/>
            </p:nvSpPr>
            <p:spPr bwMode="auto">
              <a:xfrm>
                <a:off x="5192" y="1536"/>
                <a:ext cx="293" cy="253"/>
              </a:xfrm>
              <a:custGeom>
                <a:avLst/>
                <a:gdLst>
                  <a:gd name="T0" fmla="*/ 60 w 60"/>
                  <a:gd name="T1" fmla="*/ 48 h 52"/>
                  <a:gd name="T2" fmla="*/ 31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1" y="51"/>
                      <a:pt x="41" y="52"/>
                      <a:pt x="31" y="52"/>
                    </a:cubicBezTo>
                    <a:cubicBezTo>
                      <a:pt x="20" y="52"/>
                      <a:pt x="10" y="51"/>
                      <a:pt x="0" y="48"/>
                    </a:cubicBezTo>
                    <a:cubicBezTo>
                      <a:pt x="0" y="0"/>
                      <a:pt x="0" y="0"/>
                      <a:pt x="0" y="0"/>
                    </a:cubicBezTo>
                    <a:cubicBezTo>
                      <a:pt x="60" y="0"/>
                      <a:pt x="60" y="0"/>
                      <a:pt x="60" y="0"/>
                    </a:cubicBezTo>
                    <a:lnTo>
                      <a:pt x="6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1836" b="0" i="0" u="none" strike="noStrike" kern="0" cap="none" spc="0" normalizeH="0" baseline="0" noProof="0">
                  <a:ln>
                    <a:noFill/>
                  </a:ln>
                  <a:solidFill>
                    <a:sysClr val="windowText" lastClr="000000"/>
                  </a:solidFill>
                  <a:effectLst/>
                  <a:uLnTx/>
                  <a:uFillTx/>
                </a:endParaRPr>
              </a:p>
            </p:txBody>
          </p:sp>
          <p:sp>
            <p:nvSpPr>
              <p:cNvPr id="52" name="Freeform 23"/>
              <p:cNvSpPr>
                <a:spLocks/>
              </p:cNvSpPr>
              <p:nvPr/>
            </p:nvSpPr>
            <p:spPr bwMode="auto">
              <a:xfrm>
                <a:off x="4997" y="1083"/>
                <a:ext cx="688" cy="652"/>
              </a:xfrm>
              <a:custGeom>
                <a:avLst/>
                <a:gdLst>
                  <a:gd name="T0" fmla="*/ 141 w 141"/>
                  <a:gd name="T1" fmla="*/ 0 h 134"/>
                  <a:gd name="T2" fmla="*/ 141 w 141"/>
                  <a:gd name="T3" fmla="*/ 110 h 134"/>
                  <a:gd name="T4" fmla="*/ 140 w 141"/>
                  <a:gd name="T5" fmla="*/ 110 h 134"/>
                  <a:gd name="T6" fmla="*/ 71 w 141"/>
                  <a:gd name="T7" fmla="*/ 134 h 134"/>
                  <a:gd name="T8" fmla="*/ 0 w 141"/>
                  <a:gd name="T9" fmla="*/ 110 h 134"/>
                  <a:gd name="T10" fmla="*/ 0 w 141"/>
                  <a:gd name="T11" fmla="*/ 0 h 134"/>
                  <a:gd name="T12" fmla="*/ 141 w 141"/>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41" h="134">
                    <a:moveTo>
                      <a:pt x="141" y="0"/>
                    </a:moveTo>
                    <a:cubicBezTo>
                      <a:pt x="141" y="110"/>
                      <a:pt x="141" y="110"/>
                      <a:pt x="141" y="110"/>
                    </a:cubicBezTo>
                    <a:cubicBezTo>
                      <a:pt x="140" y="110"/>
                      <a:pt x="140" y="110"/>
                      <a:pt x="140" y="110"/>
                    </a:cubicBezTo>
                    <a:cubicBezTo>
                      <a:pt x="121" y="125"/>
                      <a:pt x="97" y="134"/>
                      <a:pt x="71" y="134"/>
                    </a:cubicBezTo>
                    <a:cubicBezTo>
                      <a:pt x="45" y="134"/>
                      <a:pt x="19" y="125"/>
                      <a:pt x="0" y="110"/>
                    </a:cubicBezTo>
                    <a:cubicBezTo>
                      <a:pt x="0" y="0"/>
                      <a:pt x="0" y="0"/>
                      <a:pt x="0" y="0"/>
                    </a:cubicBezTo>
                    <a:lnTo>
                      <a:pt x="141"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1836" b="0" i="0" u="none" strike="noStrike" kern="0" cap="none" spc="0" normalizeH="0" baseline="0" noProof="0">
                  <a:ln>
                    <a:noFill/>
                  </a:ln>
                  <a:solidFill>
                    <a:sysClr val="windowText" lastClr="000000"/>
                  </a:solidFill>
                  <a:effectLst/>
                  <a:uLnTx/>
                  <a:uFillTx/>
                </a:endParaRPr>
              </a:p>
            </p:txBody>
          </p:sp>
          <p:sp>
            <p:nvSpPr>
              <p:cNvPr id="53" name="Rectangle 24"/>
              <p:cNvSpPr>
                <a:spLocks noChangeArrowheads="1"/>
              </p:cNvSpPr>
              <p:nvPr/>
            </p:nvSpPr>
            <p:spPr bwMode="auto">
              <a:xfrm>
                <a:off x="4587" y="2494"/>
                <a:ext cx="249" cy="7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1836" b="0" i="0" u="none" strike="noStrike" kern="0" cap="none" spc="0" normalizeH="0" baseline="0" noProof="0">
                  <a:ln>
                    <a:noFill/>
                  </a:ln>
                  <a:solidFill>
                    <a:sysClr val="windowText" lastClr="000000"/>
                  </a:solidFill>
                  <a:effectLst/>
                  <a:uLnTx/>
                  <a:uFillTx/>
                </a:endParaRPr>
              </a:p>
            </p:txBody>
          </p:sp>
          <p:sp>
            <p:nvSpPr>
              <p:cNvPr id="54" name="Rectangle 25"/>
              <p:cNvSpPr>
                <a:spLocks noChangeArrowheads="1"/>
              </p:cNvSpPr>
              <p:nvPr/>
            </p:nvSpPr>
            <p:spPr bwMode="auto">
              <a:xfrm>
                <a:off x="5846" y="2494"/>
                <a:ext cx="249" cy="7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1836" b="0" i="0" u="none" strike="noStrike" kern="0" cap="none" spc="0" normalizeH="0" baseline="0" noProof="0">
                  <a:ln>
                    <a:noFill/>
                  </a:ln>
                  <a:solidFill>
                    <a:sysClr val="windowText" lastClr="000000"/>
                  </a:solidFill>
                  <a:effectLst/>
                  <a:uLnTx/>
                  <a:uFillTx/>
                </a:endParaRPr>
              </a:p>
            </p:txBody>
          </p:sp>
          <p:sp>
            <p:nvSpPr>
              <p:cNvPr id="55" name="Rectangle 26"/>
              <p:cNvSpPr>
                <a:spLocks noChangeArrowheads="1"/>
              </p:cNvSpPr>
              <p:nvPr/>
            </p:nvSpPr>
            <p:spPr bwMode="auto">
              <a:xfrm>
                <a:off x="5631" y="1040"/>
                <a:ext cx="54" cy="360"/>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1836" b="0" i="0" u="none" strike="noStrike" kern="0" cap="none" spc="0" normalizeH="0" baseline="0" noProof="0">
                  <a:ln>
                    <a:noFill/>
                  </a:ln>
                  <a:solidFill>
                    <a:sysClr val="windowText" lastClr="000000"/>
                  </a:solidFill>
                  <a:effectLst/>
                  <a:uLnTx/>
                  <a:uFillTx/>
                </a:endParaRPr>
              </a:p>
            </p:txBody>
          </p:sp>
          <p:sp>
            <p:nvSpPr>
              <p:cNvPr id="56" name="Rectangle 27"/>
              <p:cNvSpPr>
                <a:spLocks noChangeArrowheads="1"/>
              </p:cNvSpPr>
              <p:nvPr/>
            </p:nvSpPr>
            <p:spPr bwMode="auto">
              <a:xfrm>
                <a:off x="4997" y="1040"/>
                <a:ext cx="53" cy="360"/>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1836" b="0" i="0" u="none" strike="noStrike" kern="0" cap="none" spc="0" normalizeH="0" baseline="0" noProof="0">
                  <a:ln>
                    <a:noFill/>
                  </a:ln>
                  <a:solidFill>
                    <a:sysClr val="windowText" lastClr="000000"/>
                  </a:solidFill>
                  <a:effectLst/>
                  <a:uLnTx/>
                  <a:uFillTx/>
                </a:endParaRPr>
              </a:p>
            </p:txBody>
          </p:sp>
          <p:sp>
            <p:nvSpPr>
              <p:cNvPr id="57" name="Oval 28"/>
              <p:cNvSpPr>
                <a:spLocks noChangeArrowheads="1"/>
              </p:cNvSpPr>
              <p:nvPr/>
            </p:nvSpPr>
            <p:spPr bwMode="auto">
              <a:xfrm>
                <a:off x="5128" y="1283"/>
                <a:ext cx="54" cy="5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1836" b="0" i="0" u="none" strike="noStrike" kern="0" cap="none" spc="0" normalizeH="0" baseline="0" noProof="0">
                  <a:ln>
                    <a:noFill/>
                  </a:ln>
                  <a:solidFill>
                    <a:sysClr val="windowText" lastClr="000000"/>
                  </a:solidFill>
                  <a:effectLst/>
                  <a:uLnTx/>
                  <a:uFillTx/>
                </a:endParaRPr>
              </a:p>
            </p:txBody>
          </p:sp>
          <p:sp>
            <p:nvSpPr>
              <p:cNvPr id="58" name="Oval 29"/>
              <p:cNvSpPr>
                <a:spLocks noChangeArrowheads="1"/>
              </p:cNvSpPr>
              <p:nvPr/>
            </p:nvSpPr>
            <p:spPr bwMode="auto">
              <a:xfrm>
                <a:off x="5499" y="1283"/>
                <a:ext cx="54" cy="5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1836" b="0" i="0" u="none" strike="noStrike" kern="0" cap="none" spc="0" normalizeH="0" baseline="0" noProof="0">
                  <a:ln>
                    <a:noFill/>
                  </a:ln>
                  <a:solidFill>
                    <a:sysClr val="windowText" lastClr="000000"/>
                  </a:solidFill>
                  <a:effectLst/>
                  <a:uLnTx/>
                  <a:uFillTx/>
                </a:endParaRPr>
              </a:p>
            </p:txBody>
          </p:sp>
          <p:sp>
            <p:nvSpPr>
              <p:cNvPr id="59" name="Freeform 30"/>
              <p:cNvSpPr>
                <a:spLocks/>
              </p:cNvSpPr>
              <p:nvPr/>
            </p:nvSpPr>
            <p:spPr bwMode="auto">
              <a:xfrm>
                <a:off x="5294" y="1439"/>
                <a:ext cx="93" cy="43"/>
              </a:xfrm>
              <a:custGeom>
                <a:avLst/>
                <a:gdLst>
                  <a:gd name="T0" fmla="*/ 9 w 19"/>
                  <a:gd name="T1" fmla="*/ 9 h 9"/>
                  <a:gd name="T2" fmla="*/ 19 w 19"/>
                  <a:gd name="T3" fmla="*/ 0 h 9"/>
                  <a:gd name="T4" fmla="*/ 0 w 19"/>
                  <a:gd name="T5" fmla="*/ 0 h 9"/>
                  <a:gd name="T6" fmla="*/ 9 w 19"/>
                  <a:gd name="T7" fmla="*/ 9 h 9"/>
                </a:gdLst>
                <a:ahLst/>
                <a:cxnLst>
                  <a:cxn ang="0">
                    <a:pos x="T0" y="T1"/>
                  </a:cxn>
                  <a:cxn ang="0">
                    <a:pos x="T2" y="T3"/>
                  </a:cxn>
                  <a:cxn ang="0">
                    <a:pos x="T4" y="T5"/>
                  </a:cxn>
                  <a:cxn ang="0">
                    <a:pos x="T6" y="T7"/>
                  </a:cxn>
                </a:cxnLst>
                <a:rect l="0" t="0" r="r" b="b"/>
                <a:pathLst>
                  <a:path w="19" h="9">
                    <a:moveTo>
                      <a:pt x="9" y="9"/>
                    </a:moveTo>
                    <a:cubicBezTo>
                      <a:pt x="15" y="9"/>
                      <a:pt x="19" y="5"/>
                      <a:pt x="19" y="0"/>
                    </a:cubicBezTo>
                    <a:cubicBezTo>
                      <a:pt x="0" y="0"/>
                      <a:pt x="0" y="0"/>
                      <a:pt x="0" y="0"/>
                    </a:cubicBezTo>
                    <a:cubicBezTo>
                      <a:pt x="0" y="5"/>
                      <a:pt x="4" y="9"/>
                      <a:pt x="9" y="9"/>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1836" b="0" i="0" u="none" strike="noStrike" kern="0" cap="none" spc="0" normalizeH="0" baseline="0" noProof="0">
                  <a:ln>
                    <a:noFill/>
                  </a:ln>
                  <a:solidFill>
                    <a:sysClr val="windowText" lastClr="000000"/>
                  </a:solidFill>
                  <a:effectLst/>
                  <a:uLnTx/>
                  <a:uFillTx/>
                </a:endParaRPr>
              </a:p>
            </p:txBody>
          </p:sp>
          <p:sp>
            <p:nvSpPr>
              <p:cNvPr id="60" name="Freeform 31"/>
              <p:cNvSpPr>
                <a:spLocks/>
              </p:cNvSpPr>
              <p:nvPr/>
            </p:nvSpPr>
            <p:spPr bwMode="auto">
              <a:xfrm>
                <a:off x="5241" y="1594"/>
                <a:ext cx="200" cy="59"/>
              </a:xfrm>
              <a:custGeom>
                <a:avLst/>
                <a:gdLst>
                  <a:gd name="T0" fmla="*/ 41 w 41"/>
                  <a:gd name="T1" fmla="*/ 6 h 12"/>
                  <a:gd name="T2" fmla="*/ 36 w 41"/>
                  <a:gd name="T3" fmla="*/ 12 h 12"/>
                  <a:gd name="T4" fmla="*/ 5 w 41"/>
                  <a:gd name="T5" fmla="*/ 12 h 12"/>
                  <a:gd name="T6" fmla="*/ 0 w 41"/>
                  <a:gd name="T7" fmla="*/ 6 h 12"/>
                  <a:gd name="T8" fmla="*/ 0 w 41"/>
                  <a:gd name="T9" fmla="*/ 6 h 12"/>
                  <a:gd name="T10" fmla="*/ 5 w 41"/>
                  <a:gd name="T11" fmla="*/ 0 h 12"/>
                  <a:gd name="T12" fmla="*/ 36 w 41"/>
                  <a:gd name="T13" fmla="*/ 0 h 12"/>
                  <a:gd name="T14" fmla="*/ 41 w 4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
                    <a:moveTo>
                      <a:pt x="41" y="6"/>
                    </a:moveTo>
                    <a:cubicBezTo>
                      <a:pt x="41" y="9"/>
                      <a:pt x="39" y="12"/>
                      <a:pt x="36" y="12"/>
                    </a:cubicBezTo>
                    <a:cubicBezTo>
                      <a:pt x="5" y="12"/>
                      <a:pt x="5" y="12"/>
                      <a:pt x="5" y="12"/>
                    </a:cubicBezTo>
                    <a:cubicBezTo>
                      <a:pt x="2" y="12"/>
                      <a:pt x="0" y="9"/>
                      <a:pt x="0" y="6"/>
                    </a:cubicBezTo>
                    <a:cubicBezTo>
                      <a:pt x="0" y="6"/>
                      <a:pt x="0" y="6"/>
                      <a:pt x="0" y="6"/>
                    </a:cubicBezTo>
                    <a:cubicBezTo>
                      <a:pt x="0" y="3"/>
                      <a:pt x="2" y="0"/>
                      <a:pt x="5" y="0"/>
                    </a:cubicBezTo>
                    <a:cubicBezTo>
                      <a:pt x="36" y="0"/>
                      <a:pt x="36" y="0"/>
                      <a:pt x="36" y="0"/>
                    </a:cubicBezTo>
                    <a:cubicBezTo>
                      <a:pt x="39" y="0"/>
                      <a:pt x="41" y="3"/>
                      <a:pt x="41" y="6"/>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1836" b="0" i="0" u="none" strike="noStrike" kern="0" cap="none" spc="0" normalizeH="0" baseline="0" noProof="0">
                  <a:ln>
                    <a:noFill/>
                  </a:ln>
                  <a:solidFill>
                    <a:sysClr val="windowText" lastClr="000000"/>
                  </a:solidFill>
                  <a:effectLst/>
                  <a:uLnTx/>
                  <a:uFillTx/>
                </a:endParaRPr>
              </a:p>
            </p:txBody>
          </p:sp>
        </p:grpSp>
        <p:sp>
          <p:nvSpPr>
            <p:cNvPr id="5" name="TextBox 4"/>
            <p:cNvSpPr txBox="1"/>
            <p:nvPr/>
          </p:nvSpPr>
          <p:spPr>
            <a:xfrm>
              <a:off x="655637" y="3079786"/>
              <a:ext cx="1101597" cy="544765"/>
            </a:xfrm>
            <a:prstGeom prst="rect">
              <a:avLst/>
            </a:prstGeom>
            <a:noFill/>
          </p:spPr>
          <p:txBody>
            <a:bodyPr wrap="square" lIns="182880" tIns="146304" rIns="182880" bIns="146304" rtlCol="0">
              <a:spAutoFit/>
            </a:bodyPr>
            <a:lstStyle/>
            <a:p>
              <a:pPr algn="ctr">
                <a:lnSpc>
                  <a:spcPct val="90000"/>
                </a:lnSpc>
                <a:spcAft>
                  <a:spcPts val="600"/>
                </a:spcAft>
              </a:pPr>
              <a:r>
                <a:rPr lang="es-ES" dirty="0">
                  <a:solidFill>
                    <a:schemeClr val="bg1"/>
                  </a:solidFill>
                </a:rPr>
                <a:t>GEEK</a:t>
              </a:r>
              <a:endParaRPr lang="es-ES" sz="2400" dirty="0">
                <a:solidFill>
                  <a:schemeClr val="bg1"/>
                </a:solidFill>
              </a:endParaRPr>
            </a:p>
          </p:txBody>
        </p:sp>
      </p:grpSp>
    </p:spTree>
    <p:extLst>
      <p:ext uri="{BB962C8B-B14F-4D97-AF65-F5344CB8AC3E}">
        <p14:creationId xmlns:p14="http://schemas.microsoft.com/office/powerpoint/2010/main" val="177542784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200"/>
                                        <p:tgtEl>
                                          <p:spTgt spid="107"/>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106"/>
                                        </p:tgtEl>
                                        <p:attrNameLst>
                                          <p:attrName>style.visibility</p:attrName>
                                        </p:attrNameLst>
                                      </p:cBhvr>
                                      <p:to>
                                        <p:strVal val="visible"/>
                                      </p:to>
                                    </p:set>
                                    <p:animEffect transition="in" filter="fade">
                                      <p:cBhvr>
                                        <p:cTn id="11" dur="200"/>
                                        <p:tgtEl>
                                          <p:spTgt spid="106"/>
                                        </p:tgtEl>
                                      </p:cBhvr>
                                    </p:animEffect>
                                  </p:childTnLst>
                                </p:cTn>
                              </p:par>
                            </p:childTnLst>
                          </p:cTn>
                        </p:par>
                        <p:par>
                          <p:cTn id="12" fill="hold">
                            <p:stCondLst>
                              <p:cond delay="400"/>
                            </p:stCondLst>
                            <p:childTnLst>
                              <p:par>
                                <p:cTn id="13" presetID="10" presetClass="entr" presetSubtype="0" fill="hold" grpId="0" nodeType="afterEffect">
                                  <p:stCondLst>
                                    <p:cond delay="0"/>
                                  </p:stCondLst>
                                  <p:childTnLst>
                                    <p:set>
                                      <p:cBhvr>
                                        <p:cTn id="14" dur="1" fill="hold">
                                          <p:stCondLst>
                                            <p:cond delay="0"/>
                                          </p:stCondLst>
                                        </p:cTn>
                                        <p:tgtEl>
                                          <p:spTgt spid="105"/>
                                        </p:tgtEl>
                                        <p:attrNameLst>
                                          <p:attrName>style.visibility</p:attrName>
                                        </p:attrNameLst>
                                      </p:cBhvr>
                                      <p:to>
                                        <p:strVal val="visible"/>
                                      </p:to>
                                    </p:set>
                                    <p:animEffect transition="in" filter="fade">
                                      <p:cBhvr>
                                        <p:cTn id="15" dur="200"/>
                                        <p:tgtEl>
                                          <p:spTgt spid="105"/>
                                        </p:tgtEl>
                                      </p:cBhvr>
                                    </p:animEffect>
                                  </p:childTnLst>
                                </p:cTn>
                              </p:par>
                            </p:childTnLst>
                          </p:cTn>
                        </p:par>
                        <p:par>
                          <p:cTn id="16" fill="hold">
                            <p:stCondLst>
                              <p:cond delay="600"/>
                            </p:stCondLst>
                            <p:childTnLst>
                              <p:par>
                                <p:cTn id="17" presetID="10" presetClass="entr" presetSubtype="0" fill="hold" grpId="0" nodeType="afterEffect">
                                  <p:stCondLst>
                                    <p:cond delay="0"/>
                                  </p:stCondLst>
                                  <p:childTnLst>
                                    <p:set>
                                      <p:cBhvr>
                                        <p:cTn id="18" dur="1" fill="hold">
                                          <p:stCondLst>
                                            <p:cond delay="0"/>
                                          </p:stCondLst>
                                        </p:cTn>
                                        <p:tgtEl>
                                          <p:spTgt spid="104"/>
                                        </p:tgtEl>
                                        <p:attrNameLst>
                                          <p:attrName>style.visibility</p:attrName>
                                        </p:attrNameLst>
                                      </p:cBhvr>
                                      <p:to>
                                        <p:strVal val="visible"/>
                                      </p:to>
                                    </p:set>
                                    <p:animEffect transition="in" filter="fade">
                                      <p:cBhvr>
                                        <p:cTn id="19" dur="200"/>
                                        <p:tgtEl>
                                          <p:spTgt spid="104"/>
                                        </p:tgtEl>
                                      </p:cBhvr>
                                    </p:animEffect>
                                  </p:childTnLst>
                                </p:cTn>
                              </p:par>
                            </p:childTnLst>
                          </p:cTn>
                        </p:par>
                        <p:par>
                          <p:cTn id="20" fill="hold">
                            <p:stCondLst>
                              <p:cond delay="800"/>
                            </p:stCondLst>
                            <p:childTnLst>
                              <p:par>
                                <p:cTn id="21" presetID="10" presetClass="entr" presetSubtype="0" fill="hold" grpId="0" nodeType="afterEffect">
                                  <p:stCondLst>
                                    <p:cond delay="0"/>
                                  </p:stCondLst>
                                  <p:childTnLst>
                                    <p:set>
                                      <p:cBhvr>
                                        <p:cTn id="22" dur="1" fill="hold">
                                          <p:stCondLst>
                                            <p:cond delay="0"/>
                                          </p:stCondLst>
                                        </p:cTn>
                                        <p:tgtEl>
                                          <p:spTgt spid="102"/>
                                        </p:tgtEl>
                                        <p:attrNameLst>
                                          <p:attrName>style.visibility</p:attrName>
                                        </p:attrNameLst>
                                      </p:cBhvr>
                                      <p:to>
                                        <p:strVal val="visible"/>
                                      </p:to>
                                    </p:set>
                                    <p:animEffect transition="in" filter="fade">
                                      <p:cBhvr>
                                        <p:cTn id="23" dur="200"/>
                                        <p:tgtEl>
                                          <p:spTgt spid="102"/>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61"/>
                                        </p:tgtEl>
                                        <p:attrNameLst>
                                          <p:attrName>style.visibility</p:attrName>
                                        </p:attrNameLst>
                                      </p:cBhvr>
                                      <p:to>
                                        <p:strVal val="visible"/>
                                      </p:to>
                                    </p:set>
                                    <p:anim calcmode="lin" valueType="num">
                                      <p:cBhvr>
                                        <p:cTn id="28" dur="300" fill="hold"/>
                                        <p:tgtEl>
                                          <p:spTgt spid="61"/>
                                        </p:tgtEl>
                                        <p:attrNameLst>
                                          <p:attrName>ppt_w</p:attrName>
                                        </p:attrNameLst>
                                      </p:cBhvr>
                                      <p:tavLst>
                                        <p:tav tm="0">
                                          <p:val>
                                            <p:fltVal val="0"/>
                                          </p:val>
                                        </p:tav>
                                        <p:tav tm="100000">
                                          <p:val>
                                            <p:strVal val="#ppt_w"/>
                                          </p:val>
                                        </p:tav>
                                      </p:tavLst>
                                    </p:anim>
                                    <p:anim calcmode="lin" valueType="num">
                                      <p:cBhvr>
                                        <p:cTn id="29" dur="300" fill="hold"/>
                                        <p:tgtEl>
                                          <p:spTgt spid="61"/>
                                        </p:tgtEl>
                                        <p:attrNameLst>
                                          <p:attrName>ppt_h</p:attrName>
                                        </p:attrNameLst>
                                      </p:cBhvr>
                                      <p:tavLst>
                                        <p:tav tm="0">
                                          <p:val>
                                            <p:fltVal val="0"/>
                                          </p:val>
                                        </p:tav>
                                        <p:tav tm="100000">
                                          <p:val>
                                            <p:strVal val="#ppt_h"/>
                                          </p:val>
                                        </p:tav>
                                      </p:tavLst>
                                    </p:anim>
                                    <p:animEffect transition="in" filter="fade">
                                      <p:cBhvr>
                                        <p:cTn id="30" dur="3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92"/>
                                        </p:tgtEl>
                                        <p:attrNameLst>
                                          <p:attrName>style.visibility</p:attrName>
                                        </p:attrNameLst>
                                      </p:cBhvr>
                                      <p:to>
                                        <p:strVal val="visible"/>
                                      </p:to>
                                    </p:set>
                                    <p:anim calcmode="lin" valueType="num">
                                      <p:cBhvr>
                                        <p:cTn id="35" dur="300" fill="hold"/>
                                        <p:tgtEl>
                                          <p:spTgt spid="92"/>
                                        </p:tgtEl>
                                        <p:attrNameLst>
                                          <p:attrName>ppt_w</p:attrName>
                                        </p:attrNameLst>
                                      </p:cBhvr>
                                      <p:tavLst>
                                        <p:tav tm="0">
                                          <p:val>
                                            <p:fltVal val="0"/>
                                          </p:val>
                                        </p:tav>
                                        <p:tav tm="100000">
                                          <p:val>
                                            <p:strVal val="#ppt_w"/>
                                          </p:val>
                                        </p:tav>
                                      </p:tavLst>
                                    </p:anim>
                                    <p:anim calcmode="lin" valueType="num">
                                      <p:cBhvr>
                                        <p:cTn id="36" dur="300" fill="hold"/>
                                        <p:tgtEl>
                                          <p:spTgt spid="92"/>
                                        </p:tgtEl>
                                        <p:attrNameLst>
                                          <p:attrName>ppt_h</p:attrName>
                                        </p:attrNameLst>
                                      </p:cBhvr>
                                      <p:tavLst>
                                        <p:tav tm="0">
                                          <p:val>
                                            <p:fltVal val="0"/>
                                          </p:val>
                                        </p:tav>
                                        <p:tav tm="100000">
                                          <p:val>
                                            <p:strVal val="#ppt_h"/>
                                          </p:val>
                                        </p:tav>
                                      </p:tavLst>
                                    </p:anim>
                                    <p:animEffect transition="in" filter="fade">
                                      <p:cBhvr>
                                        <p:cTn id="37" dur="300"/>
                                        <p:tgtEl>
                                          <p:spTgt spid="92"/>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3"/>
                                        </p:tgtEl>
                                        <p:attrNameLst>
                                          <p:attrName>style.visibility</p:attrName>
                                        </p:attrNameLst>
                                      </p:cBhvr>
                                      <p:to>
                                        <p:strVal val="visible"/>
                                      </p:to>
                                    </p:set>
                                    <p:anim calcmode="lin" valueType="num">
                                      <p:cBhvr>
                                        <p:cTn id="42" dur="300" fill="hold"/>
                                        <p:tgtEl>
                                          <p:spTgt spid="63"/>
                                        </p:tgtEl>
                                        <p:attrNameLst>
                                          <p:attrName>ppt_w</p:attrName>
                                        </p:attrNameLst>
                                      </p:cBhvr>
                                      <p:tavLst>
                                        <p:tav tm="0">
                                          <p:val>
                                            <p:fltVal val="0"/>
                                          </p:val>
                                        </p:tav>
                                        <p:tav tm="100000">
                                          <p:val>
                                            <p:strVal val="#ppt_w"/>
                                          </p:val>
                                        </p:tav>
                                      </p:tavLst>
                                    </p:anim>
                                    <p:anim calcmode="lin" valueType="num">
                                      <p:cBhvr>
                                        <p:cTn id="43" dur="300" fill="hold"/>
                                        <p:tgtEl>
                                          <p:spTgt spid="63"/>
                                        </p:tgtEl>
                                        <p:attrNameLst>
                                          <p:attrName>ppt_h</p:attrName>
                                        </p:attrNameLst>
                                      </p:cBhvr>
                                      <p:tavLst>
                                        <p:tav tm="0">
                                          <p:val>
                                            <p:fltVal val="0"/>
                                          </p:val>
                                        </p:tav>
                                        <p:tav tm="100000">
                                          <p:val>
                                            <p:strVal val="#ppt_h"/>
                                          </p:val>
                                        </p:tav>
                                      </p:tavLst>
                                    </p:anim>
                                    <p:animEffect transition="in" filter="fade">
                                      <p:cBhvr>
                                        <p:cTn id="44" dur="300"/>
                                        <p:tgtEl>
                                          <p:spTgt spid="63"/>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66"/>
                                        </p:tgtEl>
                                        <p:attrNameLst>
                                          <p:attrName>style.visibility</p:attrName>
                                        </p:attrNameLst>
                                      </p:cBhvr>
                                      <p:to>
                                        <p:strVal val="visible"/>
                                      </p:to>
                                    </p:set>
                                    <p:anim calcmode="lin" valueType="num">
                                      <p:cBhvr>
                                        <p:cTn id="49" dur="300" fill="hold"/>
                                        <p:tgtEl>
                                          <p:spTgt spid="66"/>
                                        </p:tgtEl>
                                        <p:attrNameLst>
                                          <p:attrName>ppt_w</p:attrName>
                                        </p:attrNameLst>
                                      </p:cBhvr>
                                      <p:tavLst>
                                        <p:tav tm="0">
                                          <p:val>
                                            <p:fltVal val="0"/>
                                          </p:val>
                                        </p:tav>
                                        <p:tav tm="100000">
                                          <p:val>
                                            <p:strVal val="#ppt_w"/>
                                          </p:val>
                                        </p:tav>
                                      </p:tavLst>
                                    </p:anim>
                                    <p:anim calcmode="lin" valueType="num">
                                      <p:cBhvr>
                                        <p:cTn id="50" dur="300" fill="hold"/>
                                        <p:tgtEl>
                                          <p:spTgt spid="66"/>
                                        </p:tgtEl>
                                        <p:attrNameLst>
                                          <p:attrName>ppt_h</p:attrName>
                                        </p:attrNameLst>
                                      </p:cBhvr>
                                      <p:tavLst>
                                        <p:tav tm="0">
                                          <p:val>
                                            <p:fltVal val="0"/>
                                          </p:val>
                                        </p:tav>
                                        <p:tav tm="100000">
                                          <p:val>
                                            <p:strVal val="#ppt_h"/>
                                          </p:val>
                                        </p:tav>
                                      </p:tavLst>
                                    </p:anim>
                                    <p:animEffect transition="in" filter="fade">
                                      <p:cBhvr>
                                        <p:cTn id="51" dur="300"/>
                                        <p:tgtEl>
                                          <p:spTgt spid="66"/>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93"/>
                                        </p:tgtEl>
                                        <p:attrNameLst>
                                          <p:attrName>style.visibility</p:attrName>
                                        </p:attrNameLst>
                                      </p:cBhvr>
                                      <p:to>
                                        <p:strVal val="visible"/>
                                      </p:to>
                                    </p:set>
                                    <p:anim calcmode="lin" valueType="num">
                                      <p:cBhvr>
                                        <p:cTn id="56" dur="300" fill="hold"/>
                                        <p:tgtEl>
                                          <p:spTgt spid="93"/>
                                        </p:tgtEl>
                                        <p:attrNameLst>
                                          <p:attrName>ppt_w</p:attrName>
                                        </p:attrNameLst>
                                      </p:cBhvr>
                                      <p:tavLst>
                                        <p:tav tm="0">
                                          <p:val>
                                            <p:fltVal val="0"/>
                                          </p:val>
                                        </p:tav>
                                        <p:tav tm="100000">
                                          <p:val>
                                            <p:strVal val="#ppt_w"/>
                                          </p:val>
                                        </p:tav>
                                      </p:tavLst>
                                    </p:anim>
                                    <p:anim calcmode="lin" valueType="num">
                                      <p:cBhvr>
                                        <p:cTn id="57" dur="300" fill="hold"/>
                                        <p:tgtEl>
                                          <p:spTgt spid="93"/>
                                        </p:tgtEl>
                                        <p:attrNameLst>
                                          <p:attrName>ppt_h</p:attrName>
                                        </p:attrNameLst>
                                      </p:cBhvr>
                                      <p:tavLst>
                                        <p:tav tm="0">
                                          <p:val>
                                            <p:fltVal val="0"/>
                                          </p:val>
                                        </p:tav>
                                        <p:tav tm="100000">
                                          <p:val>
                                            <p:strVal val="#ppt_h"/>
                                          </p:val>
                                        </p:tav>
                                      </p:tavLst>
                                    </p:anim>
                                    <p:animEffect transition="in" filter="fade">
                                      <p:cBhvr>
                                        <p:cTn id="58" dur="300"/>
                                        <p:tgtEl>
                                          <p:spTgt spid="93"/>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nodeType="clickEffect">
                                  <p:stCondLst>
                                    <p:cond delay="0"/>
                                  </p:stCondLst>
                                  <p:childTnLst>
                                    <p:set>
                                      <p:cBhvr>
                                        <p:cTn id="62" dur="1" fill="hold">
                                          <p:stCondLst>
                                            <p:cond delay="0"/>
                                          </p:stCondLst>
                                        </p:cTn>
                                        <p:tgtEl>
                                          <p:spTgt spid="65"/>
                                        </p:tgtEl>
                                        <p:attrNameLst>
                                          <p:attrName>style.visibility</p:attrName>
                                        </p:attrNameLst>
                                      </p:cBhvr>
                                      <p:to>
                                        <p:strVal val="visible"/>
                                      </p:to>
                                    </p:set>
                                    <p:anim calcmode="lin" valueType="num">
                                      <p:cBhvr>
                                        <p:cTn id="63" dur="300" fill="hold"/>
                                        <p:tgtEl>
                                          <p:spTgt spid="65"/>
                                        </p:tgtEl>
                                        <p:attrNameLst>
                                          <p:attrName>ppt_w</p:attrName>
                                        </p:attrNameLst>
                                      </p:cBhvr>
                                      <p:tavLst>
                                        <p:tav tm="0">
                                          <p:val>
                                            <p:fltVal val="0"/>
                                          </p:val>
                                        </p:tav>
                                        <p:tav tm="100000">
                                          <p:val>
                                            <p:strVal val="#ppt_w"/>
                                          </p:val>
                                        </p:tav>
                                      </p:tavLst>
                                    </p:anim>
                                    <p:anim calcmode="lin" valueType="num">
                                      <p:cBhvr>
                                        <p:cTn id="64" dur="300" fill="hold"/>
                                        <p:tgtEl>
                                          <p:spTgt spid="65"/>
                                        </p:tgtEl>
                                        <p:attrNameLst>
                                          <p:attrName>ppt_h</p:attrName>
                                        </p:attrNameLst>
                                      </p:cBhvr>
                                      <p:tavLst>
                                        <p:tav tm="0">
                                          <p:val>
                                            <p:fltVal val="0"/>
                                          </p:val>
                                        </p:tav>
                                        <p:tav tm="100000">
                                          <p:val>
                                            <p:strVal val="#ppt_h"/>
                                          </p:val>
                                        </p:tav>
                                      </p:tavLst>
                                    </p:anim>
                                    <p:animEffect transition="in" filter="fade">
                                      <p:cBhvr>
                                        <p:cTn id="65" dur="300"/>
                                        <p:tgtEl>
                                          <p:spTgt spid="65"/>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nodeType="clickEffect">
                                  <p:stCondLst>
                                    <p:cond delay="0"/>
                                  </p:stCondLst>
                                  <p:childTnLst>
                                    <p:set>
                                      <p:cBhvr>
                                        <p:cTn id="69" dur="1" fill="hold">
                                          <p:stCondLst>
                                            <p:cond delay="0"/>
                                          </p:stCondLst>
                                        </p:cTn>
                                        <p:tgtEl>
                                          <p:spTgt spid="62"/>
                                        </p:tgtEl>
                                        <p:attrNameLst>
                                          <p:attrName>style.visibility</p:attrName>
                                        </p:attrNameLst>
                                      </p:cBhvr>
                                      <p:to>
                                        <p:strVal val="visible"/>
                                      </p:to>
                                    </p:set>
                                    <p:anim calcmode="lin" valueType="num">
                                      <p:cBhvr>
                                        <p:cTn id="70" dur="300" fill="hold"/>
                                        <p:tgtEl>
                                          <p:spTgt spid="62"/>
                                        </p:tgtEl>
                                        <p:attrNameLst>
                                          <p:attrName>ppt_w</p:attrName>
                                        </p:attrNameLst>
                                      </p:cBhvr>
                                      <p:tavLst>
                                        <p:tav tm="0">
                                          <p:val>
                                            <p:fltVal val="0"/>
                                          </p:val>
                                        </p:tav>
                                        <p:tav tm="100000">
                                          <p:val>
                                            <p:strVal val="#ppt_w"/>
                                          </p:val>
                                        </p:tav>
                                      </p:tavLst>
                                    </p:anim>
                                    <p:anim calcmode="lin" valueType="num">
                                      <p:cBhvr>
                                        <p:cTn id="71" dur="300" fill="hold"/>
                                        <p:tgtEl>
                                          <p:spTgt spid="62"/>
                                        </p:tgtEl>
                                        <p:attrNameLst>
                                          <p:attrName>ppt_h</p:attrName>
                                        </p:attrNameLst>
                                      </p:cBhvr>
                                      <p:tavLst>
                                        <p:tav tm="0">
                                          <p:val>
                                            <p:fltVal val="0"/>
                                          </p:val>
                                        </p:tav>
                                        <p:tav tm="100000">
                                          <p:val>
                                            <p:strVal val="#ppt_h"/>
                                          </p:val>
                                        </p:tav>
                                      </p:tavLst>
                                    </p:anim>
                                    <p:animEffect transition="in" filter="fade">
                                      <p:cBhvr>
                                        <p:cTn id="72" dur="300"/>
                                        <p:tgtEl>
                                          <p:spTgt spid="62"/>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nodeType="clickEffect">
                                  <p:stCondLst>
                                    <p:cond delay="0"/>
                                  </p:stCondLst>
                                  <p:childTnLst>
                                    <p:set>
                                      <p:cBhvr>
                                        <p:cTn id="76" dur="1" fill="hold">
                                          <p:stCondLst>
                                            <p:cond delay="0"/>
                                          </p:stCondLst>
                                        </p:cTn>
                                        <p:tgtEl>
                                          <p:spTgt spid="64"/>
                                        </p:tgtEl>
                                        <p:attrNameLst>
                                          <p:attrName>style.visibility</p:attrName>
                                        </p:attrNameLst>
                                      </p:cBhvr>
                                      <p:to>
                                        <p:strVal val="visible"/>
                                      </p:to>
                                    </p:set>
                                    <p:anim calcmode="lin" valueType="num">
                                      <p:cBhvr>
                                        <p:cTn id="77" dur="300" fill="hold"/>
                                        <p:tgtEl>
                                          <p:spTgt spid="64"/>
                                        </p:tgtEl>
                                        <p:attrNameLst>
                                          <p:attrName>ppt_w</p:attrName>
                                        </p:attrNameLst>
                                      </p:cBhvr>
                                      <p:tavLst>
                                        <p:tav tm="0">
                                          <p:val>
                                            <p:fltVal val="0"/>
                                          </p:val>
                                        </p:tav>
                                        <p:tav tm="100000">
                                          <p:val>
                                            <p:strVal val="#ppt_w"/>
                                          </p:val>
                                        </p:tav>
                                      </p:tavLst>
                                    </p:anim>
                                    <p:anim calcmode="lin" valueType="num">
                                      <p:cBhvr>
                                        <p:cTn id="78" dur="300" fill="hold"/>
                                        <p:tgtEl>
                                          <p:spTgt spid="64"/>
                                        </p:tgtEl>
                                        <p:attrNameLst>
                                          <p:attrName>ppt_h</p:attrName>
                                        </p:attrNameLst>
                                      </p:cBhvr>
                                      <p:tavLst>
                                        <p:tav tm="0">
                                          <p:val>
                                            <p:fltVal val="0"/>
                                          </p:val>
                                        </p:tav>
                                        <p:tav tm="100000">
                                          <p:val>
                                            <p:strVal val="#ppt_h"/>
                                          </p:val>
                                        </p:tav>
                                      </p:tavLst>
                                    </p:anim>
                                    <p:animEffect transition="in" filter="fade">
                                      <p:cBhvr>
                                        <p:cTn id="79" dur="300"/>
                                        <p:tgtEl>
                                          <p:spTgt spid="64"/>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nodeType="clickEffect">
                                  <p:stCondLst>
                                    <p:cond delay="0"/>
                                  </p:stCondLst>
                                  <p:childTnLst>
                                    <p:set>
                                      <p:cBhvr>
                                        <p:cTn id="83" dur="1" fill="hold">
                                          <p:stCondLst>
                                            <p:cond delay="0"/>
                                          </p:stCondLst>
                                        </p:cTn>
                                        <p:tgtEl>
                                          <p:spTgt spid="13"/>
                                        </p:tgtEl>
                                        <p:attrNameLst>
                                          <p:attrName>style.visibility</p:attrName>
                                        </p:attrNameLst>
                                      </p:cBhvr>
                                      <p:to>
                                        <p:strVal val="visible"/>
                                      </p:to>
                                    </p:set>
                                    <p:anim calcmode="lin" valueType="num">
                                      <p:cBhvr>
                                        <p:cTn id="84" dur="300" fill="hold"/>
                                        <p:tgtEl>
                                          <p:spTgt spid="13"/>
                                        </p:tgtEl>
                                        <p:attrNameLst>
                                          <p:attrName>ppt_w</p:attrName>
                                        </p:attrNameLst>
                                      </p:cBhvr>
                                      <p:tavLst>
                                        <p:tav tm="0">
                                          <p:val>
                                            <p:fltVal val="0"/>
                                          </p:val>
                                        </p:tav>
                                        <p:tav tm="100000">
                                          <p:val>
                                            <p:strVal val="#ppt_w"/>
                                          </p:val>
                                        </p:tav>
                                      </p:tavLst>
                                    </p:anim>
                                    <p:anim calcmode="lin" valueType="num">
                                      <p:cBhvr>
                                        <p:cTn id="85" dur="300" fill="hold"/>
                                        <p:tgtEl>
                                          <p:spTgt spid="13"/>
                                        </p:tgtEl>
                                        <p:attrNameLst>
                                          <p:attrName>ppt_h</p:attrName>
                                        </p:attrNameLst>
                                      </p:cBhvr>
                                      <p:tavLst>
                                        <p:tav tm="0">
                                          <p:val>
                                            <p:fltVal val="0"/>
                                          </p:val>
                                        </p:tav>
                                        <p:tav tm="100000">
                                          <p:val>
                                            <p:strVal val="#ppt_h"/>
                                          </p:val>
                                        </p:tav>
                                      </p:tavLst>
                                    </p:anim>
                                    <p:animEffect transition="in" filter="fade">
                                      <p:cBhvr>
                                        <p:cTn id="86"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4" grpId="0" animBg="1"/>
      <p:bldP spid="105" grpId="0" animBg="1"/>
      <p:bldP spid="106" grpId="0" animBg="1"/>
      <p:bldP spid="10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Task</a:t>
            </a:r>
            <a:r>
              <a:rPr lang="es-ES" dirty="0"/>
              <a:t> </a:t>
            </a:r>
            <a:r>
              <a:rPr lang="es-ES" dirty="0" err="1"/>
              <a:t>Parallel</a:t>
            </a:r>
            <a:r>
              <a:rPr lang="es-ES" dirty="0"/>
              <a:t> Library (TPL) </a:t>
            </a:r>
          </a:p>
        </p:txBody>
      </p:sp>
      <p:pic>
        <p:nvPicPr>
          <p:cNvPr id="4" name="Picture 3"/>
          <p:cNvPicPr>
            <a:picLocks noChangeAspect="1"/>
          </p:cNvPicPr>
          <p:nvPr/>
        </p:nvPicPr>
        <p:blipFill>
          <a:blip r:embed="rId3"/>
          <a:stretch>
            <a:fillRect/>
          </a:stretch>
        </p:blipFill>
        <p:spPr>
          <a:xfrm>
            <a:off x="503237" y="2735262"/>
            <a:ext cx="8105775" cy="2343150"/>
          </a:xfrm>
          <a:prstGeom prst="rect">
            <a:avLst/>
          </a:prstGeom>
        </p:spPr>
      </p:pic>
      <p:pic>
        <p:nvPicPr>
          <p:cNvPr id="5" name="Picture 4"/>
          <p:cNvPicPr>
            <a:picLocks noChangeAspect="1"/>
          </p:cNvPicPr>
          <p:nvPr/>
        </p:nvPicPr>
        <p:blipFill>
          <a:blip r:embed="rId4"/>
          <a:stretch>
            <a:fillRect/>
          </a:stretch>
        </p:blipFill>
        <p:spPr>
          <a:xfrm>
            <a:off x="503237" y="1363662"/>
            <a:ext cx="3990975" cy="1047750"/>
          </a:xfrm>
          <a:prstGeom prst="rect">
            <a:avLst/>
          </a:prstGeom>
        </p:spPr>
      </p:pic>
    </p:spTree>
    <p:extLst>
      <p:ext uri="{BB962C8B-B14F-4D97-AF65-F5344CB8AC3E}">
        <p14:creationId xmlns:p14="http://schemas.microsoft.com/office/powerpoint/2010/main" val="20989315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Async</a:t>
            </a:r>
            <a:r>
              <a:rPr lang="es-ES" dirty="0"/>
              <a:t> Lambdas</a:t>
            </a:r>
          </a:p>
        </p:txBody>
      </p:sp>
      <p:pic>
        <p:nvPicPr>
          <p:cNvPr id="4" name="Picture 3"/>
          <p:cNvPicPr>
            <a:picLocks noChangeAspect="1"/>
          </p:cNvPicPr>
          <p:nvPr/>
        </p:nvPicPr>
        <p:blipFill>
          <a:blip r:embed="rId3"/>
          <a:stretch>
            <a:fillRect/>
          </a:stretch>
        </p:blipFill>
        <p:spPr>
          <a:xfrm>
            <a:off x="427037" y="1363662"/>
            <a:ext cx="7591425" cy="1295400"/>
          </a:xfrm>
          <a:prstGeom prst="rect">
            <a:avLst/>
          </a:prstGeom>
        </p:spPr>
      </p:pic>
      <p:pic>
        <p:nvPicPr>
          <p:cNvPr id="7" name="Picture 6"/>
          <p:cNvPicPr>
            <a:picLocks noChangeAspect="1"/>
          </p:cNvPicPr>
          <p:nvPr/>
        </p:nvPicPr>
        <p:blipFill>
          <a:blip r:embed="rId4"/>
          <a:stretch>
            <a:fillRect/>
          </a:stretch>
        </p:blipFill>
        <p:spPr>
          <a:xfrm>
            <a:off x="427037" y="2820987"/>
            <a:ext cx="4924425" cy="1238250"/>
          </a:xfrm>
          <a:prstGeom prst="rect">
            <a:avLst/>
          </a:prstGeom>
        </p:spPr>
      </p:pic>
      <p:pic>
        <p:nvPicPr>
          <p:cNvPr id="2" name="Picture 1"/>
          <p:cNvPicPr>
            <a:picLocks noChangeAspect="1"/>
          </p:cNvPicPr>
          <p:nvPr/>
        </p:nvPicPr>
        <p:blipFill>
          <a:blip r:embed="rId5"/>
          <a:stretch>
            <a:fillRect/>
          </a:stretch>
        </p:blipFill>
        <p:spPr>
          <a:xfrm>
            <a:off x="427037" y="4221162"/>
            <a:ext cx="6762750" cy="1666875"/>
          </a:xfrm>
          <a:prstGeom prst="rect">
            <a:avLst/>
          </a:prstGeom>
        </p:spPr>
      </p:pic>
    </p:spTree>
    <p:extLst>
      <p:ext uri="{BB962C8B-B14F-4D97-AF65-F5344CB8AC3E}">
        <p14:creationId xmlns:p14="http://schemas.microsoft.com/office/powerpoint/2010/main" val="52105716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Generics</a:t>
            </a:r>
            <a:endParaRPr lang="es-ES" dirty="0"/>
          </a:p>
        </p:txBody>
      </p:sp>
      <p:pic>
        <p:nvPicPr>
          <p:cNvPr id="4" name="Picture 3"/>
          <p:cNvPicPr>
            <a:picLocks noChangeAspect="1"/>
          </p:cNvPicPr>
          <p:nvPr/>
        </p:nvPicPr>
        <p:blipFill>
          <a:blip r:embed="rId3"/>
          <a:stretch>
            <a:fillRect/>
          </a:stretch>
        </p:blipFill>
        <p:spPr>
          <a:xfrm>
            <a:off x="503237" y="1363662"/>
            <a:ext cx="2771775" cy="1000125"/>
          </a:xfrm>
          <a:prstGeom prst="rect">
            <a:avLst/>
          </a:prstGeom>
        </p:spPr>
      </p:pic>
      <p:pic>
        <p:nvPicPr>
          <p:cNvPr id="5" name="Picture 4"/>
          <p:cNvPicPr>
            <a:picLocks noChangeAspect="1"/>
          </p:cNvPicPr>
          <p:nvPr/>
        </p:nvPicPr>
        <p:blipFill>
          <a:blip r:embed="rId4"/>
          <a:stretch>
            <a:fillRect/>
          </a:stretch>
        </p:blipFill>
        <p:spPr>
          <a:xfrm>
            <a:off x="503237" y="2659062"/>
            <a:ext cx="2981325" cy="180975"/>
          </a:xfrm>
          <a:prstGeom prst="rect">
            <a:avLst/>
          </a:prstGeom>
        </p:spPr>
      </p:pic>
      <p:pic>
        <p:nvPicPr>
          <p:cNvPr id="6" name="Picture 5"/>
          <p:cNvPicPr>
            <a:picLocks noChangeAspect="1"/>
          </p:cNvPicPr>
          <p:nvPr/>
        </p:nvPicPr>
        <p:blipFill>
          <a:blip r:embed="rId5"/>
          <a:stretch>
            <a:fillRect/>
          </a:stretch>
        </p:blipFill>
        <p:spPr>
          <a:xfrm>
            <a:off x="503237" y="3112134"/>
            <a:ext cx="4914900" cy="1295400"/>
          </a:xfrm>
          <a:prstGeom prst="rect">
            <a:avLst/>
          </a:prstGeom>
        </p:spPr>
      </p:pic>
      <p:sp>
        <p:nvSpPr>
          <p:cNvPr id="10" name="TextBox 9"/>
          <p:cNvSpPr txBox="1"/>
          <p:nvPr/>
        </p:nvSpPr>
        <p:spPr>
          <a:xfrm>
            <a:off x="346282" y="4487862"/>
            <a:ext cx="2018886"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rgbClr val="FF0000"/>
                </a:solidFill>
              </a:rPr>
              <a:t>Type Inference</a:t>
            </a:r>
          </a:p>
        </p:txBody>
      </p:sp>
      <p:sp>
        <p:nvSpPr>
          <p:cNvPr id="11" name="Right Brace 10"/>
          <p:cNvSpPr/>
          <p:nvPr/>
        </p:nvSpPr>
        <p:spPr>
          <a:xfrm rot="5400000">
            <a:off x="1165225" y="3888421"/>
            <a:ext cx="381000" cy="1038225"/>
          </a:xfrm>
          <a:prstGeom prst="rightBrac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solidFill>
                <a:srgbClr val="FF0000"/>
              </a:solidFill>
            </a:endParaRPr>
          </a:p>
        </p:txBody>
      </p:sp>
    </p:spTree>
    <p:extLst>
      <p:ext uri="{BB962C8B-B14F-4D97-AF65-F5344CB8AC3E}">
        <p14:creationId xmlns:p14="http://schemas.microsoft.com/office/powerpoint/2010/main" val="329603683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Type</a:t>
            </a:r>
            <a:r>
              <a:rPr lang="es-ES" dirty="0"/>
              <a:t> </a:t>
            </a:r>
            <a:r>
              <a:rPr lang="es-ES" dirty="0" err="1"/>
              <a:t>Inference</a:t>
            </a:r>
            <a:r>
              <a:rPr lang="es-ES" dirty="0"/>
              <a:t> &amp; </a:t>
            </a:r>
            <a:r>
              <a:rPr lang="en-US" dirty="0"/>
              <a:t>Anonymous Types</a:t>
            </a:r>
            <a:endParaRPr lang="es-ES" dirty="0"/>
          </a:p>
        </p:txBody>
      </p:sp>
      <p:pic>
        <p:nvPicPr>
          <p:cNvPr id="4" name="Picture 3"/>
          <p:cNvPicPr>
            <a:picLocks noChangeAspect="1"/>
          </p:cNvPicPr>
          <p:nvPr/>
        </p:nvPicPr>
        <p:blipFill>
          <a:blip r:embed="rId3"/>
          <a:stretch>
            <a:fillRect/>
          </a:stretch>
        </p:blipFill>
        <p:spPr>
          <a:xfrm>
            <a:off x="503237" y="1439862"/>
            <a:ext cx="5429250" cy="1238250"/>
          </a:xfrm>
          <a:prstGeom prst="rect">
            <a:avLst/>
          </a:prstGeom>
        </p:spPr>
      </p:pic>
    </p:spTree>
    <p:extLst>
      <p:ext uri="{BB962C8B-B14F-4D97-AF65-F5344CB8AC3E}">
        <p14:creationId xmlns:p14="http://schemas.microsoft.com/office/powerpoint/2010/main" val="414767463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Generic</a:t>
            </a:r>
            <a:r>
              <a:rPr lang="es-ES" dirty="0"/>
              <a:t> </a:t>
            </a:r>
            <a:r>
              <a:rPr lang="es-ES" dirty="0" err="1"/>
              <a:t>Methods</a:t>
            </a:r>
            <a:endParaRPr lang="es-ES" dirty="0"/>
          </a:p>
        </p:txBody>
      </p:sp>
      <p:pic>
        <p:nvPicPr>
          <p:cNvPr id="4" name="Picture 3"/>
          <p:cNvPicPr>
            <a:picLocks noChangeAspect="1"/>
          </p:cNvPicPr>
          <p:nvPr/>
        </p:nvPicPr>
        <p:blipFill>
          <a:blip r:embed="rId3"/>
          <a:stretch>
            <a:fillRect/>
          </a:stretch>
        </p:blipFill>
        <p:spPr>
          <a:xfrm>
            <a:off x="503237" y="1439862"/>
            <a:ext cx="6048375" cy="2533650"/>
          </a:xfrm>
          <a:prstGeom prst="rect">
            <a:avLst/>
          </a:prstGeom>
        </p:spPr>
      </p:pic>
      <p:pic>
        <p:nvPicPr>
          <p:cNvPr id="5" name="Picture 4"/>
          <p:cNvPicPr>
            <a:picLocks noChangeAspect="1"/>
          </p:cNvPicPr>
          <p:nvPr/>
        </p:nvPicPr>
        <p:blipFill>
          <a:blip r:embed="rId4"/>
          <a:stretch>
            <a:fillRect/>
          </a:stretch>
        </p:blipFill>
        <p:spPr>
          <a:xfrm>
            <a:off x="503237" y="4200525"/>
            <a:ext cx="7800975" cy="2352675"/>
          </a:xfrm>
          <a:prstGeom prst="rect">
            <a:avLst/>
          </a:prstGeom>
        </p:spPr>
      </p:pic>
    </p:spTree>
    <p:extLst>
      <p:ext uri="{BB962C8B-B14F-4D97-AF65-F5344CB8AC3E}">
        <p14:creationId xmlns:p14="http://schemas.microsoft.com/office/powerpoint/2010/main" val="407792312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Generic</a:t>
            </a:r>
            <a:r>
              <a:rPr lang="es-ES" dirty="0"/>
              <a:t> </a:t>
            </a:r>
            <a:r>
              <a:rPr lang="es-ES" dirty="0" err="1"/>
              <a:t>Delegates</a:t>
            </a:r>
            <a:endParaRPr lang="es-ES" dirty="0"/>
          </a:p>
        </p:txBody>
      </p:sp>
      <p:pic>
        <p:nvPicPr>
          <p:cNvPr id="4" name="Picture 3"/>
          <p:cNvPicPr>
            <a:picLocks noChangeAspect="1"/>
          </p:cNvPicPr>
          <p:nvPr/>
        </p:nvPicPr>
        <p:blipFill>
          <a:blip r:embed="rId3"/>
          <a:stretch>
            <a:fillRect/>
          </a:stretch>
        </p:blipFill>
        <p:spPr>
          <a:xfrm>
            <a:off x="503237" y="1516062"/>
            <a:ext cx="3676650" cy="180975"/>
          </a:xfrm>
          <a:prstGeom prst="rect">
            <a:avLst/>
          </a:prstGeom>
        </p:spPr>
      </p:pic>
      <p:pic>
        <p:nvPicPr>
          <p:cNvPr id="5" name="Picture 4"/>
          <p:cNvPicPr>
            <a:picLocks noChangeAspect="1"/>
          </p:cNvPicPr>
          <p:nvPr/>
        </p:nvPicPr>
        <p:blipFill>
          <a:blip r:embed="rId4"/>
          <a:stretch>
            <a:fillRect/>
          </a:stretch>
        </p:blipFill>
        <p:spPr>
          <a:xfrm>
            <a:off x="503237" y="2125662"/>
            <a:ext cx="3695700" cy="180975"/>
          </a:xfrm>
          <a:prstGeom prst="rect">
            <a:avLst/>
          </a:prstGeom>
        </p:spPr>
      </p:pic>
      <p:pic>
        <p:nvPicPr>
          <p:cNvPr id="6" name="Picture 5"/>
          <p:cNvPicPr>
            <a:picLocks noChangeAspect="1"/>
          </p:cNvPicPr>
          <p:nvPr/>
        </p:nvPicPr>
        <p:blipFill>
          <a:blip r:embed="rId5"/>
          <a:stretch>
            <a:fillRect/>
          </a:stretch>
        </p:blipFill>
        <p:spPr>
          <a:xfrm>
            <a:off x="503237" y="2735262"/>
            <a:ext cx="3990975" cy="809625"/>
          </a:xfrm>
          <a:prstGeom prst="rect">
            <a:avLst/>
          </a:prstGeom>
        </p:spPr>
      </p:pic>
    </p:spTree>
    <p:extLst>
      <p:ext uri="{BB962C8B-B14F-4D97-AF65-F5344CB8AC3E}">
        <p14:creationId xmlns:p14="http://schemas.microsoft.com/office/powerpoint/2010/main" val="151394924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Extension</a:t>
            </a:r>
            <a:r>
              <a:rPr lang="es-ES" dirty="0"/>
              <a:t> </a:t>
            </a:r>
            <a:r>
              <a:rPr lang="es-ES" dirty="0" err="1"/>
              <a:t>Methods</a:t>
            </a:r>
            <a:endParaRPr lang="es-ES" dirty="0"/>
          </a:p>
        </p:txBody>
      </p:sp>
      <p:pic>
        <p:nvPicPr>
          <p:cNvPr id="5" name="Picture 4"/>
          <p:cNvPicPr>
            <a:picLocks noChangeAspect="1"/>
          </p:cNvPicPr>
          <p:nvPr/>
        </p:nvPicPr>
        <p:blipFill>
          <a:blip r:embed="rId3"/>
          <a:stretch>
            <a:fillRect/>
          </a:stretch>
        </p:blipFill>
        <p:spPr>
          <a:xfrm>
            <a:off x="461961" y="3192462"/>
            <a:ext cx="4943475" cy="1285875"/>
          </a:xfrm>
          <a:prstGeom prst="rect">
            <a:avLst/>
          </a:prstGeom>
        </p:spPr>
      </p:pic>
      <p:pic>
        <p:nvPicPr>
          <p:cNvPr id="2" name="Picture 1"/>
          <p:cNvPicPr>
            <a:picLocks noChangeAspect="1"/>
          </p:cNvPicPr>
          <p:nvPr/>
        </p:nvPicPr>
        <p:blipFill>
          <a:blip r:embed="rId4"/>
          <a:stretch>
            <a:fillRect/>
          </a:stretch>
        </p:blipFill>
        <p:spPr>
          <a:xfrm>
            <a:off x="461961" y="1439862"/>
            <a:ext cx="7924800" cy="1419225"/>
          </a:xfrm>
          <a:prstGeom prst="rect">
            <a:avLst/>
          </a:prstGeom>
        </p:spPr>
      </p:pic>
    </p:spTree>
    <p:extLst>
      <p:ext uri="{BB962C8B-B14F-4D97-AF65-F5344CB8AC3E}">
        <p14:creationId xmlns:p14="http://schemas.microsoft.com/office/powerpoint/2010/main" val="273665576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b="1" dirty="0" err="1"/>
              <a:t>Covariance</a:t>
            </a:r>
            <a:r>
              <a:rPr lang="es-ES" b="1" dirty="0"/>
              <a:t> &amp; </a:t>
            </a:r>
            <a:r>
              <a:rPr lang="es-ES" b="1" dirty="0" err="1"/>
              <a:t>Contravariance</a:t>
            </a:r>
            <a:r>
              <a:rPr lang="es-ES" b="1" dirty="0"/>
              <a:t> </a:t>
            </a:r>
            <a:endParaRPr lang="es-ES" dirty="0"/>
          </a:p>
        </p:txBody>
      </p:sp>
      <p:pic>
        <p:nvPicPr>
          <p:cNvPr id="4" name="Picture 3"/>
          <p:cNvPicPr>
            <a:picLocks noChangeAspect="1"/>
          </p:cNvPicPr>
          <p:nvPr/>
        </p:nvPicPr>
        <p:blipFill>
          <a:blip r:embed="rId3"/>
          <a:stretch>
            <a:fillRect/>
          </a:stretch>
        </p:blipFill>
        <p:spPr>
          <a:xfrm>
            <a:off x="427037" y="1287462"/>
            <a:ext cx="2362200" cy="180975"/>
          </a:xfrm>
          <a:prstGeom prst="rect">
            <a:avLst/>
          </a:prstGeom>
        </p:spPr>
      </p:pic>
      <p:pic>
        <p:nvPicPr>
          <p:cNvPr id="5" name="Picture 4"/>
          <p:cNvPicPr>
            <a:picLocks noChangeAspect="1"/>
          </p:cNvPicPr>
          <p:nvPr/>
        </p:nvPicPr>
        <p:blipFill>
          <a:blip r:embed="rId4"/>
          <a:stretch>
            <a:fillRect/>
          </a:stretch>
        </p:blipFill>
        <p:spPr>
          <a:xfrm>
            <a:off x="427037" y="1668462"/>
            <a:ext cx="3495675" cy="180975"/>
          </a:xfrm>
          <a:prstGeom prst="rect">
            <a:avLst/>
          </a:prstGeom>
        </p:spPr>
      </p:pic>
      <p:pic>
        <p:nvPicPr>
          <p:cNvPr id="6" name="Picture 5"/>
          <p:cNvPicPr>
            <a:picLocks noChangeAspect="1"/>
          </p:cNvPicPr>
          <p:nvPr/>
        </p:nvPicPr>
        <p:blipFill>
          <a:blip r:embed="rId5"/>
          <a:stretch>
            <a:fillRect/>
          </a:stretch>
        </p:blipFill>
        <p:spPr>
          <a:xfrm>
            <a:off x="427037" y="2049462"/>
            <a:ext cx="6867525" cy="180975"/>
          </a:xfrm>
          <a:prstGeom prst="rect">
            <a:avLst/>
          </a:prstGeom>
        </p:spPr>
      </p:pic>
      <p:pic>
        <p:nvPicPr>
          <p:cNvPr id="7" name="Picture 6"/>
          <p:cNvPicPr>
            <a:picLocks noChangeAspect="1"/>
          </p:cNvPicPr>
          <p:nvPr/>
        </p:nvPicPr>
        <p:blipFill>
          <a:blip r:embed="rId6"/>
          <a:stretch>
            <a:fillRect/>
          </a:stretch>
        </p:blipFill>
        <p:spPr>
          <a:xfrm>
            <a:off x="427037" y="2430462"/>
            <a:ext cx="5534025" cy="1666875"/>
          </a:xfrm>
          <a:prstGeom prst="rect">
            <a:avLst/>
          </a:prstGeom>
        </p:spPr>
      </p:pic>
      <p:pic>
        <p:nvPicPr>
          <p:cNvPr id="9" name="Picture 8"/>
          <p:cNvPicPr>
            <a:picLocks noChangeAspect="1"/>
          </p:cNvPicPr>
          <p:nvPr/>
        </p:nvPicPr>
        <p:blipFill>
          <a:blip r:embed="rId7"/>
          <a:stretch>
            <a:fillRect/>
          </a:stretch>
        </p:blipFill>
        <p:spPr>
          <a:xfrm>
            <a:off x="420320" y="4297362"/>
            <a:ext cx="5238750" cy="180975"/>
          </a:xfrm>
          <a:prstGeom prst="rect">
            <a:avLst/>
          </a:prstGeom>
        </p:spPr>
      </p:pic>
      <p:pic>
        <p:nvPicPr>
          <p:cNvPr id="10" name="Picture 9"/>
          <p:cNvPicPr>
            <a:picLocks noChangeAspect="1"/>
          </p:cNvPicPr>
          <p:nvPr/>
        </p:nvPicPr>
        <p:blipFill>
          <a:blip r:embed="rId8"/>
          <a:stretch>
            <a:fillRect/>
          </a:stretch>
        </p:blipFill>
        <p:spPr>
          <a:xfrm>
            <a:off x="427037" y="4678362"/>
            <a:ext cx="6048375" cy="1666875"/>
          </a:xfrm>
          <a:prstGeom prst="rect">
            <a:avLst/>
          </a:prstGeom>
        </p:spPr>
      </p:pic>
    </p:spTree>
    <p:extLst>
      <p:ext uri="{BB962C8B-B14F-4D97-AF65-F5344CB8AC3E}">
        <p14:creationId xmlns:p14="http://schemas.microsoft.com/office/powerpoint/2010/main" val="386891221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xit" presetSubtype="0" fill="hold" nodeType="with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Dynamics</a:t>
            </a:r>
          </a:p>
        </p:txBody>
      </p:sp>
      <p:pic>
        <p:nvPicPr>
          <p:cNvPr id="7" name="Picture 6"/>
          <p:cNvPicPr>
            <a:picLocks noChangeAspect="1"/>
          </p:cNvPicPr>
          <p:nvPr/>
        </p:nvPicPr>
        <p:blipFill>
          <a:blip r:embed="rId3"/>
          <a:stretch>
            <a:fillRect/>
          </a:stretch>
        </p:blipFill>
        <p:spPr>
          <a:xfrm>
            <a:off x="308953" y="1212849"/>
            <a:ext cx="5362575" cy="1895475"/>
          </a:xfrm>
          <a:prstGeom prst="rect">
            <a:avLst/>
          </a:prstGeom>
        </p:spPr>
      </p:pic>
    </p:spTree>
    <p:extLst>
      <p:ext uri="{BB962C8B-B14F-4D97-AF65-F5344CB8AC3E}">
        <p14:creationId xmlns:p14="http://schemas.microsoft.com/office/powerpoint/2010/main" val="316439811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a:t>LINQ (</a:t>
            </a:r>
            <a:r>
              <a:rPr lang="es-ES" dirty="0" err="1"/>
              <a:t>Language-Integrated</a:t>
            </a:r>
            <a:r>
              <a:rPr lang="es-ES" dirty="0"/>
              <a:t> </a:t>
            </a:r>
            <a:r>
              <a:rPr lang="es-ES" dirty="0" err="1"/>
              <a:t>Query</a:t>
            </a:r>
            <a:r>
              <a:rPr lang="es-ES" dirty="0"/>
              <a:t>)</a:t>
            </a:r>
          </a:p>
        </p:txBody>
      </p:sp>
      <p:sp>
        <p:nvSpPr>
          <p:cNvPr id="5" name="Text Placeholder 4"/>
          <p:cNvSpPr txBox="1">
            <a:spLocks/>
          </p:cNvSpPr>
          <p:nvPr/>
        </p:nvSpPr>
        <p:spPr>
          <a:xfrm>
            <a:off x="297816" y="1058862"/>
            <a:ext cx="9829799" cy="531812"/>
          </a:xfrm>
          <a:prstGeom prst="rect">
            <a:avLst/>
          </a:prstGeom>
        </p:spPr>
        <p:txBody>
          <a:bodyPr vert="horz" wrap="square" lIns="146304" tIns="91440" rIns="146304" bIns="91440" rtlCol="0">
            <a:noAutofit/>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pPr>
            <a:r>
              <a:rPr lang="en-US" sz="2000" dirty="0">
                <a:solidFill>
                  <a:srgbClr val="525252"/>
                </a:solidFill>
                <a:latin typeface="Segoe UI"/>
              </a:rPr>
              <a:t>List comprehension syntax in the form of a "query comprehension" language</a:t>
            </a:r>
          </a:p>
        </p:txBody>
      </p:sp>
      <p:pic>
        <p:nvPicPr>
          <p:cNvPr id="6" name="Picture 5"/>
          <p:cNvPicPr>
            <a:picLocks noChangeAspect="1"/>
          </p:cNvPicPr>
          <p:nvPr/>
        </p:nvPicPr>
        <p:blipFill>
          <a:blip r:embed="rId3"/>
          <a:stretch>
            <a:fillRect/>
          </a:stretch>
        </p:blipFill>
        <p:spPr>
          <a:xfrm>
            <a:off x="503237" y="2125662"/>
            <a:ext cx="4933950" cy="3429000"/>
          </a:xfrm>
          <a:prstGeom prst="rect">
            <a:avLst/>
          </a:prstGeom>
        </p:spPr>
      </p:pic>
      <p:pic>
        <p:nvPicPr>
          <p:cNvPr id="7" name="Picture 6"/>
          <p:cNvPicPr>
            <a:picLocks noChangeAspect="1"/>
          </p:cNvPicPr>
          <p:nvPr/>
        </p:nvPicPr>
        <p:blipFill>
          <a:blip r:embed="rId4"/>
          <a:stretch>
            <a:fillRect/>
          </a:stretch>
        </p:blipFill>
        <p:spPr>
          <a:xfrm>
            <a:off x="4846637" y="3809364"/>
            <a:ext cx="7096125" cy="2647950"/>
          </a:xfrm>
          <a:prstGeom prst="rect">
            <a:avLst/>
          </a:prstGeom>
        </p:spPr>
      </p:pic>
      <p:cxnSp>
        <p:nvCxnSpPr>
          <p:cNvPr id="4" name="Straight Arrow Connector 3"/>
          <p:cNvCxnSpPr/>
          <p:nvPr/>
        </p:nvCxnSpPr>
        <p:spPr>
          <a:xfrm flipH="1">
            <a:off x="7437437" y="3274376"/>
            <a:ext cx="696586" cy="1594486"/>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672915" y="2832325"/>
            <a:ext cx="2091022" cy="572464"/>
          </a:xfrm>
          <a:prstGeom prst="rect">
            <a:avLst/>
          </a:prstGeom>
          <a:noFill/>
        </p:spPr>
        <p:txBody>
          <a:bodyPr wrap="none" lIns="182880" tIns="146304" rIns="182880" bIns="146304" rtlCol="0">
            <a:spAutoFit/>
          </a:bodyPr>
          <a:lstStyle/>
          <a:p>
            <a:pPr>
              <a:lnSpc>
                <a:spcPct val="90000"/>
              </a:lnSpc>
              <a:spcAft>
                <a:spcPts val="600"/>
              </a:spcAft>
            </a:pPr>
            <a:r>
              <a:rPr lang="es-ES" sz="2000" dirty="0" err="1">
                <a:solidFill>
                  <a:srgbClr val="FF0000"/>
                </a:solidFill>
              </a:rPr>
              <a:t>Type</a:t>
            </a:r>
            <a:r>
              <a:rPr lang="es-ES" sz="2000" dirty="0">
                <a:solidFill>
                  <a:srgbClr val="FF0000"/>
                </a:solidFill>
              </a:rPr>
              <a:t> </a:t>
            </a:r>
            <a:r>
              <a:rPr lang="es-ES" sz="2000" dirty="0" err="1">
                <a:solidFill>
                  <a:srgbClr val="FF0000"/>
                </a:solidFill>
              </a:rPr>
              <a:t>Inference</a:t>
            </a:r>
            <a:endParaRPr lang="es-ES" sz="2000" dirty="0">
              <a:solidFill>
                <a:srgbClr val="FF0000"/>
              </a:solidFill>
            </a:endParaRPr>
          </a:p>
        </p:txBody>
      </p:sp>
    </p:spTree>
    <p:extLst>
      <p:ext uri="{BB962C8B-B14F-4D97-AF65-F5344CB8AC3E}">
        <p14:creationId xmlns:p14="http://schemas.microsoft.com/office/powerpoint/2010/main" val="348710758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2857" y="409845"/>
            <a:ext cx="4164508" cy="1531886"/>
          </a:xfrm>
          <a:prstGeom prst="rect">
            <a:avLst/>
          </a:prstGeom>
        </p:spPr>
      </p:pic>
      <p:graphicFrame>
        <p:nvGraphicFramePr>
          <p:cNvPr id="4" name="Table 3"/>
          <p:cNvGraphicFramePr>
            <a:graphicFrameLocks noGrp="1"/>
          </p:cNvGraphicFramePr>
          <p:nvPr>
            <p:extLst/>
          </p:nvPr>
        </p:nvGraphicFramePr>
        <p:xfrm>
          <a:off x="718710" y="1668462"/>
          <a:ext cx="10972800" cy="5120640"/>
        </p:xfrm>
        <a:graphic>
          <a:graphicData uri="http://schemas.openxmlformats.org/drawingml/2006/table">
            <a:tbl>
              <a:tblPr>
                <a:tableStyleId>{5C22544A-7EE6-4342-B048-85BDC9FD1C3A}</a:tableStyleId>
              </a:tblPr>
              <a:tblGrid>
                <a:gridCol w="1371600">
                  <a:extLst>
                    <a:ext uri="{9D8B030D-6E8A-4147-A177-3AD203B41FA5}">
                      <a16:colId xmlns:a16="http://schemas.microsoft.com/office/drawing/2014/main" val="714248959"/>
                    </a:ext>
                  </a:extLst>
                </a:gridCol>
                <a:gridCol w="1371600">
                  <a:extLst>
                    <a:ext uri="{9D8B030D-6E8A-4147-A177-3AD203B41FA5}">
                      <a16:colId xmlns:a16="http://schemas.microsoft.com/office/drawing/2014/main" val="636315437"/>
                    </a:ext>
                  </a:extLst>
                </a:gridCol>
                <a:gridCol w="1371600">
                  <a:extLst>
                    <a:ext uri="{9D8B030D-6E8A-4147-A177-3AD203B41FA5}">
                      <a16:colId xmlns:a16="http://schemas.microsoft.com/office/drawing/2014/main" val="3456172025"/>
                    </a:ext>
                  </a:extLst>
                </a:gridCol>
                <a:gridCol w="1371600">
                  <a:extLst>
                    <a:ext uri="{9D8B030D-6E8A-4147-A177-3AD203B41FA5}">
                      <a16:colId xmlns:a16="http://schemas.microsoft.com/office/drawing/2014/main" val="218280144"/>
                    </a:ext>
                  </a:extLst>
                </a:gridCol>
                <a:gridCol w="1371600">
                  <a:extLst>
                    <a:ext uri="{9D8B030D-6E8A-4147-A177-3AD203B41FA5}">
                      <a16:colId xmlns:a16="http://schemas.microsoft.com/office/drawing/2014/main" val="4156970815"/>
                    </a:ext>
                  </a:extLst>
                </a:gridCol>
                <a:gridCol w="1371600">
                  <a:extLst>
                    <a:ext uri="{9D8B030D-6E8A-4147-A177-3AD203B41FA5}">
                      <a16:colId xmlns:a16="http://schemas.microsoft.com/office/drawing/2014/main" val="340238102"/>
                    </a:ext>
                  </a:extLst>
                </a:gridCol>
                <a:gridCol w="1371600">
                  <a:extLst>
                    <a:ext uri="{9D8B030D-6E8A-4147-A177-3AD203B41FA5}">
                      <a16:colId xmlns:a16="http://schemas.microsoft.com/office/drawing/2014/main" val="1588856562"/>
                    </a:ext>
                  </a:extLst>
                </a:gridCol>
                <a:gridCol w="1371600">
                  <a:extLst>
                    <a:ext uri="{9D8B030D-6E8A-4147-A177-3AD203B41FA5}">
                      <a16:colId xmlns:a16="http://schemas.microsoft.com/office/drawing/2014/main" val="1739759280"/>
                    </a:ext>
                  </a:extLst>
                </a:gridCol>
              </a:tblGrid>
              <a:tr h="326571">
                <a:tc gridSpan="2">
                  <a:txBody>
                    <a:bodyPr/>
                    <a:lstStyle/>
                    <a:p>
                      <a:r>
                        <a:rPr lang="es-ES_tradnl" sz="1800" dirty="0">
                          <a:solidFill>
                            <a:srgbClr val="333333"/>
                          </a:solidFill>
                          <a:effectLst/>
                          <a:latin typeface="Segoe UI" panose="020B0502040204020203" pitchFamily="34" charset="0"/>
                          <a:ea typeface="Calibri" panose="020F0502020204030204" pitchFamily="34" charset="0"/>
                        </a:rPr>
                        <a:t>Patrocinadores</a:t>
                      </a:r>
                      <a:endParaRPr lang="es-ES_tradnl"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ES_tradnl" dirty="0"/>
                    </a:p>
                  </a:txBody>
                  <a:tcPr marL="91428" marR="9142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74552546"/>
                  </a:ext>
                </a:extLst>
              </a:tr>
              <a:tr h="326571">
                <a:tc>
                  <a:txBody>
                    <a:bodyPr/>
                    <a:lstStyle/>
                    <a:p>
                      <a:endParaRPr lang="es-ES_tradnl"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1000440"/>
                  </a:ext>
                </a:extLst>
              </a:tr>
              <a:tr h="326571">
                <a:tc>
                  <a:txBody>
                    <a:bodyPr/>
                    <a:lstStyle/>
                    <a:p>
                      <a:endParaRPr lang="es-ES_tradnl"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725313"/>
                  </a:ext>
                </a:extLst>
              </a:tr>
              <a:tr h="326571">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7496020"/>
                  </a:ext>
                </a:extLst>
              </a:tr>
              <a:tr h="326571">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18663212"/>
                  </a:ext>
                </a:extLst>
              </a:tr>
              <a:tr h="326571">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8240268"/>
                  </a:ext>
                </a:extLst>
              </a:tr>
              <a:tr h="326571">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5702709"/>
                  </a:ext>
                </a:extLst>
              </a:tr>
              <a:tr h="326571">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2634805"/>
                  </a:ext>
                </a:extLst>
              </a:tr>
              <a:tr h="326571">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6734325"/>
                  </a:ext>
                </a:extLst>
              </a:tr>
              <a:tr h="326571">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3842204"/>
                  </a:ext>
                </a:extLst>
              </a:tr>
              <a:tr h="326571">
                <a:tc gridSpan="2">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s-ES_tradnl" sz="1800" kern="1200" dirty="0">
                          <a:solidFill>
                            <a:schemeClr val="dk1"/>
                          </a:solidFill>
                          <a:effectLst/>
                          <a:latin typeface="+mn-lt"/>
                          <a:ea typeface="+mn-ea"/>
                          <a:cs typeface="+mn-cs"/>
                        </a:rPr>
                        <a:t>Colaboradores</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marL="91428" marR="9142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9054000"/>
                  </a:ext>
                </a:extLst>
              </a:tr>
              <a:tr h="32657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23884556"/>
                  </a:ext>
                </a:extLst>
              </a:tr>
              <a:tr h="32657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6770854"/>
                  </a:ext>
                </a:extLst>
              </a:tr>
              <a:tr h="326571">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8716887"/>
                  </a:ext>
                </a:extLst>
              </a:tr>
            </a:tbl>
          </a:graphicData>
        </a:graphic>
      </p:graphicFrame>
      <p:pic>
        <p:nvPicPr>
          <p:cNvPr id="5" name="Picture 4" descr="https://www.desarrollaconmicrosoft.com/Areas/Dotnetspain2016/Content/Images/logo-altran.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3720" y="2125662"/>
            <a:ext cx="2297970" cy="914400"/>
          </a:xfrm>
          <a:prstGeom prst="rect">
            <a:avLst/>
          </a:prstGeom>
          <a:noFill/>
          <a:ln>
            <a:noFill/>
          </a:ln>
        </p:spPr>
      </p:pic>
      <p:pic>
        <p:nvPicPr>
          <p:cNvPr id="6" name="Picture 5" descr="https://www.desarrollaconmicrosoft.com/Areas/Dotnetspain2016/Content/Images/logo-devsdna.jpg"/>
          <p:cNvPicPr>
            <a:picLocks noChangeAspect="1"/>
          </p:cNvPicPr>
          <p:nvPr/>
        </p:nvPicPr>
        <p:blipFill rotWithShape="1">
          <a:blip r:embed="rId4">
            <a:extLst>
              <a:ext uri="{28A0092B-C50C-407E-A947-70E740481C1C}">
                <a14:useLocalDpi xmlns:a14="http://schemas.microsoft.com/office/drawing/2010/main" val="0"/>
              </a:ext>
            </a:extLst>
          </a:blip>
          <a:srcRect t="2990" b="4412"/>
          <a:stretch/>
        </p:blipFill>
        <p:spPr bwMode="auto">
          <a:xfrm>
            <a:off x="9175266" y="2013086"/>
            <a:ext cx="2293179" cy="914400"/>
          </a:xfrm>
          <a:prstGeom prst="rect">
            <a:avLst/>
          </a:prstGeom>
          <a:noFill/>
          <a:ln>
            <a:noFill/>
          </a:ln>
          <a:extLst>
            <a:ext uri="{53640926-AAD7-44D8-BBD7-CCE9431645EC}">
              <a14:shadowObscured xmlns:a14="http://schemas.microsoft.com/office/drawing/2010/main"/>
            </a:ext>
          </a:extLst>
        </p:spPr>
      </p:pic>
      <p:pic>
        <p:nvPicPr>
          <p:cNvPr id="7" name="Picture 6" descr="https://www.desarrollaconmicrosoft.com/Areas/Dotnetspain2016/Content/Images/logo-encamina.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47721" y="3268373"/>
            <a:ext cx="2293970" cy="914400"/>
          </a:xfrm>
          <a:prstGeom prst="rect">
            <a:avLst/>
          </a:prstGeom>
          <a:noFill/>
          <a:ln>
            <a:noFill/>
          </a:ln>
        </p:spPr>
      </p:pic>
      <p:pic>
        <p:nvPicPr>
          <p:cNvPr id="8" name="Picture 7" descr="https://www.desarrollaconmicrosoft.com/Areas/Dotnetspain2016/Content/Images/logo-ilitia.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90904" y="3194779"/>
            <a:ext cx="1486744" cy="1108565"/>
          </a:xfrm>
          <a:prstGeom prst="rect">
            <a:avLst/>
          </a:prstGeom>
          <a:noFill/>
          <a:ln>
            <a:noFill/>
          </a:ln>
        </p:spPr>
      </p:pic>
      <p:pic>
        <p:nvPicPr>
          <p:cNvPr id="9" name="Picture 8" descr="https://www.desarrollaconmicrosoft.com/Areas/Dotnetspain2016/Content/Images/logo-intelequia.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70475" y="3268373"/>
            <a:ext cx="2297970" cy="914400"/>
          </a:xfrm>
          <a:prstGeom prst="rect">
            <a:avLst/>
          </a:prstGeom>
          <a:noFill/>
          <a:ln>
            <a:noFill/>
          </a:ln>
        </p:spPr>
      </p:pic>
      <p:pic>
        <p:nvPicPr>
          <p:cNvPr id="10" name="Picture 9" descr="https://www.desarrollaconmicrosoft.com/Areas/Dotnetspain2016/Content/Images/logo-plain.png"/>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43721" y="4310887"/>
            <a:ext cx="2297970" cy="914400"/>
          </a:xfrm>
          <a:prstGeom prst="rect">
            <a:avLst/>
          </a:prstGeom>
          <a:noFill/>
          <a:ln>
            <a:noFill/>
          </a:ln>
        </p:spPr>
      </p:pic>
      <p:pic>
        <p:nvPicPr>
          <p:cNvPr id="11" name="Picture 10" descr="https://www.desarrollaconmicrosoft.com/Areas/Dotnetspain2016/Content/Images/logo-sogeti.jp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695094" y="4310887"/>
            <a:ext cx="2297970" cy="914400"/>
          </a:xfrm>
          <a:prstGeom prst="rect">
            <a:avLst/>
          </a:prstGeom>
          <a:noFill/>
          <a:ln>
            <a:noFill/>
          </a:ln>
        </p:spPr>
      </p:pic>
      <p:pic>
        <p:nvPicPr>
          <p:cNvPr id="12" name="Picture 11" descr="https://www.desarrollaconmicrosoft.com/Areas/Dotnetspain2016/Content/Images/logo-pue.png"/>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43721" y="5782684"/>
            <a:ext cx="2297969" cy="914400"/>
          </a:xfrm>
          <a:prstGeom prst="rect">
            <a:avLst/>
          </a:prstGeom>
          <a:noFill/>
          <a:ln>
            <a:noFill/>
          </a:ln>
        </p:spPr>
      </p:pic>
      <p:pic>
        <p:nvPicPr>
          <p:cNvPr id="13" name="Picture 12" descr="https://www.desarrollaconmicrosoft.com/Areas/Dotnetspain2016/Content/Images/logo-ticjob.png"/>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677930" y="5756511"/>
            <a:ext cx="2297969" cy="914400"/>
          </a:xfrm>
          <a:prstGeom prst="rect">
            <a:avLst/>
          </a:prstGeom>
          <a:noFill/>
          <a:ln>
            <a:noFill/>
          </a:ln>
        </p:spPr>
      </p:pic>
      <p:pic>
        <p:nvPicPr>
          <p:cNvPr id="14" name="Picture 13"/>
          <p:cNvPicPr>
            <a:picLocks noChangeAspect="1"/>
          </p:cNvPicPr>
          <p:nvPr/>
        </p:nvPicPr>
        <p:blipFill>
          <a:blip r:embed="rId12"/>
          <a:stretch>
            <a:fillRect/>
          </a:stretch>
        </p:blipFill>
        <p:spPr>
          <a:xfrm>
            <a:off x="3677930" y="2193931"/>
            <a:ext cx="2303226" cy="914400"/>
          </a:xfrm>
          <a:prstGeom prst="rect">
            <a:avLst/>
          </a:prstGeom>
        </p:spPr>
      </p:pic>
      <p:pic>
        <p:nvPicPr>
          <p:cNvPr id="15" name="Picture 14"/>
          <p:cNvPicPr>
            <a:picLocks noChangeAspect="1"/>
          </p:cNvPicPr>
          <p:nvPr/>
        </p:nvPicPr>
        <p:blipFill>
          <a:blip r:embed="rId13"/>
          <a:stretch>
            <a:fillRect/>
          </a:stretch>
        </p:blipFill>
        <p:spPr>
          <a:xfrm>
            <a:off x="6200954" y="2038397"/>
            <a:ext cx="2743200" cy="914400"/>
          </a:xfrm>
          <a:prstGeom prst="rect">
            <a:avLst/>
          </a:prstGeom>
        </p:spPr>
      </p:pic>
      <p:pic>
        <p:nvPicPr>
          <p:cNvPr id="16" name="Picture 15"/>
          <p:cNvPicPr>
            <a:picLocks noChangeAspect="1"/>
          </p:cNvPicPr>
          <p:nvPr/>
        </p:nvPicPr>
        <p:blipFill>
          <a:blip r:embed="rId14"/>
          <a:stretch>
            <a:fillRect/>
          </a:stretch>
        </p:blipFill>
        <p:spPr>
          <a:xfrm>
            <a:off x="6686125" y="3150756"/>
            <a:ext cx="1779441" cy="914400"/>
          </a:xfrm>
          <a:prstGeom prst="rect">
            <a:avLst/>
          </a:prstGeom>
        </p:spPr>
      </p:pic>
      <p:pic>
        <p:nvPicPr>
          <p:cNvPr id="17" name="Picture 16"/>
          <p:cNvPicPr>
            <a:picLocks noChangeAspect="1"/>
          </p:cNvPicPr>
          <p:nvPr/>
        </p:nvPicPr>
        <p:blipFill>
          <a:blip r:embed="rId15"/>
          <a:stretch>
            <a:fillRect/>
          </a:stretch>
        </p:blipFill>
        <p:spPr>
          <a:xfrm>
            <a:off x="6200604" y="4025873"/>
            <a:ext cx="2743550" cy="1401256"/>
          </a:xfrm>
          <a:prstGeom prst="rect">
            <a:avLst/>
          </a:prstGeom>
        </p:spPr>
      </p:pic>
      <p:sp>
        <p:nvSpPr>
          <p:cNvPr id="18" name="Subtitle 2"/>
          <p:cNvSpPr txBox="1">
            <a:spLocks/>
          </p:cNvSpPr>
          <p:nvPr/>
        </p:nvSpPr>
        <p:spPr>
          <a:xfrm>
            <a:off x="9036925" y="6176494"/>
            <a:ext cx="3314401" cy="637881"/>
          </a:xfrm>
          <a:prstGeom prst="rect">
            <a:avLst/>
          </a:prstGeom>
          <a:noFill/>
        </p:spPr>
        <p:txBody>
          <a:bodyPr vert="horz" wrap="square" lIns="146304" tIns="109728" rIns="146304" bIns="109728" rtlCol="0" anchor="b">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000" kern="1200" spc="0" baseline="0">
                <a:gradFill>
                  <a:gsLst>
                    <a:gs pos="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rgbClr val="00188F"/>
                </a:solidFill>
              </a:rPr>
              <a:t>#dotNetSpain2016</a:t>
            </a:r>
            <a:endParaRPr lang="en-US" sz="2800" dirty="0"/>
          </a:p>
        </p:txBody>
      </p:sp>
    </p:spTree>
    <p:extLst>
      <p:ext uri="{BB962C8B-B14F-4D97-AF65-F5344CB8AC3E}">
        <p14:creationId xmlns:p14="http://schemas.microsoft.com/office/powerpoint/2010/main" val="91405499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Parallel LINQ (PLINQ)</a:t>
            </a:r>
            <a:endParaRPr lang="es-ES" dirty="0"/>
          </a:p>
        </p:txBody>
      </p:sp>
      <p:pic>
        <p:nvPicPr>
          <p:cNvPr id="6" name="Picture 5"/>
          <p:cNvPicPr>
            <a:picLocks noChangeAspect="1"/>
          </p:cNvPicPr>
          <p:nvPr/>
        </p:nvPicPr>
        <p:blipFill>
          <a:blip r:embed="rId3"/>
          <a:stretch>
            <a:fillRect/>
          </a:stretch>
        </p:blipFill>
        <p:spPr>
          <a:xfrm>
            <a:off x="427037" y="1363662"/>
            <a:ext cx="5838825" cy="22098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0237" y="1212849"/>
            <a:ext cx="4556117" cy="4494213"/>
          </a:xfrm>
          <a:prstGeom prst="rect">
            <a:avLst/>
          </a:prstGeom>
        </p:spPr>
      </p:pic>
    </p:spTree>
    <p:extLst>
      <p:ext uri="{BB962C8B-B14F-4D97-AF65-F5344CB8AC3E}">
        <p14:creationId xmlns:p14="http://schemas.microsoft.com/office/powerpoint/2010/main" val="253383954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a:t>Lazy</a:t>
            </a:r>
            <a:r>
              <a:rPr lang="es-ES" dirty="0"/>
              <a:t> </a:t>
            </a:r>
            <a:r>
              <a:rPr lang="es-ES" dirty="0" err="1"/>
              <a:t>Listings</a:t>
            </a:r>
            <a:r>
              <a:rPr lang="es-ES" dirty="0"/>
              <a:t> </a:t>
            </a:r>
            <a:r>
              <a:rPr lang="es-ES" dirty="0" err="1"/>
              <a:t>with</a:t>
            </a:r>
            <a:r>
              <a:rPr lang="es-ES" dirty="0"/>
              <a:t> </a:t>
            </a:r>
            <a:r>
              <a:rPr lang="es-ES" dirty="0" err="1"/>
              <a:t>Iterators</a:t>
            </a:r>
            <a:endParaRPr lang="es-ES" dirty="0"/>
          </a:p>
        </p:txBody>
      </p:sp>
      <p:pic>
        <p:nvPicPr>
          <p:cNvPr id="5" name="Picture 4"/>
          <p:cNvPicPr>
            <a:picLocks noChangeAspect="1"/>
          </p:cNvPicPr>
          <p:nvPr/>
        </p:nvPicPr>
        <p:blipFill>
          <a:blip r:embed="rId3"/>
          <a:stretch>
            <a:fillRect/>
          </a:stretch>
        </p:blipFill>
        <p:spPr>
          <a:xfrm>
            <a:off x="427037" y="1363662"/>
            <a:ext cx="6467475" cy="1428750"/>
          </a:xfrm>
          <a:prstGeom prst="rect">
            <a:avLst/>
          </a:prstGeom>
        </p:spPr>
      </p:pic>
      <p:pic>
        <p:nvPicPr>
          <p:cNvPr id="6" name="Picture 5"/>
          <p:cNvPicPr>
            <a:picLocks noChangeAspect="1"/>
          </p:cNvPicPr>
          <p:nvPr/>
        </p:nvPicPr>
        <p:blipFill>
          <a:blip r:embed="rId4"/>
          <a:stretch>
            <a:fillRect/>
          </a:stretch>
        </p:blipFill>
        <p:spPr>
          <a:xfrm>
            <a:off x="427037" y="3116262"/>
            <a:ext cx="8315325" cy="800100"/>
          </a:xfrm>
          <a:prstGeom prst="rect">
            <a:avLst/>
          </a:prstGeom>
        </p:spPr>
      </p:pic>
    </p:spTree>
    <p:extLst>
      <p:ext uri="{BB962C8B-B14F-4D97-AF65-F5344CB8AC3E}">
        <p14:creationId xmlns:p14="http://schemas.microsoft.com/office/powerpoint/2010/main" val="135305935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600535" y="920954"/>
            <a:ext cx="3965018" cy="5129772"/>
          </a:xfrm>
          <a:prstGeom prst="rect">
            <a:avLst/>
          </a:prstGeom>
        </p:spPr>
      </p:pic>
      <p:sp>
        <p:nvSpPr>
          <p:cNvPr id="2" name="Title 1"/>
          <p:cNvSpPr>
            <a:spLocks noGrp="1"/>
          </p:cNvSpPr>
          <p:nvPr>
            <p:ph type="ctrTitle"/>
          </p:nvPr>
        </p:nvSpPr>
        <p:spPr>
          <a:xfrm>
            <a:off x="4922837" y="1650371"/>
            <a:ext cx="7848600" cy="3617835"/>
          </a:xfrm>
        </p:spPr>
        <p:txBody>
          <a:bodyPr/>
          <a:lstStyle/>
          <a:p>
            <a:r>
              <a:rPr lang="es-ES" sz="6600" dirty="0" err="1"/>
              <a:t>Implementing</a:t>
            </a:r>
            <a:r>
              <a:rPr lang="es-ES" sz="6600" dirty="0"/>
              <a:t> </a:t>
            </a:r>
            <a:r>
              <a:rPr lang="es-ES" sz="6600" dirty="0" err="1">
                <a:solidFill>
                  <a:srgbClr val="00188F"/>
                </a:solidFill>
              </a:rPr>
              <a:t>Functional</a:t>
            </a:r>
            <a:r>
              <a:rPr lang="es-ES" sz="6600" dirty="0">
                <a:solidFill>
                  <a:srgbClr val="00188F"/>
                </a:solidFill>
              </a:rPr>
              <a:t> </a:t>
            </a:r>
            <a:br>
              <a:rPr lang="es-ES" sz="6600" dirty="0">
                <a:solidFill>
                  <a:srgbClr val="00188F"/>
                </a:solidFill>
              </a:rPr>
            </a:br>
            <a:r>
              <a:rPr lang="es-ES" sz="6600" dirty="0" err="1">
                <a:solidFill>
                  <a:srgbClr val="00188F"/>
                </a:solidFill>
              </a:rPr>
              <a:t>Techniques</a:t>
            </a:r>
            <a:r>
              <a:rPr lang="es-ES" sz="6600" dirty="0">
                <a:solidFill>
                  <a:srgbClr val="00188F"/>
                </a:solidFill>
              </a:rPr>
              <a:t> </a:t>
            </a:r>
            <a:br>
              <a:rPr lang="es-ES" sz="6600" dirty="0"/>
            </a:br>
            <a:r>
              <a:rPr lang="es-ES" sz="6600" dirty="0"/>
              <a:t>in </a:t>
            </a:r>
            <a:r>
              <a:rPr lang="es-ES" sz="6600" dirty="0">
                <a:solidFill>
                  <a:srgbClr val="00188F"/>
                </a:solidFill>
              </a:rPr>
              <a:t>C#</a:t>
            </a:r>
            <a:endParaRPr lang="en-US" sz="6600" dirty="0">
              <a:solidFill>
                <a:srgbClr val="00188F"/>
              </a:solidFill>
            </a:endParaRPr>
          </a:p>
        </p:txBody>
      </p:sp>
      <p:sp>
        <p:nvSpPr>
          <p:cNvPr id="9" name="Freeform 8"/>
          <p:cNvSpPr/>
          <p:nvPr/>
        </p:nvSpPr>
        <p:spPr bwMode="auto">
          <a:xfrm>
            <a:off x="3461895" y="2281138"/>
            <a:ext cx="344295" cy="1005840"/>
          </a:xfrm>
          <a:custGeom>
            <a:avLst/>
            <a:gdLst>
              <a:gd name="connsiteX0" fmla="*/ 344295 w 344295"/>
              <a:gd name="connsiteY0" fmla="*/ 0 h 1005840"/>
              <a:gd name="connsiteX1" fmla="*/ 321435 w 344295"/>
              <a:gd name="connsiteY1" fmla="*/ 57150 h 1005840"/>
              <a:gd name="connsiteX2" fmla="*/ 287145 w 344295"/>
              <a:gd name="connsiteY2" fmla="*/ 80010 h 1005840"/>
              <a:gd name="connsiteX3" fmla="*/ 241425 w 344295"/>
              <a:gd name="connsiteY3" fmla="*/ 148590 h 1005840"/>
              <a:gd name="connsiteX4" fmla="*/ 207135 w 344295"/>
              <a:gd name="connsiteY4" fmla="*/ 182880 h 1005840"/>
              <a:gd name="connsiteX5" fmla="*/ 172845 w 344295"/>
              <a:gd name="connsiteY5" fmla="*/ 262890 h 1005840"/>
              <a:gd name="connsiteX6" fmla="*/ 149985 w 344295"/>
              <a:gd name="connsiteY6" fmla="*/ 297180 h 1005840"/>
              <a:gd name="connsiteX7" fmla="*/ 138555 w 344295"/>
              <a:gd name="connsiteY7" fmla="*/ 342900 h 1005840"/>
              <a:gd name="connsiteX8" fmla="*/ 115695 w 344295"/>
              <a:gd name="connsiteY8" fmla="*/ 377190 h 1005840"/>
              <a:gd name="connsiteX9" fmla="*/ 104265 w 344295"/>
              <a:gd name="connsiteY9" fmla="*/ 434340 h 1005840"/>
              <a:gd name="connsiteX10" fmla="*/ 81405 w 344295"/>
              <a:gd name="connsiteY10" fmla="*/ 537210 h 1005840"/>
              <a:gd name="connsiteX11" fmla="*/ 58545 w 344295"/>
              <a:gd name="connsiteY11" fmla="*/ 731520 h 1005840"/>
              <a:gd name="connsiteX12" fmla="*/ 47115 w 344295"/>
              <a:gd name="connsiteY12" fmla="*/ 788670 h 1005840"/>
              <a:gd name="connsiteX13" fmla="*/ 35685 w 344295"/>
              <a:gd name="connsiteY13" fmla="*/ 891540 h 1005840"/>
              <a:gd name="connsiteX14" fmla="*/ 1395 w 344295"/>
              <a:gd name="connsiteY14" fmla="*/ 971550 h 1005840"/>
              <a:gd name="connsiteX15" fmla="*/ 1395 w 344295"/>
              <a:gd name="connsiteY15" fmla="*/ 1005840 h 100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4295" h="1005840">
                <a:moveTo>
                  <a:pt x="344295" y="0"/>
                </a:moveTo>
                <a:cubicBezTo>
                  <a:pt x="336675" y="19050"/>
                  <a:pt x="333361" y="40454"/>
                  <a:pt x="321435" y="57150"/>
                </a:cubicBezTo>
                <a:cubicBezTo>
                  <a:pt x="313450" y="68328"/>
                  <a:pt x="296191" y="69672"/>
                  <a:pt x="287145" y="80010"/>
                </a:cubicBezTo>
                <a:cubicBezTo>
                  <a:pt x="269053" y="100687"/>
                  <a:pt x="260852" y="129163"/>
                  <a:pt x="241425" y="148590"/>
                </a:cubicBezTo>
                <a:cubicBezTo>
                  <a:pt x="229995" y="160020"/>
                  <a:pt x="216530" y="169726"/>
                  <a:pt x="207135" y="182880"/>
                </a:cubicBezTo>
                <a:cubicBezTo>
                  <a:pt x="167494" y="238377"/>
                  <a:pt x="197719" y="213142"/>
                  <a:pt x="172845" y="262890"/>
                </a:cubicBezTo>
                <a:cubicBezTo>
                  <a:pt x="166702" y="275177"/>
                  <a:pt x="157605" y="285750"/>
                  <a:pt x="149985" y="297180"/>
                </a:cubicBezTo>
                <a:cubicBezTo>
                  <a:pt x="146175" y="312420"/>
                  <a:pt x="144743" y="328461"/>
                  <a:pt x="138555" y="342900"/>
                </a:cubicBezTo>
                <a:cubicBezTo>
                  <a:pt x="133144" y="355526"/>
                  <a:pt x="120518" y="364328"/>
                  <a:pt x="115695" y="377190"/>
                </a:cubicBezTo>
                <a:cubicBezTo>
                  <a:pt x="108874" y="395380"/>
                  <a:pt x="107740" y="415226"/>
                  <a:pt x="104265" y="434340"/>
                </a:cubicBezTo>
                <a:cubicBezTo>
                  <a:pt x="88172" y="522851"/>
                  <a:pt x="101558" y="476751"/>
                  <a:pt x="81405" y="537210"/>
                </a:cubicBezTo>
                <a:cubicBezTo>
                  <a:pt x="73280" y="618464"/>
                  <a:pt x="71179" y="655717"/>
                  <a:pt x="58545" y="731520"/>
                </a:cubicBezTo>
                <a:cubicBezTo>
                  <a:pt x="55351" y="750683"/>
                  <a:pt x="49862" y="769438"/>
                  <a:pt x="47115" y="788670"/>
                </a:cubicBezTo>
                <a:cubicBezTo>
                  <a:pt x="42236" y="822824"/>
                  <a:pt x="41357" y="857508"/>
                  <a:pt x="35685" y="891540"/>
                </a:cubicBezTo>
                <a:cubicBezTo>
                  <a:pt x="27064" y="943266"/>
                  <a:pt x="18051" y="913255"/>
                  <a:pt x="1395" y="971550"/>
                </a:cubicBezTo>
                <a:cubicBezTo>
                  <a:pt x="-1745" y="982540"/>
                  <a:pt x="1395" y="994410"/>
                  <a:pt x="1395" y="100584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solidFill>
                <a:srgbClr val="FF0000"/>
              </a:solidFill>
            </a:endParaRPr>
          </a:p>
        </p:txBody>
      </p:sp>
      <p:sp>
        <p:nvSpPr>
          <p:cNvPr id="12" name="Freeform 11"/>
          <p:cNvSpPr/>
          <p:nvPr/>
        </p:nvSpPr>
        <p:spPr bwMode="auto">
          <a:xfrm>
            <a:off x="5257800" y="742950"/>
            <a:ext cx="3678526" cy="4931334"/>
          </a:xfrm>
          <a:custGeom>
            <a:avLst/>
            <a:gdLst>
              <a:gd name="connsiteX0" fmla="*/ 3063240 w 3678526"/>
              <a:gd name="connsiteY0" fmla="*/ 0 h 4931334"/>
              <a:gd name="connsiteX1" fmla="*/ 3451860 w 3678526"/>
              <a:gd name="connsiteY1" fmla="*/ 4389120 h 4931334"/>
              <a:gd name="connsiteX2" fmla="*/ 0 w 3678526"/>
              <a:gd name="connsiteY2" fmla="*/ 4709160 h 4931334"/>
            </a:gdLst>
            <a:ahLst/>
            <a:cxnLst>
              <a:cxn ang="0">
                <a:pos x="connsiteX0" y="connsiteY0"/>
              </a:cxn>
              <a:cxn ang="0">
                <a:pos x="connsiteX1" y="connsiteY1"/>
              </a:cxn>
              <a:cxn ang="0">
                <a:pos x="connsiteX2" y="connsiteY2"/>
              </a:cxn>
            </a:cxnLst>
            <a:rect l="l" t="t" r="r" b="b"/>
            <a:pathLst>
              <a:path w="3678526" h="4931334">
                <a:moveTo>
                  <a:pt x="3063240" y="0"/>
                </a:moveTo>
                <a:cubicBezTo>
                  <a:pt x="3512820" y="1802130"/>
                  <a:pt x="3962400" y="3604260"/>
                  <a:pt x="3451860" y="4389120"/>
                </a:cubicBezTo>
                <a:cubicBezTo>
                  <a:pt x="2941320" y="5173980"/>
                  <a:pt x="1470660" y="4941570"/>
                  <a:pt x="0" y="470916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7" name="Subtitle 2"/>
          <p:cNvSpPr txBox="1">
            <a:spLocks/>
          </p:cNvSpPr>
          <p:nvPr/>
        </p:nvSpPr>
        <p:spPr>
          <a:xfrm>
            <a:off x="427037" y="6040164"/>
            <a:ext cx="3314401" cy="637881"/>
          </a:xfrm>
          <a:prstGeom prst="rect">
            <a:avLst/>
          </a:prstGeom>
          <a:noFill/>
        </p:spPr>
        <p:txBody>
          <a:bodyPr vert="horz" wrap="square" lIns="146304" tIns="109728" rIns="146304" bIns="109728" rtlCol="0" anchor="b">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000" kern="1200" spc="0" baseline="0">
                <a:gradFill>
                  <a:gsLst>
                    <a:gs pos="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rgbClr val="00188F"/>
                </a:solidFill>
              </a:rPr>
              <a:t>#dotNetSpain2016</a:t>
            </a:r>
            <a:endParaRPr lang="en-US" sz="2800" dirty="0"/>
          </a:p>
        </p:txBody>
      </p:sp>
    </p:spTree>
    <p:extLst>
      <p:ext uri="{BB962C8B-B14F-4D97-AF65-F5344CB8AC3E}">
        <p14:creationId xmlns:p14="http://schemas.microsoft.com/office/powerpoint/2010/main" val="62231087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Refactoring</a:t>
            </a:r>
            <a:r>
              <a:rPr lang="es-ES" dirty="0"/>
              <a:t> </a:t>
            </a:r>
            <a:r>
              <a:rPr lang="es-ES" dirty="0" err="1"/>
              <a:t>into</a:t>
            </a:r>
            <a:r>
              <a:rPr lang="es-ES" dirty="0"/>
              <a:t> </a:t>
            </a:r>
            <a:r>
              <a:rPr lang="es-ES" dirty="0" err="1"/>
              <a:t>Pure</a:t>
            </a:r>
            <a:r>
              <a:rPr lang="es-ES" dirty="0"/>
              <a:t> </a:t>
            </a:r>
            <a:r>
              <a:rPr lang="es-ES" dirty="0" err="1"/>
              <a:t>Functions</a:t>
            </a:r>
            <a:endParaRPr lang="es-ES" dirty="0"/>
          </a:p>
        </p:txBody>
      </p:sp>
      <p:pic>
        <p:nvPicPr>
          <p:cNvPr id="8" name="Picture 7"/>
          <p:cNvPicPr>
            <a:picLocks noChangeAspect="1"/>
          </p:cNvPicPr>
          <p:nvPr/>
        </p:nvPicPr>
        <p:blipFill>
          <a:blip r:embed="rId3"/>
          <a:stretch>
            <a:fillRect/>
          </a:stretch>
        </p:blipFill>
        <p:spPr>
          <a:xfrm>
            <a:off x="527141" y="1677227"/>
            <a:ext cx="9258300" cy="180975"/>
          </a:xfrm>
          <a:prstGeom prst="rect">
            <a:avLst/>
          </a:prstGeom>
        </p:spPr>
      </p:pic>
      <p:pic>
        <p:nvPicPr>
          <p:cNvPr id="9" name="Picture 8"/>
          <p:cNvPicPr>
            <a:picLocks noChangeAspect="1"/>
          </p:cNvPicPr>
          <p:nvPr/>
        </p:nvPicPr>
        <p:blipFill>
          <a:blip r:embed="rId4"/>
          <a:stretch>
            <a:fillRect/>
          </a:stretch>
        </p:blipFill>
        <p:spPr>
          <a:xfrm>
            <a:off x="521445" y="2129105"/>
            <a:ext cx="11249025" cy="180975"/>
          </a:xfrm>
          <a:prstGeom prst="rect">
            <a:avLst/>
          </a:prstGeom>
        </p:spPr>
      </p:pic>
      <p:pic>
        <p:nvPicPr>
          <p:cNvPr id="10" name="Picture 9"/>
          <p:cNvPicPr>
            <a:picLocks noChangeAspect="1"/>
          </p:cNvPicPr>
          <p:nvPr/>
        </p:nvPicPr>
        <p:blipFill>
          <a:blip r:embed="rId5"/>
          <a:stretch>
            <a:fillRect/>
          </a:stretch>
        </p:blipFill>
        <p:spPr>
          <a:xfrm>
            <a:off x="521445" y="2593483"/>
            <a:ext cx="9696450" cy="180975"/>
          </a:xfrm>
          <a:prstGeom prst="rect">
            <a:avLst/>
          </a:prstGeom>
        </p:spPr>
      </p:pic>
      <p:pic>
        <p:nvPicPr>
          <p:cNvPr id="11" name="Picture 10"/>
          <p:cNvPicPr>
            <a:picLocks noChangeAspect="1"/>
          </p:cNvPicPr>
          <p:nvPr/>
        </p:nvPicPr>
        <p:blipFill>
          <a:blip r:embed="rId6"/>
          <a:stretch>
            <a:fillRect/>
          </a:stretch>
        </p:blipFill>
        <p:spPr>
          <a:xfrm>
            <a:off x="540495" y="1212849"/>
            <a:ext cx="4829175" cy="180975"/>
          </a:xfrm>
          <a:prstGeom prst="rect">
            <a:avLst/>
          </a:prstGeom>
        </p:spPr>
      </p:pic>
      <p:pic>
        <p:nvPicPr>
          <p:cNvPr id="13" name="Picture 12"/>
          <p:cNvPicPr>
            <a:picLocks noChangeAspect="1"/>
          </p:cNvPicPr>
          <p:nvPr/>
        </p:nvPicPr>
        <p:blipFill>
          <a:blip r:embed="rId7"/>
          <a:stretch>
            <a:fillRect/>
          </a:stretch>
        </p:blipFill>
        <p:spPr>
          <a:xfrm>
            <a:off x="521445" y="3057861"/>
            <a:ext cx="5162550" cy="3886200"/>
          </a:xfrm>
          <a:prstGeom prst="rect">
            <a:avLst/>
          </a:prstGeom>
        </p:spPr>
      </p:pic>
    </p:spTree>
    <p:extLst>
      <p:ext uri="{BB962C8B-B14F-4D97-AF65-F5344CB8AC3E}">
        <p14:creationId xmlns:p14="http://schemas.microsoft.com/office/powerpoint/2010/main" val="103064500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a:t>Building </a:t>
            </a:r>
            <a:r>
              <a:rPr lang="es-ES" dirty="0" err="1"/>
              <a:t>Immutable</a:t>
            </a:r>
            <a:r>
              <a:rPr lang="es-ES" dirty="0"/>
              <a:t> </a:t>
            </a:r>
            <a:r>
              <a:rPr lang="es-ES" dirty="0" err="1"/>
              <a:t>Types</a:t>
            </a:r>
            <a:endParaRPr lang="es-ES" dirty="0"/>
          </a:p>
        </p:txBody>
      </p:sp>
      <p:pic>
        <p:nvPicPr>
          <p:cNvPr id="4" name="Picture 3"/>
          <p:cNvPicPr>
            <a:picLocks noChangeAspect="1"/>
          </p:cNvPicPr>
          <p:nvPr/>
        </p:nvPicPr>
        <p:blipFill>
          <a:blip r:embed="rId3"/>
          <a:stretch>
            <a:fillRect/>
          </a:stretch>
        </p:blipFill>
        <p:spPr>
          <a:xfrm>
            <a:off x="503237" y="1236287"/>
            <a:ext cx="6516126" cy="5348449"/>
          </a:xfrm>
          <a:prstGeom prst="rect">
            <a:avLst/>
          </a:prstGeom>
        </p:spPr>
      </p:pic>
    </p:spTree>
    <p:extLst>
      <p:ext uri="{BB962C8B-B14F-4D97-AF65-F5344CB8AC3E}">
        <p14:creationId xmlns:p14="http://schemas.microsoft.com/office/powerpoint/2010/main" val="118759803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Immutable</a:t>
            </a:r>
            <a:r>
              <a:rPr lang="es-ES" dirty="0"/>
              <a:t> </a:t>
            </a:r>
            <a:r>
              <a:rPr lang="es-ES" dirty="0" err="1"/>
              <a:t>Types</a:t>
            </a:r>
            <a:r>
              <a:rPr lang="es-ES" dirty="0"/>
              <a:t>: </a:t>
            </a:r>
            <a:r>
              <a:rPr lang="es-ES" dirty="0" err="1"/>
              <a:t>Options</a:t>
            </a:r>
            <a:endParaRPr lang="es-ES" dirty="0"/>
          </a:p>
        </p:txBody>
      </p:sp>
      <p:pic>
        <p:nvPicPr>
          <p:cNvPr id="2" name="Picture 1"/>
          <p:cNvPicPr>
            <a:picLocks noChangeAspect="1"/>
          </p:cNvPicPr>
          <p:nvPr/>
        </p:nvPicPr>
        <p:blipFill>
          <a:blip r:embed="rId3"/>
          <a:stretch>
            <a:fillRect/>
          </a:stretch>
        </p:blipFill>
        <p:spPr>
          <a:xfrm>
            <a:off x="350837" y="1195946"/>
            <a:ext cx="8305800" cy="5848350"/>
          </a:xfrm>
          <a:prstGeom prst="rect">
            <a:avLst/>
          </a:prstGeom>
        </p:spPr>
      </p:pic>
    </p:spTree>
    <p:extLst>
      <p:ext uri="{BB962C8B-B14F-4D97-AF65-F5344CB8AC3E}">
        <p14:creationId xmlns:p14="http://schemas.microsoft.com/office/powerpoint/2010/main" val="269913698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Recursion</a:t>
            </a:r>
            <a:r>
              <a:rPr lang="es-ES" dirty="0"/>
              <a:t> </a:t>
            </a:r>
            <a:r>
              <a:rPr lang="es-ES" dirty="0" err="1"/>
              <a:t>with</a:t>
            </a:r>
            <a:r>
              <a:rPr lang="es-ES" dirty="0"/>
              <a:t> Lambdas</a:t>
            </a:r>
          </a:p>
        </p:txBody>
      </p:sp>
      <p:pic>
        <p:nvPicPr>
          <p:cNvPr id="4" name="Picture 3"/>
          <p:cNvPicPr>
            <a:picLocks noChangeAspect="1"/>
          </p:cNvPicPr>
          <p:nvPr/>
        </p:nvPicPr>
        <p:blipFill>
          <a:blip r:embed="rId3"/>
          <a:stretch>
            <a:fillRect/>
          </a:stretch>
        </p:blipFill>
        <p:spPr>
          <a:xfrm>
            <a:off x="503237" y="1216634"/>
            <a:ext cx="4914900" cy="1666875"/>
          </a:xfrm>
          <a:prstGeom prst="rect">
            <a:avLst/>
          </a:prstGeom>
        </p:spPr>
      </p:pic>
      <p:pic>
        <p:nvPicPr>
          <p:cNvPr id="5" name="Picture 4"/>
          <p:cNvPicPr>
            <a:picLocks noChangeAspect="1"/>
          </p:cNvPicPr>
          <p:nvPr/>
        </p:nvPicPr>
        <p:blipFill>
          <a:blip r:embed="rId4"/>
          <a:stretch>
            <a:fillRect/>
          </a:stretch>
        </p:blipFill>
        <p:spPr>
          <a:xfrm>
            <a:off x="503237" y="3116262"/>
            <a:ext cx="6457950" cy="3219450"/>
          </a:xfrm>
          <a:prstGeom prst="rect">
            <a:avLst/>
          </a:prstGeom>
        </p:spPr>
      </p:pic>
    </p:spTree>
    <p:extLst>
      <p:ext uri="{BB962C8B-B14F-4D97-AF65-F5344CB8AC3E}">
        <p14:creationId xmlns:p14="http://schemas.microsoft.com/office/powerpoint/2010/main" val="135403062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Lazy</a:t>
            </a:r>
            <a:r>
              <a:rPr lang="es-ES" dirty="0"/>
              <a:t> </a:t>
            </a:r>
            <a:r>
              <a:rPr lang="es-ES" dirty="0" err="1"/>
              <a:t>Evaluation</a:t>
            </a:r>
            <a:endParaRPr lang="es-ES" dirty="0"/>
          </a:p>
        </p:txBody>
      </p:sp>
      <p:pic>
        <p:nvPicPr>
          <p:cNvPr id="4" name="Picture 3"/>
          <p:cNvPicPr>
            <a:picLocks noChangeAspect="1"/>
          </p:cNvPicPr>
          <p:nvPr/>
        </p:nvPicPr>
        <p:blipFill>
          <a:blip r:embed="rId3"/>
          <a:stretch>
            <a:fillRect/>
          </a:stretch>
        </p:blipFill>
        <p:spPr>
          <a:xfrm>
            <a:off x="427037" y="1363662"/>
            <a:ext cx="9239250" cy="1047750"/>
          </a:xfrm>
          <a:prstGeom prst="rect">
            <a:avLst/>
          </a:prstGeom>
        </p:spPr>
      </p:pic>
      <p:pic>
        <p:nvPicPr>
          <p:cNvPr id="6" name="Picture 5"/>
          <p:cNvPicPr>
            <a:picLocks noChangeAspect="1"/>
          </p:cNvPicPr>
          <p:nvPr/>
        </p:nvPicPr>
        <p:blipFill>
          <a:blip r:embed="rId4"/>
          <a:stretch>
            <a:fillRect/>
          </a:stretch>
        </p:blipFill>
        <p:spPr>
          <a:xfrm>
            <a:off x="427037" y="2735262"/>
            <a:ext cx="7800975" cy="2162175"/>
          </a:xfrm>
          <a:prstGeom prst="rect">
            <a:avLst/>
          </a:prstGeom>
        </p:spPr>
      </p:pic>
    </p:spTree>
    <p:extLst>
      <p:ext uri="{BB962C8B-B14F-4D97-AF65-F5344CB8AC3E}">
        <p14:creationId xmlns:p14="http://schemas.microsoft.com/office/powerpoint/2010/main" val="179865930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Partial</a:t>
            </a:r>
            <a:r>
              <a:rPr lang="es-ES" dirty="0"/>
              <a:t> </a:t>
            </a:r>
            <a:r>
              <a:rPr lang="es-ES" dirty="0" err="1"/>
              <a:t>Functions</a:t>
            </a:r>
            <a:endParaRPr lang="es-ES" dirty="0"/>
          </a:p>
        </p:txBody>
      </p:sp>
      <p:pic>
        <p:nvPicPr>
          <p:cNvPr id="4" name="Picture 3"/>
          <p:cNvPicPr>
            <a:picLocks noChangeAspect="1"/>
          </p:cNvPicPr>
          <p:nvPr/>
        </p:nvPicPr>
        <p:blipFill>
          <a:blip r:embed="rId3"/>
          <a:stretch>
            <a:fillRect/>
          </a:stretch>
        </p:blipFill>
        <p:spPr>
          <a:xfrm>
            <a:off x="503237" y="1516062"/>
            <a:ext cx="7810500" cy="914400"/>
          </a:xfrm>
          <a:prstGeom prst="rect">
            <a:avLst/>
          </a:prstGeom>
        </p:spPr>
      </p:pic>
      <p:pic>
        <p:nvPicPr>
          <p:cNvPr id="5" name="Picture 4"/>
          <p:cNvPicPr>
            <a:picLocks noChangeAspect="1"/>
          </p:cNvPicPr>
          <p:nvPr/>
        </p:nvPicPr>
        <p:blipFill>
          <a:blip r:embed="rId4"/>
          <a:stretch>
            <a:fillRect/>
          </a:stretch>
        </p:blipFill>
        <p:spPr>
          <a:xfrm>
            <a:off x="514984" y="2763837"/>
            <a:ext cx="9858375" cy="180975"/>
          </a:xfrm>
          <a:prstGeom prst="rect">
            <a:avLst/>
          </a:prstGeom>
        </p:spPr>
      </p:pic>
      <p:pic>
        <p:nvPicPr>
          <p:cNvPr id="6" name="Picture 5"/>
          <p:cNvPicPr>
            <a:picLocks noChangeAspect="1"/>
          </p:cNvPicPr>
          <p:nvPr/>
        </p:nvPicPr>
        <p:blipFill>
          <a:blip r:embed="rId5"/>
          <a:stretch>
            <a:fillRect/>
          </a:stretch>
        </p:blipFill>
        <p:spPr>
          <a:xfrm>
            <a:off x="514984" y="3278187"/>
            <a:ext cx="8105775" cy="1781175"/>
          </a:xfrm>
          <a:prstGeom prst="rect">
            <a:avLst/>
          </a:prstGeom>
        </p:spPr>
      </p:pic>
    </p:spTree>
    <p:extLst>
      <p:ext uri="{BB962C8B-B14F-4D97-AF65-F5344CB8AC3E}">
        <p14:creationId xmlns:p14="http://schemas.microsoft.com/office/powerpoint/2010/main" val="402774663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a:t>Curry </a:t>
            </a:r>
            <a:r>
              <a:rPr lang="es-ES" dirty="0" err="1"/>
              <a:t>Functions</a:t>
            </a:r>
            <a:endParaRPr lang="es-ES" dirty="0"/>
          </a:p>
        </p:txBody>
      </p:sp>
      <p:pic>
        <p:nvPicPr>
          <p:cNvPr id="2" name="Picture 1"/>
          <p:cNvPicPr>
            <a:picLocks noChangeAspect="1"/>
          </p:cNvPicPr>
          <p:nvPr/>
        </p:nvPicPr>
        <p:blipFill>
          <a:blip r:embed="rId3"/>
          <a:stretch>
            <a:fillRect/>
          </a:stretch>
        </p:blipFill>
        <p:spPr>
          <a:xfrm>
            <a:off x="503237" y="1592262"/>
            <a:ext cx="8715375" cy="704850"/>
          </a:xfrm>
          <a:prstGeom prst="rect">
            <a:avLst/>
          </a:prstGeom>
        </p:spPr>
      </p:pic>
      <p:pic>
        <p:nvPicPr>
          <p:cNvPr id="7" name="Picture 6"/>
          <p:cNvPicPr>
            <a:picLocks noChangeAspect="1"/>
          </p:cNvPicPr>
          <p:nvPr/>
        </p:nvPicPr>
        <p:blipFill>
          <a:blip r:embed="rId4"/>
          <a:stretch>
            <a:fillRect/>
          </a:stretch>
        </p:blipFill>
        <p:spPr>
          <a:xfrm>
            <a:off x="503237" y="2619057"/>
            <a:ext cx="10582275" cy="180975"/>
          </a:xfrm>
          <a:prstGeom prst="rect">
            <a:avLst/>
          </a:prstGeom>
        </p:spPr>
      </p:pic>
      <p:pic>
        <p:nvPicPr>
          <p:cNvPr id="8" name="Picture 7"/>
          <p:cNvPicPr>
            <a:picLocks noChangeAspect="1"/>
          </p:cNvPicPr>
          <p:nvPr/>
        </p:nvPicPr>
        <p:blipFill>
          <a:blip r:embed="rId5"/>
          <a:stretch>
            <a:fillRect/>
          </a:stretch>
        </p:blipFill>
        <p:spPr>
          <a:xfrm>
            <a:off x="503237" y="3121977"/>
            <a:ext cx="6934200" cy="1781175"/>
          </a:xfrm>
          <a:prstGeom prst="rect">
            <a:avLst/>
          </a:prstGeom>
        </p:spPr>
      </p:pic>
    </p:spTree>
    <p:extLst>
      <p:ext uri="{BB962C8B-B14F-4D97-AF65-F5344CB8AC3E}">
        <p14:creationId xmlns:p14="http://schemas.microsoft.com/office/powerpoint/2010/main" val="113947730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52990" y="867721"/>
            <a:ext cx="3998000" cy="5172443"/>
          </a:xfrm>
          <a:prstGeom prst="rect">
            <a:avLst/>
          </a:prstGeom>
        </p:spPr>
      </p:pic>
      <p:sp>
        <p:nvSpPr>
          <p:cNvPr id="2" name="Title 1"/>
          <p:cNvSpPr>
            <a:spLocks noGrp="1"/>
          </p:cNvSpPr>
          <p:nvPr>
            <p:ph type="ctrTitle"/>
          </p:nvPr>
        </p:nvSpPr>
        <p:spPr>
          <a:xfrm>
            <a:off x="4987836" y="2931452"/>
            <a:ext cx="3948490" cy="1055420"/>
          </a:xfrm>
        </p:spPr>
        <p:txBody>
          <a:bodyPr/>
          <a:lstStyle/>
          <a:p>
            <a:r>
              <a:rPr lang="en-US" sz="6600" b="1" dirty="0">
                <a:solidFill>
                  <a:srgbClr val="00188F"/>
                </a:solidFill>
              </a:rPr>
              <a:t>Agenda</a:t>
            </a:r>
            <a:endParaRPr lang="en-US" sz="6600" dirty="0">
              <a:solidFill>
                <a:srgbClr val="00188F"/>
              </a:solidFill>
            </a:endParaRPr>
          </a:p>
        </p:txBody>
      </p:sp>
      <p:sp>
        <p:nvSpPr>
          <p:cNvPr id="9" name="Freeform 8"/>
          <p:cNvSpPr/>
          <p:nvPr/>
        </p:nvSpPr>
        <p:spPr bwMode="auto">
          <a:xfrm>
            <a:off x="3461895" y="2281138"/>
            <a:ext cx="344295" cy="1005840"/>
          </a:xfrm>
          <a:custGeom>
            <a:avLst/>
            <a:gdLst>
              <a:gd name="connsiteX0" fmla="*/ 344295 w 344295"/>
              <a:gd name="connsiteY0" fmla="*/ 0 h 1005840"/>
              <a:gd name="connsiteX1" fmla="*/ 321435 w 344295"/>
              <a:gd name="connsiteY1" fmla="*/ 57150 h 1005840"/>
              <a:gd name="connsiteX2" fmla="*/ 287145 w 344295"/>
              <a:gd name="connsiteY2" fmla="*/ 80010 h 1005840"/>
              <a:gd name="connsiteX3" fmla="*/ 241425 w 344295"/>
              <a:gd name="connsiteY3" fmla="*/ 148590 h 1005840"/>
              <a:gd name="connsiteX4" fmla="*/ 207135 w 344295"/>
              <a:gd name="connsiteY4" fmla="*/ 182880 h 1005840"/>
              <a:gd name="connsiteX5" fmla="*/ 172845 w 344295"/>
              <a:gd name="connsiteY5" fmla="*/ 262890 h 1005840"/>
              <a:gd name="connsiteX6" fmla="*/ 149985 w 344295"/>
              <a:gd name="connsiteY6" fmla="*/ 297180 h 1005840"/>
              <a:gd name="connsiteX7" fmla="*/ 138555 w 344295"/>
              <a:gd name="connsiteY7" fmla="*/ 342900 h 1005840"/>
              <a:gd name="connsiteX8" fmla="*/ 115695 w 344295"/>
              <a:gd name="connsiteY8" fmla="*/ 377190 h 1005840"/>
              <a:gd name="connsiteX9" fmla="*/ 104265 w 344295"/>
              <a:gd name="connsiteY9" fmla="*/ 434340 h 1005840"/>
              <a:gd name="connsiteX10" fmla="*/ 81405 w 344295"/>
              <a:gd name="connsiteY10" fmla="*/ 537210 h 1005840"/>
              <a:gd name="connsiteX11" fmla="*/ 58545 w 344295"/>
              <a:gd name="connsiteY11" fmla="*/ 731520 h 1005840"/>
              <a:gd name="connsiteX12" fmla="*/ 47115 w 344295"/>
              <a:gd name="connsiteY12" fmla="*/ 788670 h 1005840"/>
              <a:gd name="connsiteX13" fmla="*/ 35685 w 344295"/>
              <a:gd name="connsiteY13" fmla="*/ 891540 h 1005840"/>
              <a:gd name="connsiteX14" fmla="*/ 1395 w 344295"/>
              <a:gd name="connsiteY14" fmla="*/ 971550 h 1005840"/>
              <a:gd name="connsiteX15" fmla="*/ 1395 w 344295"/>
              <a:gd name="connsiteY15" fmla="*/ 1005840 h 100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4295" h="1005840">
                <a:moveTo>
                  <a:pt x="344295" y="0"/>
                </a:moveTo>
                <a:cubicBezTo>
                  <a:pt x="336675" y="19050"/>
                  <a:pt x="333361" y="40454"/>
                  <a:pt x="321435" y="57150"/>
                </a:cubicBezTo>
                <a:cubicBezTo>
                  <a:pt x="313450" y="68328"/>
                  <a:pt x="296191" y="69672"/>
                  <a:pt x="287145" y="80010"/>
                </a:cubicBezTo>
                <a:cubicBezTo>
                  <a:pt x="269053" y="100687"/>
                  <a:pt x="260852" y="129163"/>
                  <a:pt x="241425" y="148590"/>
                </a:cubicBezTo>
                <a:cubicBezTo>
                  <a:pt x="229995" y="160020"/>
                  <a:pt x="216530" y="169726"/>
                  <a:pt x="207135" y="182880"/>
                </a:cubicBezTo>
                <a:cubicBezTo>
                  <a:pt x="167494" y="238377"/>
                  <a:pt x="197719" y="213142"/>
                  <a:pt x="172845" y="262890"/>
                </a:cubicBezTo>
                <a:cubicBezTo>
                  <a:pt x="166702" y="275177"/>
                  <a:pt x="157605" y="285750"/>
                  <a:pt x="149985" y="297180"/>
                </a:cubicBezTo>
                <a:cubicBezTo>
                  <a:pt x="146175" y="312420"/>
                  <a:pt x="144743" y="328461"/>
                  <a:pt x="138555" y="342900"/>
                </a:cubicBezTo>
                <a:cubicBezTo>
                  <a:pt x="133144" y="355526"/>
                  <a:pt x="120518" y="364328"/>
                  <a:pt x="115695" y="377190"/>
                </a:cubicBezTo>
                <a:cubicBezTo>
                  <a:pt x="108874" y="395380"/>
                  <a:pt x="107740" y="415226"/>
                  <a:pt x="104265" y="434340"/>
                </a:cubicBezTo>
                <a:cubicBezTo>
                  <a:pt x="88172" y="522851"/>
                  <a:pt x="101558" y="476751"/>
                  <a:pt x="81405" y="537210"/>
                </a:cubicBezTo>
                <a:cubicBezTo>
                  <a:pt x="73280" y="618464"/>
                  <a:pt x="71179" y="655717"/>
                  <a:pt x="58545" y="731520"/>
                </a:cubicBezTo>
                <a:cubicBezTo>
                  <a:pt x="55351" y="750683"/>
                  <a:pt x="49862" y="769438"/>
                  <a:pt x="47115" y="788670"/>
                </a:cubicBezTo>
                <a:cubicBezTo>
                  <a:pt x="42236" y="822824"/>
                  <a:pt x="41357" y="857508"/>
                  <a:pt x="35685" y="891540"/>
                </a:cubicBezTo>
                <a:cubicBezTo>
                  <a:pt x="27064" y="943266"/>
                  <a:pt x="18051" y="913255"/>
                  <a:pt x="1395" y="971550"/>
                </a:cubicBezTo>
                <a:cubicBezTo>
                  <a:pt x="-1745" y="982540"/>
                  <a:pt x="1395" y="994410"/>
                  <a:pt x="1395" y="100584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solidFill>
                <a:srgbClr val="FF0000"/>
              </a:solidFill>
            </a:endParaRPr>
          </a:p>
        </p:txBody>
      </p:sp>
      <p:sp>
        <p:nvSpPr>
          <p:cNvPr id="12" name="Freeform 11"/>
          <p:cNvSpPr/>
          <p:nvPr/>
        </p:nvSpPr>
        <p:spPr bwMode="auto">
          <a:xfrm>
            <a:off x="5257800" y="742950"/>
            <a:ext cx="3678526" cy="4931334"/>
          </a:xfrm>
          <a:custGeom>
            <a:avLst/>
            <a:gdLst>
              <a:gd name="connsiteX0" fmla="*/ 3063240 w 3678526"/>
              <a:gd name="connsiteY0" fmla="*/ 0 h 4931334"/>
              <a:gd name="connsiteX1" fmla="*/ 3451860 w 3678526"/>
              <a:gd name="connsiteY1" fmla="*/ 4389120 h 4931334"/>
              <a:gd name="connsiteX2" fmla="*/ 0 w 3678526"/>
              <a:gd name="connsiteY2" fmla="*/ 4709160 h 4931334"/>
            </a:gdLst>
            <a:ahLst/>
            <a:cxnLst>
              <a:cxn ang="0">
                <a:pos x="connsiteX0" y="connsiteY0"/>
              </a:cxn>
              <a:cxn ang="0">
                <a:pos x="connsiteX1" y="connsiteY1"/>
              </a:cxn>
              <a:cxn ang="0">
                <a:pos x="connsiteX2" y="connsiteY2"/>
              </a:cxn>
            </a:cxnLst>
            <a:rect l="l" t="t" r="r" b="b"/>
            <a:pathLst>
              <a:path w="3678526" h="4931334">
                <a:moveTo>
                  <a:pt x="3063240" y="0"/>
                </a:moveTo>
                <a:cubicBezTo>
                  <a:pt x="3512820" y="1802130"/>
                  <a:pt x="3962400" y="3604260"/>
                  <a:pt x="3451860" y="4389120"/>
                </a:cubicBezTo>
                <a:cubicBezTo>
                  <a:pt x="2941320" y="5173980"/>
                  <a:pt x="1470660" y="4941570"/>
                  <a:pt x="0" y="470916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7" name="Text Placeholder 2"/>
          <p:cNvSpPr>
            <a:spLocks noGrp="1"/>
          </p:cNvSpPr>
          <p:nvPr>
            <p:ph type="body" sz="quarter" idx="4294967295"/>
          </p:nvPr>
        </p:nvSpPr>
        <p:spPr>
          <a:xfrm>
            <a:off x="5075237" y="1973262"/>
            <a:ext cx="6335801" cy="5312223"/>
          </a:xfrm>
          <a:prstGeom prst="rect">
            <a:avLst/>
          </a:prstGeom>
        </p:spPr>
        <p:txBody>
          <a:bodyPr/>
          <a:lstStyle/>
          <a:p>
            <a:pPr marL="0" indent="0">
              <a:buNone/>
            </a:pPr>
            <a:r>
              <a:rPr lang="es-ES" sz="2800" b="1" dirty="0">
                <a:solidFill>
                  <a:srgbClr val="525252"/>
                </a:solidFill>
              </a:rPr>
              <a:t>C#</a:t>
            </a:r>
          </a:p>
          <a:p>
            <a:pPr marL="0" indent="0">
              <a:buNone/>
            </a:pPr>
            <a:r>
              <a:rPr lang="es-ES" sz="2800" b="1" dirty="0" err="1">
                <a:solidFill>
                  <a:srgbClr val="525252"/>
                </a:solidFill>
              </a:rPr>
              <a:t>Functional</a:t>
            </a:r>
            <a:r>
              <a:rPr lang="es-ES" sz="2800" b="1" dirty="0">
                <a:solidFill>
                  <a:srgbClr val="525252"/>
                </a:solidFill>
              </a:rPr>
              <a:t> </a:t>
            </a:r>
            <a:r>
              <a:rPr lang="es-ES" sz="2800" b="1" dirty="0" err="1">
                <a:solidFill>
                  <a:srgbClr val="525252"/>
                </a:solidFill>
              </a:rPr>
              <a:t>Programming</a:t>
            </a:r>
            <a:endParaRPr lang="es-ES" sz="2800" b="1" dirty="0">
              <a:solidFill>
                <a:srgbClr val="525252"/>
              </a:solidFill>
            </a:endParaRPr>
          </a:p>
          <a:p>
            <a:pPr marL="0" indent="0">
              <a:buNone/>
            </a:pPr>
            <a:r>
              <a:rPr lang="es-ES" sz="2800" b="1" dirty="0" err="1">
                <a:solidFill>
                  <a:srgbClr val="525252"/>
                </a:solidFill>
              </a:rPr>
              <a:t>First-class</a:t>
            </a:r>
            <a:r>
              <a:rPr lang="es-ES" sz="2800" b="1" dirty="0">
                <a:solidFill>
                  <a:srgbClr val="525252"/>
                </a:solidFill>
              </a:rPr>
              <a:t> </a:t>
            </a:r>
            <a:r>
              <a:rPr lang="es-ES" sz="2800" b="1" dirty="0" err="1">
                <a:solidFill>
                  <a:srgbClr val="525252"/>
                </a:solidFill>
              </a:rPr>
              <a:t>Functions</a:t>
            </a:r>
            <a:endParaRPr lang="es-ES" sz="2800" b="1" dirty="0">
              <a:solidFill>
                <a:srgbClr val="525252"/>
              </a:solidFill>
            </a:endParaRPr>
          </a:p>
          <a:p>
            <a:pPr marL="0" indent="0">
              <a:buNone/>
            </a:pPr>
            <a:r>
              <a:rPr lang="es-ES" sz="2800" b="1" dirty="0" err="1">
                <a:solidFill>
                  <a:srgbClr val="525252"/>
                </a:solidFill>
              </a:rPr>
              <a:t>Immutable</a:t>
            </a:r>
            <a:r>
              <a:rPr lang="es-ES" sz="2800" b="1" dirty="0">
                <a:solidFill>
                  <a:srgbClr val="525252"/>
                </a:solidFill>
              </a:rPr>
              <a:t> </a:t>
            </a:r>
            <a:r>
              <a:rPr lang="es-ES" sz="2800" b="1" dirty="0" err="1">
                <a:solidFill>
                  <a:srgbClr val="525252"/>
                </a:solidFill>
              </a:rPr>
              <a:t>Types</a:t>
            </a:r>
            <a:endParaRPr lang="es-ES" sz="2800" b="1" dirty="0">
              <a:solidFill>
                <a:srgbClr val="525252"/>
              </a:solidFill>
            </a:endParaRPr>
          </a:p>
          <a:p>
            <a:pPr marL="0" indent="0">
              <a:buNone/>
            </a:pPr>
            <a:r>
              <a:rPr lang="es-ES" sz="2800" b="1" dirty="0" err="1">
                <a:solidFill>
                  <a:srgbClr val="525252"/>
                </a:solidFill>
              </a:rPr>
              <a:t>Functional</a:t>
            </a:r>
            <a:r>
              <a:rPr lang="es-ES" sz="2800" b="1" dirty="0">
                <a:solidFill>
                  <a:srgbClr val="525252"/>
                </a:solidFill>
              </a:rPr>
              <a:t> </a:t>
            </a:r>
            <a:r>
              <a:rPr lang="es-ES" sz="2800" b="1" dirty="0" err="1">
                <a:solidFill>
                  <a:srgbClr val="525252"/>
                </a:solidFill>
              </a:rPr>
              <a:t>Techniques</a:t>
            </a:r>
            <a:endParaRPr lang="es-ES" sz="2800" b="1" dirty="0">
              <a:solidFill>
                <a:srgbClr val="525252"/>
              </a:solidFill>
            </a:endParaRPr>
          </a:p>
          <a:p>
            <a:pPr marL="0" indent="0">
              <a:buNone/>
            </a:pPr>
            <a:r>
              <a:rPr lang="es-ES" sz="2800" b="1" dirty="0" err="1">
                <a:solidFill>
                  <a:srgbClr val="525252"/>
                </a:solidFill>
              </a:rPr>
              <a:t>Libraries</a:t>
            </a:r>
            <a:endParaRPr lang="es-ES" sz="2800" b="1" dirty="0">
              <a:solidFill>
                <a:srgbClr val="525252"/>
              </a:solidFill>
            </a:endParaRPr>
          </a:p>
          <a:p>
            <a:pPr marL="0" indent="0">
              <a:buNone/>
            </a:pPr>
            <a:r>
              <a:rPr lang="es-ES" sz="2800" b="1" dirty="0" err="1">
                <a:solidFill>
                  <a:srgbClr val="525252"/>
                </a:solidFill>
              </a:rPr>
              <a:t>Future</a:t>
            </a:r>
            <a:endParaRPr lang="es-ES" sz="2800" b="1" dirty="0">
              <a:solidFill>
                <a:srgbClr val="525252"/>
              </a:solidFill>
            </a:endParaRPr>
          </a:p>
        </p:txBody>
      </p:sp>
      <p:sp>
        <p:nvSpPr>
          <p:cNvPr id="11" name="Subtitle 2"/>
          <p:cNvSpPr txBox="1">
            <a:spLocks/>
          </p:cNvSpPr>
          <p:nvPr/>
        </p:nvSpPr>
        <p:spPr>
          <a:xfrm>
            <a:off x="427037" y="6040164"/>
            <a:ext cx="3314401" cy="637881"/>
          </a:xfrm>
          <a:prstGeom prst="rect">
            <a:avLst/>
          </a:prstGeom>
          <a:noFill/>
        </p:spPr>
        <p:txBody>
          <a:bodyPr vert="horz" wrap="square" lIns="146304" tIns="109728" rIns="146304" bIns="109728" rtlCol="0" anchor="b">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000" kern="1200" spc="0" baseline="0">
                <a:gradFill>
                  <a:gsLst>
                    <a:gs pos="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rgbClr val="00188F"/>
                </a:solidFill>
              </a:rPr>
              <a:t>#dotNetSpain2016</a:t>
            </a:r>
            <a:endParaRPr lang="en-US" sz="2800" dirty="0"/>
          </a:p>
        </p:txBody>
      </p:sp>
    </p:spTree>
    <p:extLst>
      <p:ext uri="{BB962C8B-B14F-4D97-AF65-F5344CB8AC3E}">
        <p14:creationId xmlns:p14="http://schemas.microsoft.com/office/powerpoint/2010/main" val="421694125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4.0337E-7 -2.88243E-6 L 0.00153 -0.31661 " pathEditMode="relative" rAng="0" ptsTypes="AA">
                                      <p:cBhvr>
                                        <p:cTn id="6" dur="1000" fill="hold"/>
                                        <p:tgtEl>
                                          <p:spTgt spid="2"/>
                                        </p:tgtEl>
                                        <p:attrNameLst>
                                          <p:attrName>ppt_x</p:attrName>
                                          <p:attrName>ppt_y</p:attrName>
                                        </p:attrNameLst>
                                      </p:cBhvr>
                                      <p:rCtr x="77" y="-15842"/>
                                    </p:animMotion>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400"/>
                                        <p:tgtEl>
                                          <p:spTgt spid="7">
                                            <p:txEl>
                                              <p:pRg st="0" end="0"/>
                                            </p:txEl>
                                          </p:spTgt>
                                        </p:tgtEl>
                                      </p:cBhvr>
                                    </p:animEffect>
                                  </p:childTnLst>
                                </p:cTn>
                              </p:par>
                            </p:childTnLst>
                          </p:cTn>
                        </p:par>
                        <p:par>
                          <p:cTn id="11" fill="hold">
                            <p:stCondLst>
                              <p:cond delay="1400"/>
                            </p:stCondLst>
                            <p:childTnLst>
                              <p:par>
                                <p:cTn id="12" presetID="10" presetClass="entr" presetSubtype="0" fill="hold" nodeType="after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400"/>
                                        <p:tgtEl>
                                          <p:spTgt spid="7">
                                            <p:txEl>
                                              <p:pRg st="1" end="1"/>
                                            </p:txEl>
                                          </p:spTgt>
                                        </p:tgtEl>
                                      </p:cBhvr>
                                    </p:animEffect>
                                  </p:childTnLst>
                                </p:cTn>
                              </p:par>
                            </p:childTnLst>
                          </p:cTn>
                        </p:par>
                        <p:par>
                          <p:cTn id="15" fill="hold">
                            <p:stCondLst>
                              <p:cond delay="1800"/>
                            </p:stCondLst>
                            <p:childTnLst>
                              <p:par>
                                <p:cTn id="16" presetID="10" presetClass="entr" presetSubtype="0" fill="hold" nodeType="after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animEffect transition="in" filter="fade">
                                      <p:cBhvr>
                                        <p:cTn id="18" dur="400"/>
                                        <p:tgtEl>
                                          <p:spTgt spid="7">
                                            <p:txEl>
                                              <p:pRg st="2" end="2"/>
                                            </p:txEl>
                                          </p:spTgt>
                                        </p:tgtEl>
                                      </p:cBhvr>
                                    </p:animEffect>
                                  </p:childTnLst>
                                </p:cTn>
                              </p:par>
                            </p:childTnLst>
                          </p:cTn>
                        </p:par>
                        <p:par>
                          <p:cTn id="19" fill="hold">
                            <p:stCondLst>
                              <p:cond delay="2200"/>
                            </p:stCondLst>
                            <p:childTnLst>
                              <p:par>
                                <p:cTn id="20" presetID="10" presetClass="entr" presetSubtype="0" fill="hold" nodeType="after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400"/>
                                        <p:tgtEl>
                                          <p:spTgt spid="7">
                                            <p:txEl>
                                              <p:pRg st="3" end="3"/>
                                            </p:txEl>
                                          </p:spTgt>
                                        </p:tgtEl>
                                      </p:cBhvr>
                                    </p:animEffect>
                                  </p:childTnLst>
                                </p:cTn>
                              </p:par>
                            </p:childTnLst>
                          </p:cTn>
                        </p:par>
                        <p:par>
                          <p:cTn id="23" fill="hold">
                            <p:stCondLst>
                              <p:cond delay="2600"/>
                            </p:stCondLst>
                            <p:childTnLst>
                              <p:par>
                                <p:cTn id="24" presetID="10" presetClass="entr" presetSubtype="0" fill="hold" nodeType="afterEffect">
                                  <p:stCondLst>
                                    <p:cond delay="0"/>
                                  </p:stCondLst>
                                  <p:childTnLst>
                                    <p:set>
                                      <p:cBhvr>
                                        <p:cTn id="25" dur="1" fill="hold">
                                          <p:stCondLst>
                                            <p:cond delay="0"/>
                                          </p:stCondLst>
                                        </p:cTn>
                                        <p:tgtEl>
                                          <p:spTgt spid="7">
                                            <p:txEl>
                                              <p:pRg st="4" end="4"/>
                                            </p:txEl>
                                          </p:spTgt>
                                        </p:tgtEl>
                                        <p:attrNameLst>
                                          <p:attrName>style.visibility</p:attrName>
                                        </p:attrNameLst>
                                      </p:cBhvr>
                                      <p:to>
                                        <p:strVal val="visible"/>
                                      </p:to>
                                    </p:set>
                                    <p:animEffect transition="in" filter="fade">
                                      <p:cBhvr>
                                        <p:cTn id="26" dur="400"/>
                                        <p:tgtEl>
                                          <p:spTgt spid="7">
                                            <p:txEl>
                                              <p:pRg st="4" end="4"/>
                                            </p:txEl>
                                          </p:spTgt>
                                        </p:tgtEl>
                                      </p:cBhvr>
                                    </p:animEffect>
                                  </p:childTnLst>
                                </p:cTn>
                              </p:par>
                            </p:childTnLst>
                          </p:cTn>
                        </p:par>
                        <p:par>
                          <p:cTn id="27" fill="hold">
                            <p:stCondLst>
                              <p:cond delay="3000"/>
                            </p:stCondLst>
                            <p:childTnLst>
                              <p:par>
                                <p:cTn id="28" presetID="10" presetClass="entr" presetSubtype="0" fill="hold" nodeType="afterEffect">
                                  <p:stCondLst>
                                    <p:cond delay="0"/>
                                  </p:stCondLst>
                                  <p:childTnLst>
                                    <p:set>
                                      <p:cBhvr>
                                        <p:cTn id="29" dur="1" fill="hold">
                                          <p:stCondLst>
                                            <p:cond delay="0"/>
                                          </p:stCondLst>
                                        </p:cTn>
                                        <p:tgtEl>
                                          <p:spTgt spid="7">
                                            <p:txEl>
                                              <p:pRg st="5" end="5"/>
                                            </p:txEl>
                                          </p:spTgt>
                                        </p:tgtEl>
                                        <p:attrNameLst>
                                          <p:attrName>style.visibility</p:attrName>
                                        </p:attrNameLst>
                                      </p:cBhvr>
                                      <p:to>
                                        <p:strVal val="visible"/>
                                      </p:to>
                                    </p:set>
                                    <p:animEffect transition="in" filter="fade">
                                      <p:cBhvr>
                                        <p:cTn id="30" dur="400"/>
                                        <p:tgtEl>
                                          <p:spTgt spid="7">
                                            <p:txEl>
                                              <p:pRg st="5" end="5"/>
                                            </p:txEl>
                                          </p:spTgt>
                                        </p:tgtEl>
                                      </p:cBhvr>
                                    </p:animEffect>
                                  </p:childTnLst>
                                </p:cTn>
                              </p:par>
                            </p:childTnLst>
                          </p:cTn>
                        </p:par>
                        <p:par>
                          <p:cTn id="31" fill="hold">
                            <p:stCondLst>
                              <p:cond delay="3400"/>
                            </p:stCondLst>
                            <p:childTnLst>
                              <p:par>
                                <p:cTn id="32" presetID="10" presetClass="entr" presetSubtype="0" fill="hold" nodeType="afterEffect">
                                  <p:stCondLst>
                                    <p:cond delay="0"/>
                                  </p:stCondLst>
                                  <p:childTnLst>
                                    <p:set>
                                      <p:cBhvr>
                                        <p:cTn id="33" dur="1" fill="hold">
                                          <p:stCondLst>
                                            <p:cond delay="0"/>
                                          </p:stCondLst>
                                        </p:cTn>
                                        <p:tgtEl>
                                          <p:spTgt spid="7">
                                            <p:txEl>
                                              <p:pRg st="6" end="6"/>
                                            </p:txEl>
                                          </p:spTgt>
                                        </p:tgtEl>
                                        <p:attrNameLst>
                                          <p:attrName>style.visibility</p:attrName>
                                        </p:attrNameLst>
                                      </p:cBhvr>
                                      <p:to>
                                        <p:strVal val="visible"/>
                                      </p:to>
                                    </p:set>
                                    <p:animEffect transition="in" filter="fade">
                                      <p:cBhvr>
                                        <p:cTn id="34" dur="4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Uncurry</a:t>
            </a:r>
            <a:r>
              <a:rPr lang="es-ES" dirty="0"/>
              <a:t> </a:t>
            </a:r>
            <a:r>
              <a:rPr lang="es-ES" dirty="0" err="1"/>
              <a:t>Functions</a:t>
            </a:r>
            <a:endParaRPr lang="es-ES" dirty="0"/>
          </a:p>
        </p:txBody>
      </p:sp>
      <p:pic>
        <p:nvPicPr>
          <p:cNvPr id="4" name="Picture 3"/>
          <p:cNvPicPr>
            <a:picLocks noChangeAspect="1"/>
          </p:cNvPicPr>
          <p:nvPr/>
        </p:nvPicPr>
        <p:blipFill>
          <a:blip r:embed="rId3"/>
          <a:stretch>
            <a:fillRect/>
          </a:stretch>
        </p:blipFill>
        <p:spPr>
          <a:xfrm>
            <a:off x="513415" y="3174999"/>
            <a:ext cx="9477375" cy="2105025"/>
          </a:xfrm>
          <a:prstGeom prst="rect">
            <a:avLst/>
          </a:prstGeom>
        </p:spPr>
      </p:pic>
      <p:pic>
        <p:nvPicPr>
          <p:cNvPr id="6" name="Picture 5"/>
          <p:cNvPicPr>
            <a:picLocks noChangeAspect="1"/>
          </p:cNvPicPr>
          <p:nvPr/>
        </p:nvPicPr>
        <p:blipFill>
          <a:blip r:embed="rId4"/>
          <a:stretch>
            <a:fillRect/>
          </a:stretch>
        </p:blipFill>
        <p:spPr>
          <a:xfrm>
            <a:off x="503237" y="1516062"/>
            <a:ext cx="7610475" cy="704850"/>
          </a:xfrm>
          <a:prstGeom prst="rect">
            <a:avLst/>
          </a:prstGeom>
        </p:spPr>
      </p:pic>
      <p:pic>
        <p:nvPicPr>
          <p:cNvPr id="7" name="Picture 6"/>
          <p:cNvPicPr>
            <a:picLocks noChangeAspect="1"/>
          </p:cNvPicPr>
          <p:nvPr/>
        </p:nvPicPr>
        <p:blipFill>
          <a:blip r:embed="rId5"/>
          <a:stretch>
            <a:fillRect/>
          </a:stretch>
        </p:blipFill>
        <p:spPr>
          <a:xfrm>
            <a:off x="503237" y="2607468"/>
            <a:ext cx="10582275" cy="180975"/>
          </a:xfrm>
          <a:prstGeom prst="rect">
            <a:avLst/>
          </a:prstGeom>
        </p:spPr>
      </p:pic>
    </p:spTree>
    <p:extLst>
      <p:ext uri="{BB962C8B-B14F-4D97-AF65-F5344CB8AC3E}">
        <p14:creationId xmlns:p14="http://schemas.microsoft.com/office/powerpoint/2010/main" val="418316099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Composition</a:t>
            </a:r>
            <a:endParaRPr lang="es-ES" dirty="0"/>
          </a:p>
        </p:txBody>
      </p:sp>
      <p:pic>
        <p:nvPicPr>
          <p:cNvPr id="4" name="Picture 3"/>
          <p:cNvPicPr>
            <a:picLocks noChangeAspect="1"/>
          </p:cNvPicPr>
          <p:nvPr/>
        </p:nvPicPr>
        <p:blipFill>
          <a:blip r:embed="rId3"/>
          <a:stretch>
            <a:fillRect/>
          </a:stretch>
        </p:blipFill>
        <p:spPr>
          <a:xfrm>
            <a:off x="395817" y="2948553"/>
            <a:ext cx="5829300" cy="2628900"/>
          </a:xfrm>
          <a:prstGeom prst="rect">
            <a:avLst/>
          </a:prstGeom>
        </p:spPr>
      </p:pic>
      <p:pic>
        <p:nvPicPr>
          <p:cNvPr id="6" name="Picture 5"/>
          <p:cNvPicPr>
            <a:picLocks noChangeAspect="1"/>
          </p:cNvPicPr>
          <p:nvPr/>
        </p:nvPicPr>
        <p:blipFill>
          <a:blip r:embed="rId4"/>
          <a:stretch>
            <a:fillRect/>
          </a:stretch>
        </p:blipFill>
        <p:spPr>
          <a:xfrm>
            <a:off x="390121" y="2204754"/>
            <a:ext cx="9039225" cy="447675"/>
          </a:xfrm>
          <a:prstGeom prst="rect">
            <a:avLst/>
          </a:prstGeom>
        </p:spPr>
      </p:pic>
      <p:pic>
        <p:nvPicPr>
          <p:cNvPr id="7" name="Picture 6"/>
          <p:cNvPicPr>
            <a:picLocks noChangeAspect="1"/>
          </p:cNvPicPr>
          <p:nvPr/>
        </p:nvPicPr>
        <p:blipFill>
          <a:blip r:embed="rId5"/>
          <a:stretch>
            <a:fillRect/>
          </a:stretch>
        </p:blipFill>
        <p:spPr>
          <a:xfrm>
            <a:off x="390121" y="1470480"/>
            <a:ext cx="8486775" cy="438150"/>
          </a:xfrm>
          <a:prstGeom prst="rect">
            <a:avLst/>
          </a:prstGeom>
        </p:spPr>
      </p:pic>
    </p:spTree>
    <p:extLst>
      <p:ext uri="{BB962C8B-B14F-4D97-AF65-F5344CB8AC3E}">
        <p14:creationId xmlns:p14="http://schemas.microsoft.com/office/powerpoint/2010/main" val="70215170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37215" y="1559718"/>
            <a:ext cx="10039350" cy="1514475"/>
          </a:xfrm>
          <a:prstGeom prst="rect">
            <a:avLst/>
          </a:prstGeom>
        </p:spPr>
      </p:pic>
      <p:sp>
        <p:nvSpPr>
          <p:cNvPr id="3" name="Title 2"/>
          <p:cNvSpPr>
            <a:spLocks noGrp="1"/>
          </p:cNvSpPr>
          <p:nvPr>
            <p:ph type="title"/>
          </p:nvPr>
        </p:nvSpPr>
        <p:spPr/>
        <p:txBody>
          <a:bodyPr/>
          <a:lstStyle/>
          <a:p>
            <a:r>
              <a:rPr lang="es-ES" dirty="0" err="1"/>
              <a:t>Map</a:t>
            </a:r>
            <a:endParaRPr lang="es-ES" dirty="0"/>
          </a:p>
        </p:txBody>
      </p:sp>
      <p:pic>
        <p:nvPicPr>
          <p:cNvPr id="4" name="Picture 3"/>
          <p:cNvPicPr>
            <a:picLocks noChangeAspect="1"/>
          </p:cNvPicPr>
          <p:nvPr/>
        </p:nvPicPr>
        <p:blipFill>
          <a:blip r:embed="rId4"/>
          <a:stretch>
            <a:fillRect/>
          </a:stretch>
        </p:blipFill>
        <p:spPr>
          <a:xfrm>
            <a:off x="6675437" y="2735262"/>
            <a:ext cx="5276850" cy="1781175"/>
          </a:xfrm>
          <a:prstGeom prst="rect">
            <a:avLst/>
          </a:prstGeom>
        </p:spPr>
      </p:pic>
      <p:pic>
        <p:nvPicPr>
          <p:cNvPr id="6" name="Picture 5"/>
          <p:cNvPicPr>
            <a:picLocks noChangeAspect="1"/>
          </p:cNvPicPr>
          <p:nvPr/>
        </p:nvPicPr>
        <p:blipFill>
          <a:blip r:embed="rId5"/>
          <a:stretch>
            <a:fillRect/>
          </a:stretch>
        </p:blipFill>
        <p:spPr>
          <a:xfrm>
            <a:off x="427037" y="3421062"/>
            <a:ext cx="6381750" cy="3305175"/>
          </a:xfrm>
          <a:prstGeom prst="rect">
            <a:avLst/>
          </a:prstGeom>
        </p:spPr>
      </p:pic>
    </p:spTree>
    <p:extLst>
      <p:ext uri="{BB962C8B-B14F-4D97-AF65-F5344CB8AC3E}">
        <p14:creationId xmlns:p14="http://schemas.microsoft.com/office/powerpoint/2010/main" val="236815842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Filter</a:t>
            </a:r>
            <a:endParaRPr lang="es-ES" dirty="0"/>
          </a:p>
        </p:txBody>
      </p:sp>
      <p:pic>
        <p:nvPicPr>
          <p:cNvPr id="4" name="Picture 3"/>
          <p:cNvPicPr>
            <a:picLocks noChangeAspect="1"/>
          </p:cNvPicPr>
          <p:nvPr/>
        </p:nvPicPr>
        <p:blipFill>
          <a:blip r:embed="rId3"/>
          <a:stretch>
            <a:fillRect/>
          </a:stretch>
        </p:blipFill>
        <p:spPr>
          <a:xfrm>
            <a:off x="427037" y="1212849"/>
            <a:ext cx="9153525" cy="2181225"/>
          </a:xfrm>
          <a:prstGeom prst="rect">
            <a:avLst/>
          </a:prstGeom>
        </p:spPr>
      </p:pic>
      <p:pic>
        <p:nvPicPr>
          <p:cNvPr id="2" name="Picture 1"/>
          <p:cNvPicPr>
            <a:picLocks noChangeAspect="1"/>
          </p:cNvPicPr>
          <p:nvPr/>
        </p:nvPicPr>
        <p:blipFill>
          <a:blip r:embed="rId4"/>
          <a:stretch>
            <a:fillRect/>
          </a:stretch>
        </p:blipFill>
        <p:spPr>
          <a:xfrm>
            <a:off x="427037" y="3573462"/>
            <a:ext cx="6819900" cy="3295650"/>
          </a:xfrm>
          <a:prstGeom prst="rect">
            <a:avLst/>
          </a:prstGeom>
        </p:spPr>
      </p:pic>
    </p:spTree>
    <p:extLst>
      <p:ext uri="{BB962C8B-B14F-4D97-AF65-F5344CB8AC3E}">
        <p14:creationId xmlns:p14="http://schemas.microsoft.com/office/powerpoint/2010/main" val="380803062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Fold</a:t>
            </a:r>
            <a:r>
              <a:rPr lang="es-ES" dirty="0"/>
              <a:t> </a:t>
            </a:r>
            <a:r>
              <a:rPr lang="es-ES" dirty="0" err="1"/>
              <a:t>Left</a:t>
            </a:r>
            <a:endParaRPr lang="es-ES" dirty="0"/>
          </a:p>
        </p:txBody>
      </p:sp>
      <p:pic>
        <p:nvPicPr>
          <p:cNvPr id="4" name="Picture 3"/>
          <p:cNvPicPr>
            <a:picLocks noChangeAspect="1"/>
          </p:cNvPicPr>
          <p:nvPr/>
        </p:nvPicPr>
        <p:blipFill>
          <a:blip r:embed="rId3"/>
          <a:stretch>
            <a:fillRect/>
          </a:stretch>
        </p:blipFill>
        <p:spPr>
          <a:xfrm>
            <a:off x="503237" y="1721502"/>
            <a:ext cx="9039225" cy="1638300"/>
          </a:xfrm>
          <a:prstGeom prst="rect">
            <a:avLst/>
          </a:prstGeom>
        </p:spPr>
      </p:pic>
      <p:pic>
        <p:nvPicPr>
          <p:cNvPr id="5" name="Picture 4"/>
          <p:cNvPicPr>
            <a:picLocks noChangeAspect="1"/>
          </p:cNvPicPr>
          <p:nvPr/>
        </p:nvPicPr>
        <p:blipFill>
          <a:blip r:embed="rId4"/>
          <a:stretch>
            <a:fillRect/>
          </a:stretch>
        </p:blipFill>
        <p:spPr>
          <a:xfrm>
            <a:off x="374650" y="1245252"/>
            <a:ext cx="4010025" cy="361950"/>
          </a:xfrm>
          <a:prstGeom prst="rect">
            <a:avLst/>
          </a:prstGeom>
        </p:spPr>
      </p:pic>
      <p:pic>
        <p:nvPicPr>
          <p:cNvPr id="6" name="Picture 5"/>
          <p:cNvPicPr>
            <a:picLocks noChangeAspect="1"/>
          </p:cNvPicPr>
          <p:nvPr/>
        </p:nvPicPr>
        <p:blipFill>
          <a:blip r:embed="rId5"/>
          <a:stretch>
            <a:fillRect/>
          </a:stretch>
        </p:blipFill>
        <p:spPr>
          <a:xfrm>
            <a:off x="503237" y="3649662"/>
            <a:ext cx="10467975" cy="2105025"/>
          </a:xfrm>
          <a:prstGeom prst="rect">
            <a:avLst/>
          </a:prstGeom>
        </p:spPr>
      </p:pic>
    </p:spTree>
    <p:extLst>
      <p:ext uri="{BB962C8B-B14F-4D97-AF65-F5344CB8AC3E}">
        <p14:creationId xmlns:p14="http://schemas.microsoft.com/office/powerpoint/2010/main" val="415704314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Fold</a:t>
            </a:r>
            <a:r>
              <a:rPr lang="es-ES" dirty="0"/>
              <a:t> </a:t>
            </a:r>
            <a:r>
              <a:rPr lang="es-ES" dirty="0" err="1"/>
              <a:t>Right</a:t>
            </a:r>
            <a:endParaRPr lang="es-ES" dirty="0"/>
          </a:p>
        </p:txBody>
      </p:sp>
      <p:pic>
        <p:nvPicPr>
          <p:cNvPr id="4" name="Picture 3"/>
          <p:cNvPicPr>
            <a:picLocks noChangeAspect="1"/>
          </p:cNvPicPr>
          <p:nvPr/>
        </p:nvPicPr>
        <p:blipFill>
          <a:blip r:embed="rId3"/>
          <a:stretch>
            <a:fillRect/>
          </a:stretch>
        </p:blipFill>
        <p:spPr>
          <a:xfrm>
            <a:off x="427037" y="1668462"/>
            <a:ext cx="9705975" cy="704850"/>
          </a:xfrm>
          <a:prstGeom prst="rect">
            <a:avLst/>
          </a:prstGeom>
        </p:spPr>
      </p:pic>
      <p:pic>
        <p:nvPicPr>
          <p:cNvPr id="6" name="Picture 5"/>
          <p:cNvPicPr>
            <a:picLocks noChangeAspect="1"/>
          </p:cNvPicPr>
          <p:nvPr/>
        </p:nvPicPr>
        <p:blipFill>
          <a:blip r:embed="rId4"/>
          <a:stretch>
            <a:fillRect/>
          </a:stretch>
        </p:blipFill>
        <p:spPr>
          <a:xfrm>
            <a:off x="441698" y="1335087"/>
            <a:ext cx="3733800" cy="180975"/>
          </a:xfrm>
          <a:prstGeom prst="rect">
            <a:avLst/>
          </a:prstGeom>
        </p:spPr>
      </p:pic>
      <p:pic>
        <p:nvPicPr>
          <p:cNvPr id="7" name="Picture 6"/>
          <p:cNvPicPr>
            <a:picLocks noChangeAspect="1"/>
          </p:cNvPicPr>
          <p:nvPr/>
        </p:nvPicPr>
        <p:blipFill>
          <a:blip r:embed="rId5"/>
          <a:stretch>
            <a:fillRect/>
          </a:stretch>
        </p:blipFill>
        <p:spPr>
          <a:xfrm>
            <a:off x="427037" y="2828925"/>
            <a:ext cx="11249025" cy="2628900"/>
          </a:xfrm>
          <a:prstGeom prst="rect">
            <a:avLst/>
          </a:prstGeom>
        </p:spPr>
      </p:pic>
    </p:spTree>
    <p:extLst>
      <p:ext uri="{BB962C8B-B14F-4D97-AF65-F5344CB8AC3E}">
        <p14:creationId xmlns:p14="http://schemas.microsoft.com/office/powerpoint/2010/main" val="423632996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Memoization</a:t>
            </a:r>
            <a:endParaRPr lang="es-ES" dirty="0"/>
          </a:p>
        </p:txBody>
      </p:sp>
      <p:pic>
        <p:nvPicPr>
          <p:cNvPr id="4" name="Picture 3"/>
          <p:cNvPicPr>
            <a:picLocks noChangeAspect="1"/>
          </p:cNvPicPr>
          <p:nvPr/>
        </p:nvPicPr>
        <p:blipFill>
          <a:blip r:embed="rId3"/>
          <a:stretch>
            <a:fillRect/>
          </a:stretch>
        </p:blipFill>
        <p:spPr>
          <a:xfrm>
            <a:off x="429353" y="1243636"/>
            <a:ext cx="9039225" cy="2971800"/>
          </a:xfrm>
          <a:prstGeom prst="rect">
            <a:avLst/>
          </a:prstGeom>
        </p:spPr>
      </p:pic>
      <p:pic>
        <p:nvPicPr>
          <p:cNvPr id="5" name="Picture 4"/>
          <p:cNvPicPr>
            <a:picLocks noChangeAspect="1"/>
          </p:cNvPicPr>
          <p:nvPr/>
        </p:nvPicPr>
        <p:blipFill>
          <a:blip r:embed="rId4"/>
          <a:stretch>
            <a:fillRect/>
          </a:stretch>
        </p:blipFill>
        <p:spPr>
          <a:xfrm>
            <a:off x="429353" y="4564062"/>
            <a:ext cx="5600700" cy="2105025"/>
          </a:xfrm>
          <a:prstGeom prst="rect">
            <a:avLst/>
          </a:prstGeom>
        </p:spPr>
      </p:pic>
    </p:spTree>
    <p:extLst>
      <p:ext uri="{BB962C8B-B14F-4D97-AF65-F5344CB8AC3E}">
        <p14:creationId xmlns:p14="http://schemas.microsoft.com/office/powerpoint/2010/main" val="386275194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Monads</a:t>
            </a:r>
            <a:endParaRPr lang="es-ES" dirty="0"/>
          </a:p>
        </p:txBody>
      </p:sp>
      <p:pic>
        <p:nvPicPr>
          <p:cNvPr id="4" name="Picture 3"/>
          <p:cNvPicPr>
            <a:picLocks noChangeAspect="1"/>
          </p:cNvPicPr>
          <p:nvPr/>
        </p:nvPicPr>
        <p:blipFill>
          <a:blip r:embed="rId3"/>
          <a:stretch>
            <a:fillRect/>
          </a:stretch>
        </p:blipFill>
        <p:spPr>
          <a:xfrm>
            <a:off x="427037" y="1439862"/>
            <a:ext cx="5086350" cy="171450"/>
          </a:xfrm>
          <a:prstGeom prst="rect">
            <a:avLst/>
          </a:prstGeom>
        </p:spPr>
      </p:pic>
      <p:pic>
        <p:nvPicPr>
          <p:cNvPr id="5" name="Picture 4"/>
          <p:cNvPicPr>
            <a:picLocks noChangeAspect="1"/>
          </p:cNvPicPr>
          <p:nvPr/>
        </p:nvPicPr>
        <p:blipFill>
          <a:blip r:embed="rId4"/>
          <a:stretch>
            <a:fillRect/>
          </a:stretch>
        </p:blipFill>
        <p:spPr>
          <a:xfrm>
            <a:off x="427037" y="1855810"/>
            <a:ext cx="5391150" cy="171450"/>
          </a:xfrm>
          <a:prstGeom prst="rect">
            <a:avLst/>
          </a:prstGeom>
        </p:spPr>
      </p:pic>
      <p:pic>
        <p:nvPicPr>
          <p:cNvPr id="6" name="Picture 5"/>
          <p:cNvPicPr>
            <a:picLocks noChangeAspect="1"/>
          </p:cNvPicPr>
          <p:nvPr/>
        </p:nvPicPr>
        <p:blipFill>
          <a:blip r:embed="rId5"/>
          <a:stretch>
            <a:fillRect/>
          </a:stretch>
        </p:blipFill>
        <p:spPr>
          <a:xfrm>
            <a:off x="427037" y="2271758"/>
            <a:ext cx="5591175" cy="171450"/>
          </a:xfrm>
          <a:prstGeom prst="rect">
            <a:avLst/>
          </a:prstGeom>
        </p:spPr>
      </p:pic>
      <p:pic>
        <p:nvPicPr>
          <p:cNvPr id="7" name="Picture 6"/>
          <p:cNvPicPr>
            <a:picLocks noChangeAspect="1"/>
          </p:cNvPicPr>
          <p:nvPr/>
        </p:nvPicPr>
        <p:blipFill>
          <a:blip r:embed="rId6"/>
          <a:stretch>
            <a:fillRect/>
          </a:stretch>
        </p:blipFill>
        <p:spPr>
          <a:xfrm>
            <a:off x="427037" y="2687706"/>
            <a:ext cx="6496050" cy="1676400"/>
          </a:xfrm>
          <a:prstGeom prst="rect">
            <a:avLst/>
          </a:prstGeom>
        </p:spPr>
      </p:pic>
    </p:spTree>
    <p:extLst>
      <p:ext uri="{BB962C8B-B14F-4D97-AF65-F5344CB8AC3E}">
        <p14:creationId xmlns:p14="http://schemas.microsoft.com/office/powerpoint/2010/main" val="297289599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Monads</a:t>
            </a:r>
            <a:r>
              <a:rPr lang="es-ES" dirty="0"/>
              <a:t> &amp; </a:t>
            </a:r>
            <a:r>
              <a:rPr lang="es-ES" dirty="0" err="1"/>
              <a:t>LinQ</a:t>
            </a:r>
            <a:endParaRPr lang="es-ES" dirty="0"/>
          </a:p>
        </p:txBody>
      </p:sp>
      <p:pic>
        <p:nvPicPr>
          <p:cNvPr id="6" name="Picture 5"/>
          <p:cNvPicPr>
            <a:picLocks noChangeAspect="1"/>
          </p:cNvPicPr>
          <p:nvPr/>
        </p:nvPicPr>
        <p:blipFill>
          <a:blip r:embed="rId3"/>
          <a:stretch>
            <a:fillRect/>
          </a:stretch>
        </p:blipFill>
        <p:spPr>
          <a:xfrm>
            <a:off x="377583" y="2457368"/>
            <a:ext cx="5038725" cy="990600"/>
          </a:xfrm>
          <a:prstGeom prst="rect">
            <a:avLst/>
          </a:prstGeom>
        </p:spPr>
      </p:pic>
      <p:pic>
        <p:nvPicPr>
          <p:cNvPr id="8" name="Picture 7"/>
          <p:cNvPicPr>
            <a:picLocks noChangeAspect="1"/>
          </p:cNvPicPr>
          <p:nvPr/>
        </p:nvPicPr>
        <p:blipFill>
          <a:blip r:embed="rId4"/>
          <a:stretch>
            <a:fillRect/>
          </a:stretch>
        </p:blipFill>
        <p:spPr>
          <a:xfrm>
            <a:off x="377583" y="1217450"/>
            <a:ext cx="6705600" cy="1038225"/>
          </a:xfrm>
          <a:prstGeom prst="rect">
            <a:avLst/>
          </a:prstGeom>
        </p:spPr>
      </p:pic>
      <p:pic>
        <p:nvPicPr>
          <p:cNvPr id="14" name="Picture 13"/>
          <p:cNvPicPr>
            <a:picLocks noChangeAspect="1"/>
          </p:cNvPicPr>
          <p:nvPr/>
        </p:nvPicPr>
        <p:blipFill>
          <a:blip r:embed="rId5"/>
          <a:stretch>
            <a:fillRect/>
          </a:stretch>
        </p:blipFill>
        <p:spPr>
          <a:xfrm>
            <a:off x="429709" y="3649661"/>
            <a:ext cx="6800850" cy="3105150"/>
          </a:xfrm>
          <a:prstGeom prst="rect">
            <a:avLst/>
          </a:prstGeom>
        </p:spPr>
      </p:pic>
    </p:spTree>
    <p:extLst>
      <p:ext uri="{BB962C8B-B14F-4D97-AF65-F5344CB8AC3E}">
        <p14:creationId xmlns:p14="http://schemas.microsoft.com/office/powerpoint/2010/main" val="25291643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C# &amp; F# </a:t>
            </a:r>
            <a:r>
              <a:rPr lang="es-ES" dirty="0" err="1"/>
              <a:t>Interop</a:t>
            </a:r>
            <a:endParaRPr lang="es-ES" dirty="0"/>
          </a:p>
        </p:txBody>
      </p:sp>
      <p:sp>
        <p:nvSpPr>
          <p:cNvPr id="6" name="Right Brace 5"/>
          <p:cNvSpPr/>
          <p:nvPr/>
        </p:nvSpPr>
        <p:spPr>
          <a:xfrm rot="10800000">
            <a:off x="884237" y="1058862"/>
            <a:ext cx="381000" cy="2895600"/>
          </a:xfrm>
          <a:prstGeom prst="rightBrac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solidFill>
                <a:srgbClr val="FF0000"/>
              </a:solidFill>
            </a:endParaRPr>
          </a:p>
        </p:txBody>
      </p:sp>
      <p:sp>
        <p:nvSpPr>
          <p:cNvPr id="7" name="TextBox 6"/>
          <p:cNvSpPr txBox="1"/>
          <p:nvPr/>
        </p:nvSpPr>
        <p:spPr>
          <a:xfrm>
            <a:off x="349042" y="2236304"/>
            <a:ext cx="646652"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rgbClr val="FF0000"/>
                </a:solidFill>
              </a:rPr>
              <a:t>F#</a:t>
            </a:r>
          </a:p>
        </p:txBody>
      </p:sp>
      <p:sp>
        <p:nvSpPr>
          <p:cNvPr id="10" name="Right Brace 9"/>
          <p:cNvSpPr/>
          <p:nvPr/>
        </p:nvSpPr>
        <p:spPr>
          <a:xfrm rot="10800000">
            <a:off x="884236" y="4011612"/>
            <a:ext cx="381000" cy="2762250"/>
          </a:xfrm>
          <a:prstGeom prst="rightBrac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solidFill>
                <a:srgbClr val="FF0000"/>
              </a:solidFill>
            </a:endParaRPr>
          </a:p>
        </p:txBody>
      </p:sp>
      <p:sp>
        <p:nvSpPr>
          <p:cNvPr id="11" name="TextBox 10"/>
          <p:cNvSpPr txBox="1"/>
          <p:nvPr/>
        </p:nvSpPr>
        <p:spPr>
          <a:xfrm>
            <a:off x="332211" y="5101742"/>
            <a:ext cx="680314"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rgbClr val="FF0000"/>
                </a:solidFill>
              </a:rPr>
              <a:t>C#</a:t>
            </a:r>
          </a:p>
        </p:txBody>
      </p:sp>
      <p:pic>
        <p:nvPicPr>
          <p:cNvPr id="13" name="Picture 12"/>
          <p:cNvPicPr>
            <a:picLocks noChangeAspect="1"/>
          </p:cNvPicPr>
          <p:nvPr/>
        </p:nvPicPr>
        <p:blipFill>
          <a:blip r:embed="rId3"/>
          <a:stretch>
            <a:fillRect/>
          </a:stretch>
        </p:blipFill>
        <p:spPr>
          <a:xfrm>
            <a:off x="1265237" y="1192212"/>
            <a:ext cx="6067425" cy="2628900"/>
          </a:xfrm>
          <a:prstGeom prst="rect">
            <a:avLst/>
          </a:prstGeom>
        </p:spPr>
      </p:pic>
      <p:pic>
        <p:nvPicPr>
          <p:cNvPr id="14" name="Picture 13"/>
          <p:cNvPicPr>
            <a:picLocks noChangeAspect="1"/>
          </p:cNvPicPr>
          <p:nvPr/>
        </p:nvPicPr>
        <p:blipFill>
          <a:blip r:embed="rId4"/>
          <a:stretch>
            <a:fillRect/>
          </a:stretch>
        </p:blipFill>
        <p:spPr>
          <a:xfrm>
            <a:off x="1265237" y="4087812"/>
            <a:ext cx="6362700" cy="2600325"/>
          </a:xfrm>
          <a:prstGeom prst="rect">
            <a:avLst/>
          </a:prstGeom>
        </p:spPr>
      </p:pic>
      <p:sp>
        <p:nvSpPr>
          <p:cNvPr id="9" name="Right Brace 8"/>
          <p:cNvSpPr/>
          <p:nvPr/>
        </p:nvSpPr>
        <p:spPr>
          <a:xfrm>
            <a:off x="7894637" y="1063064"/>
            <a:ext cx="384996" cy="1291198"/>
          </a:xfrm>
          <a:prstGeom prst="rightBrac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solidFill>
                <a:srgbClr val="FF0000"/>
              </a:solidFill>
            </a:endParaRPr>
          </a:p>
        </p:txBody>
      </p:sp>
      <p:sp>
        <p:nvSpPr>
          <p:cNvPr id="16" name="TextBox 15"/>
          <p:cNvSpPr txBox="1"/>
          <p:nvPr/>
        </p:nvSpPr>
        <p:spPr>
          <a:xfrm>
            <a:off x="8186067" y="1420158"/>
            <a:ext cx="2672463"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rgbClr val="FF0000"/>
                </a:solidFill>
              </a:rPr>
              <a:t>Discriminated Union</a:t>
            </a:r>
          </a:p>
        </p:txBody>
      </p:sp>
      <p:sp>
        <p:nvSpPr>
          <p:cNvPr id="17" name="TextBox 16"/>
          <p:cNvSpPr txBox="1"/>
          <p:nvPr/>
        </p:nvSpPr>
        <p:spPr>
          <a:xfrm>
            <a:off x="8171406" y="2924798"/>
            <a:ext cx="2314031"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rgbClr val="FF0000"/>
                </a:solidFill>
              </a:rPr>
              <a:t>Pattern Matching</a:t>
            </a:r>
          </a:p>
        </p:txBody>
      </p:sp>
      <p:sp>
        <p:nvSpPr>
          <p:cNvPr id="18" name="Right Brace 17"/>
          <p:cNvSpPr/>
          <p:nvPr/>
        </p:nvSpPr>
        <p:spPr>
          <a:xfrm>
            <a:off x="7894637" y="2446808"/>
            <a:ext cx="384996" cy="1507654"/>
          </a:xfrm>
          <a:prstGeom prst="rightBrac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solidFill>
                <a:srgbClr val="FF0000"/>
              </a:solidFill>
            </a:endParaRPr>
          </a:p>
        </p:txBody>
      </p:sp>
    </p:spTree>
    <p:extLst>
      <p:ext uri="{BB962C8B-B14F-4D97-AF65-F5344CB8AC3E}">
        <p14:creationId xmlns:p14="http://schemas.microsoft.com/office/powerpoint/2010/main" val="48718732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p:cNvSpPr>
            <a:spLocks noGrp="1"/>
          </p:cNvSpPr>
          <p:nvPr>
            <p:ph type="body" sz="quarter" idx="4294967295"/>
          </p:nvPr>
        </p:nvSpPr>
        <p:spPr>
          <a:xfrm>
            <a:off x="5025771" y="2125662"/>
            <a:ext cx="4876800" cy="3416320"/>
          </a:xfrm>
          <a:prstGeom prst="rect">
            <a:avLst/>
          </a:prstGeom>
        </p:spPr>
        <p:txBody>
          <a:bodyPr/>
          <a:lstStyle/>
          <a:p>
            <a:pPr marL="0" indent="0">
              <a:buNone/>
            </a:pPr>
            <a:r>
              <a:rPr lang="en-US" sz="2800" b="1" dirty="0">
                <a:solidFill>
                  <a:srgbClr val="00188F"/>
                </a:solidFill>
              </a:rPr>
              <a:t>Multi-paradigm</a:t>
            </a:r>
          </a:p>
          <a:p>
            <a:pPr marL="0" indent="0">
              <a:buNone/>
            </a:pPr>
            <a:r>
              <a:rPr lang="en-US" sz="2800" b="1" dirty="0">
                <a:solidFill>
                  <a:srgbClr val="525252"/>
                </a:solidFill>
              </a:rPr>
              <a:t>Compiled</a:t>
            </a:r>
          </a:p>
          <a:p>
            <a:pPr marL="0" indent="0">
              <a:buNone/>
            </a:pPr>
            <a:r>
              <a:rPr lang="en-US" sz="2800" b="1" dirty="0">
                <a:solidFill>
                  <a:srgbClr val="525252"/>
                </a:solidFill>
              </a:rPr>
              <a:t>Strong typed</a:t>
            </a:r>
          </a:p>
          <a:p>
            <a:pPr marL="0" indent="0">
              <a:buNone/>
            </a:pPr>
            <a:r>
              <a:rPr lang="en-US" sz="2800" b="1" dirty="0">
                <a:solidFill>
                  <a:srgbClr val="525252"/>
                </a:solidFill>
              </a:rPr>
              <a:t>Curly-bracket</a:t>
            </a:r>
          </a:p>
          <a:p>
            <a:pPr marL="0" indent="0">
              <a:buNone/>
            </a:pPr>
            <a:r>
              <a:rPr lang="en-US" sz="2800" b="1" dirty="0">
                <a:solidFill>
                  <a:srgbClr val="525252"/>
                </a:solidFill>
              </a:rPr>
              <a:t>Imperative</a:t>
            </a:r>
          </a:p>
          <a:p>
            <a:pPr marL="0" indent="0">
              <a:buNone/>
            </a:pPr>
            <a:r>
              <a:rPr lang="en-US" sz="2800" b="1" dirty="0">
                <a:solidFill>
                  <a:srgbClr val="525252"/>
                </a:solidFill>
              </a:rPr>
              <a:t>Declarative</a:t>
            </a:r>
          </a:p>
          <a:p>
            <a:pPr marL="0" indent="0">
              <a:buNone/>
            </a:pPr>
            <a:r>
              <a:rPr lang="en-US" sz="2800" b="1" dirty="0">
                <a:solidFill>
                  <a:srgbClr val="525252"/>
                </a:solidFill>
              </a:rPr>
              <a:t>Functional</a:t>
            </a:r>
          </a:p>
        </p:txBody>
      </p:sp>
      <p:sp>
        <p:nvSpPr>
          <p:cNvPr id="7" name="Text Placeholder 2"/>
          <p:cNvSpPr>
            <a:spLocks noGrp="1"/>
          </p:cNvSpPr>
          <p:nvPr>
            <p:ph type="body" sz="quarter" idx="4294967295"/>
          </p:nvPr>
        </p:nvSpPr>
        <p:spPr>
          <a:xfrm>
            <a:off x="8275637" y="2125662"/>
            <a:ext cx="6335801" cy="3416320"/>
          </a:xfrm>
          <a:prstGeom prst="rect">
            <a:avLst/>
          </a:prstGeom>
        </p:spPr>
        <p:txBody>
          <a:bodyPr/>
          <a:lstStyle/>
          <a:p>
            <a:pPr marL="0" indent="0">
              <a:buNone/>
            </a:pPr>
            <a:endParaRPr lang="en-US" sz="2800" b="1" dirty="0">
              <a:solidFill>
                <a:srgbClr val="525252"/>
              </a:solidFill>
            </a:endParaRPr>
          </a:p>
          <a:p>
            <a:pPr marL="0" indent="0">
              <a:buNone/>
            </a:pPr>
            <a:r>
              <a:rPr lang="en-US" sz="2800" b="1" dirty="0">
                <a:solidFill>
                  <a:srgbClr val="525252"/>
                </a:solidFill>
              </a:rPr>
              <a:t>Iterative</a:t>
            </a:r>
          </a:p>
          <a:p>
            <a:pPr marL="0" indent="0">
              <a:buNone/>
            </a:pPr>
            <a:r>
              <a:rPr lang="en-US" sz="2800" b="1" dirty="0">
                <a:solidFill>
                  <a:srgbClr val="525252"/>
                </a:solidFill>
              </a:rPr>
              <a:t>Generic</a:t>
            </a:r>
          </a:p>
          <a:p>
            <a:pPr marL="0" indent="0">
              <a:buNone/>
            </a:pPr>
            <a:r>
              <a:rPr lang="en-US" sz="2800" b="1" dirty="0">
                <a:solidFill>
                  <a:srgbClr val="525252"/>
                </a:solidFill>
              </a:rPr>
              <a:t>Object-oriented </a:t>
            </a:r>
          </a:p>
          <a:p>
            <a:pPr marL="0" indent="0">
              <a:buNone/>
            </a:pPr>
            <a:r>
              <a:rPr lang="en-US" sz="2800" b="1" dirty="0">
                <a:solidFill>
                  <a:srgbClr val="525252"/>
                </a:solidFill>
              </a:rPr>
              <a:t>Class-based</a:t>
            </a:r>
          </a:p>
          <a:p>
            <a:pPr marL="0" indent="0">
              <a:buNone/>
            </a:pPr>
            <a:r>
              <a:rPr lang="en-US" sz="2800" b="1" dirty="0">
                <a:solidFill>
                  <a:srgbClr val="525252"/>
                </a:solidFill>
              </a:rPr>
              <a:t>Component-oriented</a:t>
            </a:r>
          </a:p>
          <a:p>
            <a:pPr marL="0" indent="0">
              <a:buNone/>
            </a:pPr>
            <a:r>
              <a:rPr lang="en-US" sz="2800" b="1" dirty="0">
                <a:solidFill>
                  <a:srgbClr val="525252"/>
                </a:solidFill>
              </a:rPr>
              <a:t>Reflective</a:t>
            </a:r>
            <a:endParaRPr lang="es-ES" sz="2800" b="1" dirty="0">
              <a:solidFill>
                <a:srgbClr val="525252"/>
              </a:solidFill>
            </a:endParaRPr>
          </a:p>
        </p:txBody>
      </p:sp>
      <p:sp>
        <p:nvSpPr>
          <p:cNvPr id="2" name="Title 1"/>
          <p:cNvSpPr>
            <a:spLocks noGrp="1"/>
          </p:cNvSpPr>
          <p:nvPr>
            <p:ph type="ctrTitle"/>
          </p:nvPr>
        </p:nvSpPr>
        <p:spPr>
          <a:xfrm>
            <a:off x="4987836" y="2931452"/>
            <a:ext cx="3948490" cy="1055420"/>
          </a:xfrm>
        </p:spPr>
        <p:txBody>
          <a:bodyPr/>
          <a:lstStyle/>
          <a:p>
            <a:r>
              <a:rPr lang="en-US" sz="6600" b="1" dirty="0"/>
              <a:t>About </a:t>
            </a:r>
            <a:r>
              <a:rPr lang="en-US" sz="6600" b="1" dirty="0">
                <a:solidFill>
                  <a:srgbClr val="00188F"/>
                </a:solidFill>
              </a:rPr>
              <a:t>C#</a:t>
            </a:r>
            <a:endParaRPr lang="en-US" sz="6600" dirty="0">
              <a:solidFill>
                <a:srgbClr val="00188F"/>
              </a:solidFill>
            </a:endParaRPr>
          </a:p>
        </p:txBody>
      </p:sp>
      <p:sp>
        <p:nvSpPr>
          <p:cNvPr id="9" name="Freeform 8"/>
          <p:cNvSpPr/>
          <p:nvPr/>
        </p:nvSpPr>
        <p:spPr bwMode="auto">
          <a:xfrm>
            <a:off x="3461895" y="2281138"/>
            <a:ext cx="344295" cy="1005840"/>
          </a:xfrm>
          <a:custGeom>
            <a:avLst/>
            <a:gdLst>
              <a:gd name="connsiteX0" fmla="*/ 344295 w 344295"/>
              <a:gd name="connsiteY0" fmla="*/ 0 h 1005840"/>
              <a:gd name="connsiteX1" fmla="*/ 321435 w 344295"/>
              <a:gd name="connsiteY1" fmla="*/ 57150 h 1005840"/>
              <a:gd name="connsiteX2" fmla="*/ 287145 w 344295"/>
              <a:gd name="connsiteY2" fmla="*/ 80010 h 1005840"/>
              <a:gd name="connsiteX3" fmla="*/ 241425 w 344295"/>
              <a:gd name="connsiteY3" fmla="*/ 148590 h 1005840"/>
              <a:gd name="connsiteX4" fmla="*/ 207135 w 344295"/>
              <a:gd name="connsiteY4" fmla="*/ 182880 h 1005840"/>
              <a:gd name="connsiteX5" fmla="*/ 172845 w 344295"/>
              <a:gd name="connsiteY5" fmla="*/ 262890 h 1005840"/>
              <a:gd name="connsiteX6" fmla="*/ 149985 w 344295"/>
              <a:gd name="connsiteY6" fmla="*/ 297180 h 1005840"/>
              <a:gd name="connsiteX7" fmla="*/ 138555 w 344295"/>
              <a:gd name="connsiteY7" fmla="*/ 342900 h 1005840"/>
              <a:gd name="connsiteX8" fmla="*/ 115695 w 344295"/>
              <a:gd name="connsiteY8" fmla="*/ 377190 h 1005840"/>
              <a:gd name="connsiteX9" fmla="*/ 104265 w 344295"/>
              <a:gd name="connsiteY9" fmla="*/ 434340 h 1005840"/>
              <a:gd name="connsiteX10" fmla="*/ 81405 w 344295"/>
              <a:gd name="connsiteY10" fmla="*/ 537210 h 1005840"/>
              <a:gd name="connsiteX11" fmla="*/ 58545 w 344295"/>
              <a:gd name="connsiteY11" fmla="*/ 731520 h 1005840"/>
              <a:gd name="connsiteX12" fmla="*/ 47115 w 344295"/>
              <a:gd name="connsiteY12" fmla="*/ 788670 h 1005840"/>
              <a:gd name="connsiteX13" fmla="*/ 35685 w 344295"/>
              <a:gd name="connsiteY13" fmla="*/ 891540 h 1005840"/>
              <a:gd name="connsiteX14" fmla="*/ 1395 w 344295"/>
              <a:gd name="connsiteY14" fmla="*/ 971550 h 1005840"/>
              <a:gd name="connsiteX15" fmla="*/ 1395 w 344295"/>
              <a:gd name="connsiteY15" fmla="*/ 1005840 h 100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4295" h="1005840">
                <a:moveTo>
                  <a:pt x="344295" y="0"/>
                </a:moveTo>
                <a:cubicBezTo>
                  <a:pt x="336675" y="19050"/>
                  <a:pt x="333361" y="40454"/>
                  <a:pt x="321435" y="57150"/>
                </a:cubicBezTo>
                <a:cubicBezTo>
                  <a:pt x="313450" y="68328"/>
                  <a:pt x="296191" y="69672"/>
                  <a:pt x="287145" y="80010"/>
                </a:cubicBezTo>
                <a:cubicBezTo>
                  <a:pt x="269053" y="100687"/>
                  <a:pt x="260852" y="129163"/>
                  <a:pt x="241425" y="148590"/>
                </a:cubicBezTo>
                <a:cubicBezTo>
                  <a:pt x="229995" y="160020"/>
                  <a:pt x="216530" y="169726"/>
                  <a:pt x="207135" y="182880"/>
                </a:cubicBezTo>
                <a:cubicBezTo>
                  <a:pt x="167494" y="238377"/>
                  <a:pt x="197719" y="213142"/>
                  <a:pt x="172845" y="262890"/>
                </a:cubicBezTo>
                <a:cubicBezTo>
                  <a:pt x="166702" y="275177"/>
                  <a:pt x="157605" y="285750"/>
                  <a:pt x="149985" y="297180"/>
                </a:cubicBezTo>
                <a:cubicBezTo>
                  <a:pt x="146175" y="312420"/>
                  <a:pt x="144743" y="328461"/>
                  <a:pt x="138555" y="342900"/>
                </a:cubicBezTo>
                <a:cubicBezTo>
                  <a:pt x="133144" y="355526"/>
                  <a:pt x="120518" y="364328"/>
                  <a:pt x="115695" y="377190"/>
                </a:cubicBezTo>
                <a:cubicBezTo>
                  <a:pt x="108874" y="395380"/>
                  <a:pt x="107740" y="415226"/>
                  <a:pt x="104265" y="434340"/>
                </a:cubicBezTo>
                <a:cubicBezTo>
                  <a:pt x="88172" y="522851"/>
                  <a:pt x="101558" y="476751"/>
                  <a:pt x="81405" y="537210"/>
                </a:cubicBezTo>
                <a:cubicBezTo>
                  <a:pt x="73280" y="618464"/>
                  <a:pt x="71179" y="655717"/>
                  <a:pt x="58545" y="731520"/>
                </a:cubicBezTo>
                <a:cubicBezTo>
                  <a:pt x="55351" y="750683"/>
                  <a:pt x="49862" y="769438"/>
                  <a:pt x="47115" y="788670"/>
                </a:cubicBezTo>
                <a:cubicBezTo>
                  <a:pt x="42236" y="822824"/>
                  <a:pt x="41357" y="857508"/>
                  <a:pt x="35685" y="891540"/>
                </a:cubicBezTo>
                <a:cubicBezTo>
                  <a:pt x="27064" y="943266"/>
                  <a:pt x="18051" y="913255"/>
                  <a:pt x="1395" y="971550"/>
                </a:cubicBezTo>
                <a:cubicBezTo>
                  <a:pt x="-1745" y="982540"/>
                  <a:pt x="1395" y="994410"/>
                  <a:pt x="1395" y="100584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solidFill>
                <a:srgbClr val="FF0000"/>
              </a:solidFill>
            </a:endParaRPr>
          </a:p>
        </p:txBody>
      </p:sp>
      <p:sp>
        <p:nvSpPr>
          <p:cNvPr id="12" name="Freeform 11"/>
          <p:cNvSpPr/>
          <p:nvPr/>
        </p:nvSpPr>
        <p:spPr bwMode="auto">
          <a:xfrm>
            <a:off x="5257800" y="742950"/>
            <a:ext cx="3678526" cy="4931334"/>
          </a:xfrm>
          <a:custGeom>
            <a:avLst/>
            <a:gdLst>
              <a:gd name="connsiteX0" fmla="*/ 3063240 w 3678526"/>
              <a:gd name="connsiteY0" fmla="*/ 0 h 4931334"/>
              <a:gd name="connsiteX1" fmla="*/ 3451860 w 3678526"/>
              <a:gd name="connsiteY1" fmla="*/ 4389120 h 4931334"/>
              <a:gd name="connsiteX2" fmla="*/ 0 w 3678526"/>
              <a:gd name="connsiteY2" fmla="*/ 4709160 h 4931334"/>
            </a:gdLst>
            <a:ahLst/>
            <a:cxnLst>
              <a:cxn ang="0">
                <a:pos x="connsiteX0" y="connsiteY0"/>
              </a:cxn>
              <a:cxn ang="0">
                <a:pos x="connsiteX1" y="connsiteY1"/>
              </a:cxn>
              <a:cxn ang="0">
                <a:pos x="connsiteX2" y="connsiteY2"/>
              </a:cxn>
            </a:cxnLst>
            <a:rect l="l" t="t" r="r" b="b"/>
            <a:pathLst>
              <a:path w="3678526" h="4931334">
                <a:moveTo>
                  <a:pt x="3063240" y="0"/>
                </a:moveTo>
                <a:cubicBezTo>
                  <a:pt x="3512820" y="1802130"/>
                  <a:pt x="3962400" y="3604260"/>
                  <a:pt x="3451860" y="4389120"/>
                </a:cubicBezTo>
                <a:cubicBezTo>
                  <a:pt x="2941320" y="5173980"/>
                  <a:pt x="1470660" y="4941570"/>
                  <a:pt x="0" y="470916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pic>
        <p:nvPicPr>
          <p:cNvPr id="8" name="Picture 7"/>
          <p:cNvPicPr>
            <a:picLocks noChangeAspect="1"/>
          </p:cNvPicPr>
          <p:nvPr/>
        </p:nvPicPr>
        <p:blipFill>
          <a:blip r:embed="rId3"/>
          <a:stretch>
            <a:fillRect/>
          </a:stretch>
        </p:blipFill>
        <p:spPr>
          <a:xfrm>
            <a:off x="579437" y="867723"/>
            <a:ext cx="4002276" cy="5171644"/>
          </a:xfrm>
          <a:prstGeom prst="rect">
            <a:avLst/>
          </a:prstGeom>
        </p:spPr>
      </p:pic>
      <p:grpSp>
        <p:nvGrpSpPr>
          <p:cNvPr id="11" name="Group 10"/>
          <p:cNvGrpSpPr/>
          <p:nvPr/>
        </p:nvGrpSpPr>
        <p:grpSpPr>
          <a:xfrm>
            <a:off x="6252977" y="5395271"/>
            <a:ext cx="1354138" cy="952501"/>
            <a:chOff x="4268790" y="2349500"/>
            <a:chExt cx="1354138" cy="952501"/>
          </a:xfrm>
        </p:grpSpPr>
        <p:sp>
          <p:nvSpPr>
            <p:cNvPr id="13" name="Freeform 166"/>
            <p:cNvSpPr>
              <a:spLocks/>
            </p:cNvSpPr>
            <p:nvPr/>
          </p:nvSpPr>
          <p:spPr bwMode="auto">
            <a:xfrm>
              <a:off x="4268790" y="2349500"/>
              <a:ext cx="393700" cy="387350"/>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167"/>
            <p:cNvSpPr>
              <a:spLocks/>
            </p:cNvSpPr>
            <p:nvPr/>
          </p:nvSpPr>
          <p:spPr bwMode="auto">
            <a:xfrm>
              <a:off x="4289427" y="2363788"/>
              <a:ext cx="111125" cy="115888"/>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68"/>
            <p:cNvSpPr>
              <a:spLocks/>
            </p:cNvSpPr>
            <p:nvPr/>
          </p:nvSpPr>
          <p:spPr bwMode="auto">
            <a:xfrm>
              <a:off x="4344990" y="2424113"/>
              <a:ext cx="55563" cy="50800"/>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69"/>
            <p:cNvSpPr>
              <a:spLocks/>
            </p:cNvSpPr>
            <p:nvPr/>
          </p:nvSpPr>
          <p:spPr bwMode="auto">
            <a:xfrm>
              <a:off x="4395790" y="2474913"/>
              <a:ext cx="49213" cy="50800"/>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7" name="Freeform 170"/>
            <p:cNvSpPr>
              <a:spLocks/>
            </p:cNvSpPr>
            <p:nvPr/>
          </p:nvSpPr>
          <p:spPr bwMode="auto">
            <a:xfrm>
              <a:off x="4414840" y="2495550"/>
              <a:ext cx="50800" cy="50800"/>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8" name="Freeform 171"/>
            <p:cNvSpPr>
              <a:spLocks/>
            </p:cNvSpPr>
            <p:nvPr/>
          </p:nvSpPr>
          <p:spPr bwMode="auto">
            <a:xfrm>
              <a:off x="4414840" y="2490788"/>
              <a:ext cx="25400" cy="25400"/>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9" name="Freeform 172"/>
            <p:cNvSpPr>
              <a:spLocks/>
            </p:cNvSpPr>
            <p:nvPr/>
          </p:nvSpPr>
          <p:spPr bwMode="auto">
            <a:xfrm>
              <a:off x="4425952" y="2500313"/>
              <a:ext cx="23813" cy="301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0" name="Freeform 173"/>
            <p:cNvSpPr>
              <a:spLocks/>
            </p:cNvSpPr>
            <p:nvPr/>
          </p:nvSpPr>
          <p:spPr bwMode="auto">
            <a:xfrm>
              <a:off x="4505327" y="2581275"/>
              <a:ext cx="50800" cy="50800"/>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1" name="Freeform 174"/>
            <p:cNvSpPr>
              <a:spLocks/>
            </p:cNvSpPr>
            <p:nvPr/>
          </p:nvSpPr>
          <p:spPr bwMode="auto">
            <a:xfrm>
              <a:off x="4525965" y="2606675"/>
              <a:ext cx="50800" cy="50800"/>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2" name="Freeform 175"/>
            <p:cNvSpPr>
              <a:spLocks/>
            </p:cNvSpPr>
            <p:nvPr/>
          </p:nvSpPr>
          <p:spPr bwMode="auto">
            <a:xfrm>
              <a:off x="4521202" y="2601913"/>
              <a:ext cx="30163" cy="23813"/>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3" name="Freeform 176"/>
            <p:cNvSpPr>
              <a:spLocks/>
            </p:cNvSpPr>
            <p:nvPr/>
          </p:nvSpPr>
          <p:spPr bwMode="auto">
            <a:xfrm>
              <a:off x="4535490" y="2611438"/>
              <a:ext cx="25400" cy="25400"/>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4" name="Freeform 177"/>
            <p:cNvSpPr>
              <a:spLocks/>
            </p:cNvSpPr>
            <p:nvPr/>
          </p:nvSpPr>
          <p:spPr bwMode="auto">
            <a:xfrm>
              <a:off x="4602165" y="2389188"/>
              <a:ext cx="387350" cy="261938"/>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5" name="Freeform 178"/>
            <p:cNvSpPr>
              <a:spLocks/>
            </p:cNvSpPr>
            <p:nvPr/>
          </p:nvSpPr>
          <p:spPr bwMode="auto">
            <a:xfrm>
              <a:off x="4556127" y="2449513"/>
              <a:ext cx="679450" cy="671513"/>
            </a:xfrm>
            <a:custGeom>
              <a:avLst/>
              <a:gdLst>
                <a:gd name="T0" fmla="*/ 250 w 428"/>
                <a:gd name="T1" fmla="*/ 423 h 423"/>
                <a:gd name="T2" fmla="*/ 428 w 428"/>
                <a:gd name="T3" fmla="*/ 308 h 423"/>
                <a:gd name="T4" fmla="*/ 273 w 428"/>
                <a:gd name="T5" fmla="*/ 0 h 423"/>
                <a:gd name="T6" fmla="*/ 212 w 428"/>
                <a:gd name="T7" fmla="*/ 51 h 423"/>
                <a:gd name="T8" fmla="*/ 140 w 428"/>
                <a:gd name="T9" fmla="*/ 89 h 423"/>
                <a:gd name="T10" fmla="*/ 60 w 428"/>
                <a:gd name="T11" fmla="*/ 121 h 423"/>
                <a:gd name="T12" fmla="*/ 0 w 428"/>
                <a:gd name="T13" fmla="*/ 172 h 423"/>
                <a:gd name="T14" fmla="*/ 250 w 428"/>
                <a:gd name="T15" fmla="*/ 423 h 4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423">
                  <a:moveTo>
                    <a:pt x="250" y="423"/>
                  </a:moveTo>
                  <a:lnTo>
                    <a:pt x="428" y="308"/>
                  </a:lnTo>
                  <a:lnTo>
                    <a:pt x="273" y="0"/>
                  </a:lnTo>
                  <a:lnTo>
                    <a:pt x="212" y="51"/>
                  </a:lnTo>
                  <a:lnTo>
                    <a:pt x="140" y="89"/>
                  </a:lnTo>
                  <a:lnTo>
                    <a:pt x="60" y="121"/>
                  </a:lnTo>
                  <a:lnTo>
                    <a:pt x="0" y="172"/>
                  </a:lnTo>
                  <a:lnTo>
                    <a:pt x="250" y="42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6" name="Freeform 179"/>
            <p:cNvSpPr>
              <a:spLocks/>
            </p:cNvSpPr>
            <p:nvPr/>
          </p:nvSpPr>
          <p:spPr bwMode="auto">
            <a:xfrm>
              <a:off x="4637090" y="2535238"/>
              <a:ext cx="146050" cy="146050"/>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7" name="Freeform 180"/>
            <p:cNvSpPr>
              <a:spLocks/>
            </p:cNvSpPr>
            <p:nvPr/>
          </p:nvSpPr>
          <p:spPr bwMode="auto">
            <a:xfrm>
              <a:off x="4746627" y="2474913"/>
              <a:ext cx="146050" cy="146050"/>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8" name="Freeform 181"/>
            <p:cNvSpPr>
              <a:spLocks/>
            </p:cNvSpPr>
            <p:nvPr/>
          </p:nvSpPr>
          <p:spPr bwMode="auto">
            <a:xfrm>
              <a:off x="4873627" y="2424113"/>
              <a:ext cx="120650" cy="147638"/>
            </a:xfrm>
            <a:custGeom>
              <a:avLst/>
              <a:gdLst>
                <a:gd name="T0" fmla="*/ 24 w 24"/>
                <a:gd name="T1" fmla="*/ 16 h 29"/>
                <a:gd name="T2" fmla="*/ 23 w 24"/>
                <a:gd name="T3" fmla="*/ 5 h 29"/>
                <a:gd name="T4" fmla="*/ 5 w 24"/>
                <a:gd name="T5" fmla="*/ 5 h 29"/>
                <a:gd name="T6" fmla="*/ 5 w 24"/>
                <a:gd name="T7" fmla="*/ 22 h 29"/>
                <a:gd name="T8" fmla="*/ 12 w 24"/>
                <a:gd name="T9" fmla="*/ 29 h 29"/>
                <a:gd name="T10" fmla="*/ 24 w 24"/>
                <a:gd name="T11" fmla="*/ 16 h 29"/>
              </a:gdLst>
              <a:ahLst/>
              <a:cxnLst>
                <a:cxn ang="0">
                  <a:pos x="T0" y="T1"/>
                </a:cxn>
                <a:cxn ang="0">
                  <a:pos x="T2" y="T3"/>
                </a:cxn>
                <a:cxn ang="0">
                  <a:pos x="T4" y="T5"/>
                </a:cxn>
                <a:cxn ang="0">
                  <a:pos x="T6" y="T7"/>
                </a:cxn>
                <a:cxn ang="0">
                  <a:pos x="T8" y="T9"/>
                </a:cxn>
                <a:cxn ang="0">
                  <a:pos x="T10" y="T11"/>
                </a:cxn>
              </a:cxnLst>
              <a:rect l="0" t="0" r="r" b="b"/>
              <a:pathLst>
                <a:path w="24" h="29">
                  <a:moveTo>
                    <a:pt x="24" y="16"/>
                  </a:moveTo>
                  <a:cubicBezTo>
                    <a:pt x="23" y="5"/>
                    <a:pt x="23" y="5"/>
                    <a:pt x="23" y="5"/>
                  </a:cubicBezTo>
                  <a:cubicBezTo>
                    <a:pt x="18" y="0"/>
                    <a:pt x="10" y="0"/>
                    <a:pt x="5" y="5"/>
                  </a:cubicBezTo>
                  <a:cubicBezTo>
                    <a:pt x="0" y="9"/>
                    <a:pt x="0" y="17"/>
                    <a:pt x="5" y="22"/>
                  </a:cubicBezTo>
                  <a:cubicBezTo>
                    <a:pt x="12" y="29"/>
                    <a:pt x="12" y="29"/>
                    <a:pt x="12" y="29"/>
                  </a:cubicBezTo>
                  <a:lnTo>
                    <a:pt x="24" y="16"/>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9" name="Freeform 182"/>
            <p:cNvSpPr>
              <a:spLocks/>
            </p:cNvSpPr>
            <p:nvPr/>
          </p:nvSpPr>
          <p:spPr bwMode="auto">
            <a:xfrm>
              <a:off x="4565652" y="2767013"/>
              <a:ext cx="442913" cy="317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0" name="Freeform 183"/>
            <p:cNvSpPr>
              <a:spLocks/>
            </p:cNvSpPr>
            <p:nvPr/>
          </p:nvSpPr>
          <p:spPr bwMode="auto">
            <a:xfrm>
              <a:off x="4535490" y="2736850"/>
              <a:ext cx="247650" cy="257175"/>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1" name="Freeform 184"/>
            <p:cNvSpPr>
              <a:spLocks/>
            </p:cNvSpPr>
            <p:nvPr/>
          </p:nvSpPr>
          <p:spPr bwMode="auto">
            <a:xfrm>
              <a:off x="4556127" y="2722563"/>
              <a:ext cx="141288" cy="1603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2" name="Freeform 185"/>
            <p:cNvSpPr>
              <a:spLocks/>
            </p:cNvSpPr>
            <p:nvPr/>
          </p:nvSpPr>
          <p:spPr bwMode="auto">
            <a:xfrm>
              <a:off x="4400552" y="2676525"/>
              <a:ext cx="261938" cy="182563"/>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3" name="Freeform 186"/>
            <p:cNvSpPr>
              <a:spLocks/>
            </p:cNvSpPr>
            <p:nvPr/>
          </p:nvSpPr>
          <p:spPr bwMode="auto">
            <a:xfrm>
              <a:off x="4400552" y="2732088"/>
              <a:ext cx="95250" cy="71438"/>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4" name="Freeform 187"/>
            <p:cNvSpPr>
              <a:spLocks/>
            </p:cNvSpPr>
            <p:nvPr/>
          </p:nvSpPr>
          <p:spPr bwMode="auto">
            <a:xfrm>
              <a:off x="4491040" y="2692400"/>
              <a:ext cx="141288" cy="11112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5" name="Freeform 188"/>
            <p:cNvSpPr>
              <a:spLocks/>
            </p:cNvSpPr>
            <p:nvPr/>
          </p:nvSpPr>
          <p:spPr bwMode="auto">
            <a:xfrm>
              <a:off x="4862515" y="2792413"/>
              <a:ext cx="760413" cy="509588"/>
            </a:xfrm>
            <a:custGeom>
              <a:avLst/>
              <a:gdLst>
                <a:gd name="T0" fmla="*/ 181 w 479"/>
                <a:gd name="T1" fmla="*/ 0 h 321"/>
                <a:gd name="T2" fmla="*/ 479 w 479"/>
                <a:gd name="T3" fmla="*/ 232 h 321"/>
                <a:gd name="T4" fmla="*/ 159 w 479"/>
                <a:gd name="T5" fmla="*/ 321 h 321"/>
                <a:gd name="T6" fmla="*/ 0 w 479"/>
                <a:gd name="T7" fmla="*/ 150 h 321"/>
                <a:gd name="T8" fmla="*/ 181 w 479"/>
                <a:gd name="T9" fmla="*/ 0 h 321"/>
              </a:gdLst>
              <a:ahLst/>
              <a:cxnLst>
                <a:cxn ang="0">
                  <a:pos x="T0" y="T1"/>
                </a:cxn>
                <a:cxn ang="0">
                  <a:pos x="T2" y="T3"/>
                </a:cxn>
                <a:cxn ang="0">
                  <a:pos x="T4" y="T5"/>
                </a:cxn>
                <a:cxn ang="0">
                  <a:pos x="T6" y="T7"/>
                </a:cxn>
                <a:cxn ang="0">
                  <a:pos x="T8" y="T9"/>
                </a:cxn>
              </a:cxnLst>
              <a:rect l="0" t="0" r="r" b="b"/>
              <a:pathLst>
                <a:path w="479" h="321">
                  <a:moveTo>
                    <a:pt x="181" y="0"/>
                  </a:moveTo>
                  <a:lnTo>
                    <a:pt x="479" y="232"/>
                  </a:lnTo>
                  <a:lnTo>
                    <a:pt x="159" y="321"/>
                  </a:lnTo>
                  <a:lnTo>
                    <a:pt x="0" y="150"/>
                  </a:lnTo>
                  <a:lnTo>
                    <a:pt x="181"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37" name="Subtitle 2"/>
          <p:cNvSpPr txBox="1">
            <a:spLocks/>
          </p:cNvSpPr>
          <p:nvPr/>
        </p:nvSpPr>
        <p:spPr>
          <a:xfrm>
            <a:off x="427037" y="6040164"/>
            <a:ext cx="3314401" cy="637881"/>
          </a:xfrm>
          <a:prstGeom prst="rect">
            <a:avLst/>
          </a:prstGeom>
          <a:noFill/>
        </p:spPr>
        <p:txBody>
          <a:bodyPr vert="horz" wrap="square" lIns="146304" tIns="109728" rIns="146304" bIns="109728" rtlCol="0" anchor="b">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000" kern="1200" spc="0" baseline="0">
                <a:gradFill>
                  <a:gsLst>
                    <a:gs pos="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rgbClr val="00188F"/>
                </a:solidFill>
              </a:rPr>
              <a:t>#dotNetSpain2016</a:t>
            </a:r>
            <a:endParaRPr lang="en-US" sz="2800" dirty="0"/>
          </a:p>
        </p:txBody>
      </p:sp>
    </p:spTree>
    <p:extLst>
      <p:ext uri="{BB962C8B-B14F-4D97-AF65-F5344CB8AC3E}">
        <p14:creationId xmlns:p14="http://schemas.microsoft.com/office/powerpoint/2010/main" val="71827423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4.0337E-7 -2.88243E-6 L 0.00153 -0.31661 " pathEditMode="relative" rAng="0" ptsTypes="AA">
                                      <p:cBhvr>
                                        <p:cTn id="6" dur="1000" fill="hold"/>
                                        <p:tgtEl>
                                          <p:spTgt spid="2"/>
                                        </p:tgtEl>
                                        <p:attrNameLst>
                                          <p:attrName>ppt_x</p:attrName>
                                          <p:attrName>ppt_y</p:attrName>
                                        </p:attrNameLst>
                                      </p:cBhvr>
                                      <p:rCtr x="77" y="-15842"/>
                                    </p:animMotion>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400"/>
                                        <p:tgtEl>
                                          <p:spTgt spid="10">
                                            <p:txEl>
                                              <p:pRg st="0" end="0"/>
                                            </p:txEl>
                                          </p:spTgt>
                                        </p:tgtEl>
                                      </p:cBhvr>
                                    </p:animEffect>
                                  </p:childTnLst>
                                </p:cTn>
                              </p:par>
                            </p:childTnLst>
                          </p:cTn>
                        </p:par>
                        <p:par>
                          <p:cTn id="11" fill="hold">
                            <p:stCondLst>
                              <p:cond delay="1400"/>
                            </p:stCondLst>
                            <p:childTnLst>
                              <p:par>
                                <p:cTn id="12" presetID="10" presetClass="entr" presetSubtype="0" fill="hold" nodeType="afterEffect">
                                  <p:stCondLst>
                                    <p:cond delay="0"/>
                                  </p:stCondLst>
                                  <p:childTnLst>
                                    <p:set>
                                      <p:cBhvr>
                                        <p:cTn id="13" dur="1" fill="hold">
                                          <p:stCondLst>
                                            <p:cond delay="0"/>
                                          </p:stCondLst>
                                        </p:cTn>
                                        <p:tgtEl>
                                          <p:spTgt spid="10">
                                            <p:txEl>
                                              <p:pRg st="1" end="1"/>
                                            </p:txEl>
                                          </p:spTgt>
                                        </p:tgtEl>
                                        <p:attrNameLst>
                                          <p:attrName>style.visibility</p:attrName>
                                        </p:attrNameLst>
                                      </p:cBhvr>
                                      <p:to>
                                        <p:strVal val="visible"/>
                                      </p:to>
                                    </p:set>
                                    <p:animEffect transition="in" filter="fade">
                                      <p:cBhvr>
                                        <p:cTn id="14" dur="400"/>
                                        <p:tgtEl>
                                          <p:spTgt spid="10">
                                            <p:txEl>
                                              <p:pRg st="1" end="1"/>
                                            </p:txEl>
                                          </p:spTgt>
                                        </p:tgtEl>
                                      </p:cBhvr>
                                    </p:animEffect>
                                  </p:childTnLst>
                                </p:cTn>
                              </p:par>
                            </p:childTnLst>
                          </p:cTn>
                        </p:par>
                        <p:par>
                          <p:cTn id="15" fill="hold">
                            <p:stCondLst>
                              <p:cond delay="1800"/>
                            </p:stCondLst>
                            <p:childTnLst>
                              <p:par>
                                <p:cTn id="16" presetID="10" presetClass="entr" presetSubtype="0" fill="hold" nodeType="afterEffect">
                                  <p:stCondLst>
                                    <p:cond delay="0"/>
                                  </p:stCondLst>
                                  <p:childTnLst>
                                    <p:set>
                                      <p:cBhvr>
                                        <p:cTn id="17" dur="1" fill="hold">
                                          <p:stCondLst>
                                            <p:cond delay="0"/>
                                          </p:stCondLst>
                                        </p:cTn>
                                        <p:tgtEl>
                                          <p:spTgt spid="10">
                                            <p:txEl>
                                              <p:pRg st="2" end="2"/>
                                            </p:txEl>
                                          </p:spTgt>
                                        </p:tgtEl>
                                        <p:attrNameLst>
                                          <p:attrName>style.visibility</p:attrName>
                                        </p:attrNameLst>
                                      </p:cBhvr>
                                      <p:to>
                                        <p:strVal val="visible"/>
                                      </p:to>
                                    </p:set>
                                    <p:animEffect transition="in" filter="fade">
                                      <p:cBhvr>
                                        <p:cTn id="18" dur="400"/>
                                        <p:tgtEl>
                                          <p:spTgt spid="10">
                                            <p:txEl>
                                              <p:pRg st="2" end="2"/>
                                            </p:txEl>
                                          </p:spTgt>
                                        </p:tgtEl>
                                      </p:cBhvr>
                                    </p:animEffect>
                                  </p:childTnLst>
                                </p:cTn>
                              </p:par>
                            </p:childTnLst>
                          </p:cTn>
                        </p:par>
                        <p:par>
                          <p:cTn id="19" fill="hold">
                            <p:stCondLst>
                              <p:cond delay="2200"/>
                            </p:stCondLst>
                            <p:childTnLst>
                              <p:par>
                                <p:cTn id="20" presetID="10" presetClass="entr" presetSubtype="0" fill="hold" nodeType="after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400"/>
                                        <p:tgtEl>
                                          <p:spTgt spid="10">
                                            <p:txEl>
                                              <p:pRg st="3" end="3"/>
                                            </p:txEl>
                                          </p:spTgt>
                                        </p:tgtEl>
                                      </p:cBhvr>
                                    </p:animEffect>
                                  </p:childTnLst>
                                </p:cTn>
                              </p:par>
                            </p:childTnLst>
                          </p:cTn>
                        </p:par>
                        <p:par>
                          <p:cTn id="23" fill="hold">
                            <p:stCondLst>
                              <p:cond delay="2600"/>
                            </p:stCondLst>
                            <p:childTnLst>
                              <p:par>
                                <p:cTn id="24" presetID="10" presetClass="entr" presetSubtype="0" fill="hold" nodeType="afterEffect">
                                  <p:stCondLst>
                                    <p:cond delay="0"/>
                                  </p:stCondLst>
                                  <p:childTnLst>
                                    <p:set>
                                      <p:cBhvr>
                                        <p:cTn id="25" dur="1" fill="hold">
                                          <p:stCondLst>
                                            <p:cond delay="0"/>
                                          </p:stCondLst>
                                        </p:cTn>
                                        <p:tgtEl>
                                          <p:spTgt spid="10">
                                            <p:txEl>
                                              <p:pRg st="4" end="4"/>
                                            </p:txEl>
                                          </p:spTgt>
                                        </p:tgtEl>
                                        <p:attrNameLst>
                                          <p:attrName>style.visibility</p:attrName>
                                        </p:attrNameLst>
                                      </p:cBhvr>
                                      <p:to>
                                        <p:strVal val="visible"/>
                                      </p:to>
                                    </p:set>
                                    <p:animEffect transition="in" filter="fade">
                                      <p:cBhvr>
                                        <p:cTn id="26" dur="400"/>
                                        <p:tgtEl>
                                          <p:spTgt spid="10">
                                            <p:txEl>
                                              <p:pRg st="4" end="4"/>
                                            </p:txEl>
                                          </p:spTgt>
                                        </p:tgtEl>
                                      </p:cBhvr>
                                    </p:animEffect>
                                  </p:childTnLst>
                                </p:cTn>
                              </p:par>
                            </p:childTnLst>
                          </p:cTn>
                        </p:par>
                        <p:par>
                          <p:cTn id="27" fill="hold">
                            <p:stCondLst>
                              <p:cond delay="3000"/>
                            </p:stCondLst>
                            <p:childTnLst>
                              <p:par>
                                <p:cTn id="28" presetID="10" presetClass="entr" presetSubtype="0" fill="hold" nodeType="afterEffect">
                                  <p:stCondLst>
                                    <p:cond delay="0"/>
                                  </p:stCondLst>
                                  <p:childTnLst>
                                    <p:set>
                                      <p:cBhvr>
                                        <p:cTn id="29" dur="1" fill="hold">
                                          <p:stCondLst>
                                            <p:cond delay="0"/>
                                          </p:stCondLst>
                                        </p:cTn>
                                        <p:tgtEl>
                                          <p:spTgt spid="10">
                                            <p:txEl>
                                              <p:pRg st="5" end="5"/>
                                            </p:txEl>
                                          </p:spTgt>
                                        </p:tgtEl>
                                        <p:attrNameLst>
                                          <p:attrName>style.visibility</p:attrName>
                                        </p:attrNameLst>
                                      </p:cBhvr>
                                      <p:to>
                                        <p:strVal val="visible"/>
                                      </p:to>
                                    </p:set>
                                    <p:animEffect transition="in" filter="fade">
                                      <p:cBhvr>
                                        <p:cTn id="30" dur="400"/>
                                        <p:tgtEl>
                                          <p:spTgt spid="10">
                                            <p:txEl>
                                              <p:pRg st="5" end="5"/>
                                            </p:txEl>
                                          </p:spTgt>
                                        </p:tgtEl>
                                      </p:cBhvr>
                                    </p:animEffect>
                                  </p:childTnLst>
                                </p:cTn>
                              </p:par>
                            </p:childTnLst>
                          </p:cTn>
                        </p:par>
                        <p:par>
                          <p:cTn id="31" fill="hold">
                            <p:stCondLst>
                              <p:cond delay="3400"/>
                            </p:stCondLst>
                            <p:childTnLst>
                              <p:par>
                                <p:cTn id="32" presetID="10" presetClass="entr" presetSubtype="0" fill="hold" nodeType="afterEffect">
                                  <p:stCondLst>
                                    <p:cond delay="0"/>
                                  </p:stCondLst>
                                  <p:childTnLst>
                                    <p:set>
                                      <p:cBhvr>
                                        <p:cTn id="33" dur="1" fill="hold">
                                          <p:stCondLst>
                                            <p:cond delay="0"/>
                                          </p:stCondLst>
                                        </p:cTn>
                                        <p:tgtEl>
                                          <p:spTgt spid="10">
                                            <p:txEl>
                                              <p:pRg st="6" end="6"/>
                                            </p:txEl>
                                          </p:spTgt>
                                        </p:tgtEl>
                                        <p:attrNameLst>
                                          <p:attrName>style.visibility</p:attrName>
                                        </p:attrNameLst>
                                      </p:cBhvr>
                                      <p:to>
                                        <p:strVal val="visible"/>
                                      </p:to>
                                    </p:set>
                                    <p:animEffect transition="in" filter="fade">
                                      <p:cBhvr>
                                        <p:cTn id="34" dur="400"/>
                                        <p:tgtEl>
                                          <p:spTgt spid="10">
                                            <p:txEl>
                                              <p:pRg st="6" end="6"/>
                                            </p:txEl>
                                          </p:spTgt>
                                        </p:tgtEl>
                                      </p:cBhvr>
                                    </p:animEffect>
                                  </p:childTnLst>
                                </p:cTn>
                              </p:par>
                            </p:childTnLst>
                          </p:cTn>
                        </p:par>
                        <p:par>
                          <p:cTn id="35" fill="hold">
                            <p:stCondLst>
                              <p:cond delay="3800"/>
                            </p:stCondLst>
                            <p:childTnLst>
                              <p:par>
                                <p:cTn id="36" presetID="10" presetClass="entr" presetSubtype="0" fill="hold" nodeType="afterEffect">
                                  <p:stCondLst>
                                    <p:cond delay="0"/>
                                  </p:stCondLst>
                                  <p:childTnLst>
                                    <p:set>
                                      <p:cBhvr>
                                        <p:cTn id="37" dur="1" fill="hold">
                                          <p:stCondLst>
                                            <p:cond delay="0"/>
                                          </p:stCondLst>
                                        </p:cTn>
                                        <p:tgtEl>
                                          <p:spTgt spid="7">
                                            <p:txEl>
                                              <p:pRg st="1" end="1"/>
                                            </p:txEl>
                                          </p:spTgt>
                                        </p:tgtEl>
                                        <p:attrNameLst>
                                          <p:attrName>style.visibility</p:attrName>
                                        </p:attrNameLst>
                                      </p:cBhvr>
                                      <p:to>
                                        <p:strVal val="visible"/>
                                      </p:to>
                                    </p:set>
                                    <p:animEffect transition="in" filter="fade">
                                      <p:cBhvr>
                                        <p:cTn id="38" dur="400"/>
                                        <p:tgtEl>
                                          <p:spTgt spid="7">
                                            <p:txEl>
                                              <p:pRg st="1" end="1"/>
                                            </p:txEl>
                                          </p:spTgt>
                                        </p:tgtEl>
                                      </p:cBhvr>
                                    </p:animEffect>
                                  </p:childTnLst>
                                </p:cTn>
                              </p:par>
                            </p:childTnLst>
                          </p:cTn>
                        </p:par>
                        <p:par>
                          <p:cTn id="39" fill="hold">
                            <p:stCondLst>
                              <p:cond delay="4200"/>
                            </p:stCondLst>
                            <p:childTnLst>
                              <p:par>
                                <p:cTn id="40" presetID="10" presetClass="entr" presetSubtype="0" fill="hold" nodeType="afterEffect">
                                  <p:stCondLst>
                                    <p:cond delay="0"/>
                                  </p:stCondLst>
                                  <p:childTnLst>
                                    <p:set>
                                      <p:cBhvr>
                                        <p:cTn id="41" dur="1" fill="hold">
                                          <p:stCondLst>
                                            <p:cond delay="0"/>
                                          </p:stCondLst>
                                        </p:cTn>
                                        <p:tgtEl>
                                          <p:spTgt spid="7">
                                            <p:txEl>
                                              <p:pRg st="2" end="2"/>
                                            </p:txEl>
                                          </p:spTgt>
                                        </p:tgtEl>
                                        <p:attrNameLst>
                                          <p:attrName>style.visibility</p:attrName>
                                        </p:attrNameLst>
                                      </p:cBhvr>
                                      <p:to>
                                        <p:strVal val="visible"/>
                                      </p:to>
                                    </p:set>
                                    <p:animEffect transition="in" filter="fade">
                                      <p:cBhvr>
                                        <p:cTn id="42" dur="400"/>
                                        <p:tgtEl>
                                          <p:spTgt spid="7">
                                            <p:txEl>
                                              <p:pRg st="2" end="2"/>
                                            </p:txEl>
                                          </p:spTgt>
                                        </p:tgtEl>
                                      </p:cBhvr>
                                    </p:animEffect>
                                  </p:childTnLst>
                                </p:cTn>
                              </p:par>
                            </p:childTnLst>
                          </p:cTn>
                        </p:par>
                        <p:par>
                          <p:cTn id="43" fill="hold">
                            <p:stCondLst>
                              <p:cond delay="4600"/>
                            </p:stCondLst>
                            <p:childTnLst>
                              <p:par>
                                <p:cTn id="44" presetID="10" presetClass="entr" presetSubtype="0" fill="hold" nodeType="afterEffect">
                                  <p:stCondLst>
                                    <p:cond delay="0"/>
                                  </p:stCondLst>
                                  <p:childTnLst>
                                    <p:set>
                                      <p:cBhvr>
                                        <p:cTn id="45" dur="1" fill="hold">
                                          <p:stCondLst>
                                            <p:cond delay="0"/>
                                          </p:stCondLst>
                                        </p:cTn>
                                        <p:tgtEl>
                                          <p:spTgt spid="7">
                                            <p:txEl>
                                              <p:pRg st="3" end="3"/>
                                            </p:txEl>
                                          </p:spTgt>
                                        </p:tgtEl>
                                        <p:attrNameLst>
                                          <p:attrName>style.visibility</p:attrName>
                                        </p:attrNameLst>
                                      </p:cBhvr>
                                      <p:to>
                                        <p:strVal val="visible"/>
                                      </p:to>
                                    </p:set>
                                    <p:animEffect transition="in" filter="fade">
                                      <p:cBhvr>
                                        <p:cTn id="46" dur="400"/>
                                        <p:tgtEl>
                                          <p:spTgt spid="7">
                                            <p:txEl>
                                              <p:pRg st="3" end="3"/>
                                            </p:txEl>
                                          </p:spTgt>
                                        </p:tgtEl>
                                      </p:cBhvr>
                                    </p:animEffect>
                                  </p:childTnLst>
                                </p:cTn>
                              </p:par>
                            </p:childTnLst>
                          </p:cTn>
                        </p:par>
                        <p:par>
                          <p:cTn id="47" fill="hold">
                            <p:stCondLst>
                              <p:cond delay="5000"/>
                            </p:stCondLst>
                            <p:childTnLst>
                              <p:par>
                                <p:cTn id="48" presetID="10" presetClass="entr" presetSubtype="0" fill="hold" nodeType="afterEffect">
                                  <p:stCondLst>
                                    <p:cond delay="0"/>
                                  </p:stCondLst>
                                  <p:childTnLst>
                                    <p:set>
                                      <p:cBhvr>
                                        <p:cTn id="49" dur="1" fill="hold">
                                          <p:stCondLst>
                                            <p:cond delay="0"/>
                                          </p:stCondLst>
                                        </p:cTn>
                                        <p:tgtEl>
                                          <p:spTgt spid="7">
                                            <p:txEl>
                                              <p:pRg st="4" end="4"/>
                                            </p:txEl>
                                          </p:spTgt>
                                        </p:tgtEl>
                                        <p:attrNameLst>
                                          <p:attrName>style.visibility</p:attrName>
                                        </p:attrNameLst>
                                      </p:cBhvr>
                                      <p:to>
                                        <p:strVal val="visible"/>
                                      </p:to>
                                    </p:set>
                                    <p:animEffect transition="in" filter="fade">
                                      <p:cBhvr>
                                        <p:cTn id="50" dur="400"/>
                                        <p:tgtEl>
                                          <p:spTgt spid="7">
                                            <p:txEl>
                                              <p:pRg st="4" end="4"/>
                                            </p:txEl>
                                          </p:spTgt>
                                        </p:tgtEl>
                                      </p:cBhvr>
                                    </p:animEffect>
                                  </p:childTnLst>
                                </p:cTn>
                              </p:par>
                            </p:childTnLst>
                          </p:cTn>
                        </p:par>
                        <p:par>
                          <p:cTn id="51" fill="hold">
                            <p:stCondLst>
                              <p:cond delay="5400"/>
                            </p:stCondLst>
                            <p:childTnLst>
                              <p:par>
                                <p:cTn id="52" presetID="10" presetClass="entr" presetSubtype="0" fill="hold" nodeType="afterEffect">
                                  <p:stCondLst>
                                    <p:cond delay="0"/>
                                  </p:stCondLst>
                                  <p:childTnLst>
                                    <p:set>
                                      <p:cBhvr>
                                        <p:cTn id="53" dur="1" fill="hold">
                                          <p:stCondLst>
                                            <p:cond delay="0"/>
                                          </p:stCondLst>
                                        </p:cTn>
                                        <p:tgtEl>
                                          <p:spTgt spid="7">
                                            <p:txEl>
                                              <p:pRg st="5" end="5"/>
                                            </p:txEl>
                                          </p:spTgt>
                                        </p:tgtEl>
                                        <p:attrNameLst>
                                          <p:attrName>style.visibility</p:attrName>
                                        </p:attrNameLst>
                                      </p:cBhvr>
                                      <p:to>
                                        <p:strVal val="visible"/>
                                      </p:to>
                                    </p:set>
                                    <p:animEffect transition="in" filter="fade">
                                      <p:cBhvr>
                                        <p:cTn id="54" dur="400"/>
                                        <p:tgtEl>
                                          <p:spTgt spid="7">
                                            <p:txEl>
                                              <p:pRg st="5" end="5"/>
                                            </p:txEl>
                                          </p:spTgt>
                                        </p:tgtEl>
                                      </p:cBhvr>
                                    </p:animEffect>
                                  </p:childTnLst>
                                </p:cTn>
                              </p:par>
                            </p:childTnLst>
                          </p:cTn>
                        </p:par>
                        <p:par>
                          <p:cTn id="55" fill="hold">
                            <p:stCondLst>
                              <p:cond delay="5800"/>
                            </p:stCondLst>
                            <p:childTnLst>
                              <p:par>
                                <p:cTn id="56" presetID="10" presetClass="entr" presetSubtype="0" fill="hold" nodeType="afterEffect">
                                  <p:stCondLst>
                                    <p:cond delay="0"/>
                                  </p:stCondLst>
                                  <p:childTnLst>
                                    <p:set>
                                      <p:cBhvr>
                                        <p:cTn id="57" dur="1" fill="hold">
                                          <p:stCondLst>
                                            <p:cond delay="0"/>
                                          </p:stCondLst>
                                        </p:cTn>
                                        <p:tgtEl>
                                          <p:spTgt spid="7">
                                            <p:txEl>
                                              <p:pRg st="6" end="6"/>
                                            </p:txEl>
                                          </p:spTgt>
                                        </p:tgtEl>
                                        <p:attrNameLst>
                                          <p:attrName>style.visibility</p:attrName>
                                        </p:attrNameLst>
                                      </p:cBhvr>
                                      <p:to>
                                        <p:strVal val="visible"/>
                                      </p:to>
                                    </p:set>
                                    <p:animEffect transition="in" filter="fade">
                                      <p:cBhvr>
                                        <p:cTn id="58" dur="400"/>
                                        <p:tgtEl>
                                          <p:spTgt spid="7">
                                            <p:txEl>
                                              <p:pRg st="6" end="6"/>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11"/>
                                        </p:tgtEl>
                                        <p:attrNameLst>
                                          <p:attrName>style.visibility</p:attrName>
                                        </p:attrNameLst>
                                      </p:cBhvr>
                                      <p:to>
                                        <p:strVal val="visible"/>
                                      </p:to>
                                    </p:set>
                                    <p:anim calcmode="lin" valueType="num">
                                      <p:cBhvr additive="base">
                                        <p:cTn id="63" dur="500" fill="hold"/>
                                        <p:tgtEl>
                                          <p:spTgt spid="11"/>
                                        </p:tgtEl>
                                        <p:attrNameLst>
                                          <p:attrName>ppt_x</p:attrName>
                                        </p:attrNameLst>
                                      </p:cBhvr>
                                      <p:tavLst>
                                        <p:tav tm="0">
                                          <p:val>
                                            <p:strVal val="#ppt_x"/>
                                          </p:val>
                                        </p:tav>
                                        <p:tav tm="100000">
                                          <p:val>
                                            <p:strVal val="#ppt_x"/>
                                          </p:val>
                                        </p:tav>
                                      </p:tavLst>
                                    </p:anim>
                                    <p:anim calcmode="lin" valueType="num">
                                      <p:cBhvr additive="base">
                                        <p:cTn id="6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a:spLocks noGrp="1"/>
          </p:cNvSpPr>
          <p:nvPr>
            <p:ph type="body" sz="quarter" idx="4294967295"/>
          </p:nvPr>
        </p:nvSpPr>
        <p:spPr>
          <a:xfrm>
            <a:off x="5075237" y="1973262"/>
            <a:ext cx="8153400" cy="3493264"/>
          </a:xfrm>
          <a:prstGeom prst="rect">
            <a:avLst/>
          </a:prstGeom>
        </p:spPr>
        <p:txBody>
          <a:bodyPr/>
          <a:lstStyle/>
          <a:p>
            <a:pPr marL="0" indent="0">
              <a:buNone/>
            </a:pPr>
            <a:r>
              <a:rPr lang="es-ES" sz="2500" b="1" dirty="0" err="1">
                <a:solidFill>
                  <a:srgbClr val="525252"/>
                </a:solidFill>
              </a:rPr>
              <a:t>Generalized</a:t>
            </a:r>
            <a:r>
              <a:rPr lang="es-ES" sz="2500" b="1" dirty="0">
                <a:solidFill>
                  <a:srgbClr val="525252"/>
                </a:solidFill>
              </a:rPr>
              <a:t> </a:t>
            </a:r>
            <a:r>
              <a:rPr lang="es-ES" sz="2500" b="1" dirty="0" err="1">
                <a:solidFill>
                  <a:srgbClr val="525252"/>
                </a:solidFill>
              </a:rPr>
              <a:t>Algebraic</a:t>
            </a:r>
            <a:r>
              <a:rPr lang="es-ES" sz="2500" b="1" dirty="0">
                <a:solidFill>
                  <a:srgbClr val="525252"/>
                </a:solidFill>
              </a:rPr>
              <a:t> Data </a:t>
            </a:r>
            <a:r>
              <a:rPr lang="es-ES" sz="2500" b="1" dirty="0" err="1">
                <a:solidFill>
                  <a:srgbClr val="525252"/>
                </a:solidFill>
              </a:rPr>
              <a:t>Types</a:t>
            </a:r>
            <a:r>
              <a:rPr lang="es-ES" sz="2500" b="1" dirty="0">
                <a:solidFill>
                  <a:srgbClr val="525252"/>
                </a:solidFill>
              </a:rPr>
              <a:t> (</a:t>
            </a:r>
            <a:r>
              <a:rPr lang="es-ES" sz="2500" b="1" dirty="0" err="1">
                <a:solidFill>
                  <a:srgbClr val="525252"/>
                </a:solidFill>
              </a:rPr>
              <a:t>GADTs</a:t>
            </a:r>
            <a:r>
              <a:rPr lang="es-ES" sz="2500" b="1" dirty="0">
                <a:solidFill>
                  <a:srgbClr val="525252"/>
                </a:solidFill>
              </a:rPr>
              <a:t>)</a:t>
            </a:r>
          </a:p>
          <a:p>
            <a:pPr marL="0" indent="0">
              <a:buNone/>
            </a:pPr>
            <a:r>
              <a:rPr lang="es-ES" sz="2500" b="1" dirty="0" err="1">
                <a:solidFill>
                  <a:srgbClr val="525252"/>
                </a:solidFill>
              </a:rPr>
              <a:t>Discriminated</a:t>
            </a:r>
            <a:r>
              <a:rPr lang="es-ES" sz="2500" b="1" dirty="0">
                <a:solidFill>
                  <a:srgbClr val="525252"/>
                </a:solidFill>
              </a:rPr>
              <a:t> </a:t>
            </a:r>
            <a:r>
              <a:rPr lang="es-ES" sz="2500" b="1" dirty="0" err="1">
                <a:solidFill>
                  <a:srgbClr val="525252"/>
                </a:solidFill>
              </a:rPr>
              <a:t>Unions</a:t>
            </a:r>
            <a:endParaRPr lang="es-ES" sz="2500" b="1" dirty="0">
              <a:solidFill>
                <a:srgbClr val="525252"/>
              </a:solidFill>
            </a:endParaRPr>
          </a:p>
          <a:p>
            <a:pPr marL="0" indent="0">
              <a:buNone/>
            </a:pPr>
            <a:r>
              <a:rPr lang="es-ES" sz="2500" b="1" dirty="0" err="1">
                <a:solidFill>
                  <a:srgbClr val="525252"/>
                </a:solidFill>
              </a:rPr>
              <a:t>Pattern</a:t>
            </a:r>
            <a:r>
              <a:rPr lang="es-ES" sz="2500" b="1" dirty="0">
                <a:solidFill>
                  <a:srgbClr val="525252"/>
                </a:solidFill>
              </a:rPr>
              <a:t> </a:t>
            </a:r>
            <a:r>
              <a:rPr lang="es-ES" sz="2500" b="1" dirty="0" err="1">
                <a:solidFill>
                  <a:srgbClr val="525252"/>
                </a:solidFill>
              </a:rPr>
              <a:t>Matching</a:t>
            </a:r>
            <a:endParaRPr lang="es-ES" sz="2500" b="1" dirty="0">
              <a:solidFill>
                <a:srgbClr val="525252"/>
              </a:solidFill>
            </a:endParaRPr>
          </a:p>
          <a:p>
            <a:pPr marL="0" indent="0">
              <a:buNone/>
            </a:pPr>
            <a:r>
              <a:rPr lang="es-ES" sz="2500" b="1" dirty="0" err="1">
                <a:solidFill>
                  <a:srgbClr val="525252"/>
                </a:solidFill>
              </a:rPr>
              <a:t>Object</a:t>
            </a:r>
            <a:r>
              <a:rPr lang="es-ES" sz="2500" b="1" dirty="0">
                <a:solidFill>
                  <a:srgbClr val="525252"/>
                </a:solidFill>
              </a:rPr>
              <a:t> </a:t>
            </a:r>
            <a:r>
              <a:rPr lang="es-ES" sz="2500" b="1" dirty="0" err="1">
                <a:solidFill>
                  <a:srgbClr val="525252"/>
                </a:solidFill>
              </a:rPr>
              <a:t>Expressions</a:t>
            </a:r>
            <a:endParaRPr lang="es-ES" sz="2500" b="1" dirty="0">
              <a:solidFill>
                <a:srgbClr val="525252"/>
              </a:solidFill>
            </a:endParaRPr>
          </a:p>
          <a:p>
            <a:pPr marL="0" indent="0">
              <a:buNone/>
            </a:pPr>
            <a:r>
              <a:rPr lang="es-ES" sz="2500" b="1" dirty="0" err="1">
                <a:solidFill>
                  <a:srgbClr val="525252"/>
                </a:solidFill>
              </a:rPr>
              <a:t>Option</a:t>
            </a:r>
            <a:r>
              <a:rPr lang="es-ES" sz="2500" b="1" dirty="0">
                <a:solidFill>
                  <a:srgbClr val="525252"/>
                </a:solidFill>
              </a:rPr>
              <a:t>, </a:t>
            </a:r>
            <a:r>
              <a:rPr lang="es-ES" sz="2500" b="1" dirty="0" err="1">
                <a:solidFill>
                  <a:srgbClr val="525252"/>
                </a:solidFill>
              </a:rPr>
              <a:t>List</a:t>
            </a:r>
            <a:r>
              <a:rPr lang="es-ES" sz="2500" b="1" dirty="0">
                <a:solidFill>
                  <a:srgbClr val="525252"/>
                </a:solidFill>
              </a:rPr>
              <a:t>, </a:t>
            </a:r>
            <a:r>
              <a:rPr lang="es-ES" sz="2500" b="1" dirty="0" err="1">
                <a:solidFill>
                  <a:srgbClr val="525252"/>
                </a:solidFill>
              </a:rPr>
              <a:t>Memoizer</a:t>
            </a:r>
            <a:r>
              <a:rPr lang="es-ES" sz="2500" b="1" dirty="0">
                <a:solidFill>
                  <a:srgbClr val="525252"/>
                </a:solidFill>
              </a:rPr>
              <a:t> </a:t>
            </a:r>
            <a:r>
              <a:rPr lang="es-ES" sz="2500" b="1" dirty="0" err="1">
                <a:solidFill>
                  <a:srgbClr val="525252"/>
                </a:solidFill>
              </a:rPr>
              <a:t>Types</a:t>
            </a:r>
            <a:endParaRPr lang="es-ES" sz="2500" b="1" dirty="0">
              <a:solidFill>
                <a:srgbClr val="525252"/>
              </a:solidFill>
            </a:endParaRPr>
          </a:p>
          <a:p>
            <a:pPr marL="0" indent="0">
              <a:buNone/>
            </a:pPr>
            <a:r>
              <a:rPr lang="es-ES" sz="2500" b="1" dirty="0">
                <a:solidFill>
                  <a:srgbClr val="525252"/>
                </a:solidFill>
              </a:rPr>
              <a:t>Curry/</a:t>
            </a:r>
            <a:r>
              <a:rPr lang="es-ES" sz="2500" b="1" dirty="0" err="1">
                <a:solidFill>
                  <a:srgbClr val="525252"/>
                </a:solidFill>
              </a:rPr>
              <a:t>Uncurry</a:t>
            </a:r>
            <a:r>
              <a:rPr lang="es-ES" sz="2500" b="1" dirty="0">
                <a:solidFill>
                  <a:srgbClr val="525252"/>
                </a:solidFill>
              </a:rPr>
              <a:t>, </a:t>
            </a:r>
            <a:r>
              <a:rPr lang="es-ES" sz="2500" b="1" dirty="0" err="1">
                <a:solidFill>
                  <a:srgbClr val="525252"/>
                </a:solidFill>
              </a:rPr>
              <a:t>Partial</a:t>
            </a:r>
            <a:r>
              <a:rPr lang="es-ES" sz="2500" b="1" dirty="0">
                <a:solidFill>
                  <a:srgbClr val="525252"/>
                </a:solidFill>
              </a:rPr>
              <a:t>, </a:t>
            </a:r>
            <a:r>
              <a:rPr lang="es-ES" sz="2500" b="1" dirty="0" err="1">
                <a:solidFill>
                  <a:srgbClr val="525252"/>
                </a:solidFill>
              </a:rPr>
              <a:t>Composition</a:t>
            </a:r>
            <a:r>
              <a:rPr lang="es-ES" sz="2500" b="1" dirty="0">
                <a:solidFill>
                  <a:srgbClr val="525252"/>
                </a:solidFill>
              </a:rPr>
              <a:t>, </a:t>
            </a:r>
            <a:r>
              <a:rPr lang="es-ES" sz="2500" b="1" dirty="0" err="1">
                <a:solidFill>
                  <a:srgbClr val="525252"/>
                </a:solidFill>
              </a:rPr>
              <a:t>Lazy</a:t>
            </a:r>
            <a:r>
              <a:rPr lang="es-ES" sz="2500" b="1" dirty="0">
                <a:solidFill>
                  <a:srgbClr val="525252"/>
                </a:solidFill>
              </a:rPr>
              <a:t> </a:t>
            </a:r>
            <a:r>
              <a:rPr lang="es-ES" sz="2500" b="1" dirty="0" err="1">
                <a:solidFill>
                  <a:srgbClr val="525252"/>
                </a:solidFill>
              </a:rPr>
              <a:t>Functions</a:t>
            </a:r>
            <a:endParaRPr lang="es-ES" sz="2500" b="1" dirty="0">
              <a:solidFill>
                <a:srgbClr val="525252"/>
              </a:solidFill>
            </a:endParaRPr>
          </a:p>
          <a:p>
            <a:pPr marL="0" indent="0">
              <a:buNone/>
            </a:pPr>
            <a:r>
              <a:rPr lang="es-ES" sz="2500" b="1" dirty="0" err="1">
                <a:solidFill>
                  <a:srgbClr val="525252"/>
                </a:solidFill>
              </a:rPr>
              <a:t>Map</a:t>
            </a:r>
            <a:r>
              <a:rPr lang="es-ES" sz="2500" b="1" dirty="0">
                <a:solidFill>
                  <a:srgbClr val="525252"/>
                </a:solidFill>
              </a:rPr>
              <a:t>, </a:t>
            </a:r>
            <a:r>
              <a:rPr lang="es-ES" sz="2500" b="1" dirty="0" err="1">
                <a:solidFill>
                  <a:srgbClr val="525252"/>
                </a:solidFill>
              </a:rPr>
              <a:t>Filter</a:t>
            </a:r>
            <a:r>
              <a:rPr lang="es-ES" sz="2500" b="1" dirty="0">
                <a:solidFill>
                  <a:srgbClr val="525252"/>
                </a:solidFill>
              </a:rPr>
              <a:t>, </a:t>
            </a:r>
            <a:r>
              <a:rPr lang="es-ES" sz="2500" b="1" dirty="0" err="1">
                <a:solidFill>
                  <a:srgbClr val="525252"/>
                </a:solidFill>
              </a:rPr>
              <a:t>Fold</a:t>
            </a:r>
            <a:r>
              <a:rPr lang="es-ES" sz="2500" b="1" dirty="0">
                <a:solidFill>
                  <a:srgbClr val="525252"/>
                </a:solidFill>
              </a:rPr>
              <a:t> Standard </a:t>
            </a:r>
            <a:r>
              <a:rPr lang="es-ES" sz="2500" b="1" dirty="0" err="1">
                <a:solidFill>
                  <a:srgbClr val="525252"/>
                </a:solidFill>
              </a:rPr>
              <a:t>Higher-order</a:t>
            </a:r>
            <a:r>
              <a:rPr lang="es-ES" sz="2500" b="1" dirty="0">
                <a:solidFill>
                  <a:srgbClr val="525252"/>
                </a:solidFill>
              </a:rPr>
              <a:t> </a:t>
            </a:r>
            <a:r>
              <a:rPr lang="es-ES" sz="2500" b="1" dirty="0" err="1">
                <a:solidFill>
                  <a:srgbClr val="525252"/>
                </a:solidFill>
              </a:rPr>
              <a:t>Functions</a:t>
            </a:r>
            <a:endParaRPr lang="es-ES" sz="2500" b="1" dirty="0">
              <a:solidFill>
                <a:srgbClr val="525252"/>
              </a:solidFill>
            </a:endParaRPr>
          </a:p>
          <a:p>
            <a:pPr marL="0" indent="0">
              <a:buNone/>
            </a:pPr>
            <a:r>
              <a:rPr lang="es-ES" sz="2500" b="1" dirty="0">
                <a:solidFill>
                  <a:srgbClr val="525252"/>
                </a:solidFill>
              </a:rPr>
              <a:t>Etc.</a:t>
            </a:r>
          </a:p>
        </p:txBody>
      </p:sp>
      <p:sp>
        <p:nvSpPr>
          <p:cNvPr id="2" name="Title 1"/>
          <p:cNvSpPr>
            <a:spLocks noGrp="1"/>
          </p:cNvSpPr>
          <p:nvPr>
            <p:ph type="ctrTitle"/>
          </p:nvPr>
        </p:nvSpPr>
        <p:spPr>
          <a:xfrm>
            <a:off x="4987836" y="2931452"/>
            <a:ext cx="3948490" cy="1055420"/>
          </a:xfrm>
        </p:spPr>
        <p:txBody>
          <a:bodyPr/>
          <a:lstStyle/>
          <a:p>
            <a:r>
              <a:rPr lang="en-US" sz="6600" b="1" dirty="0">
                <a:solidFill>
                  <a:srgbClr val="00188F"/>
                </a:solidFill>
              </a:rPr>
              <a:t>Libraries</a:t>
            </a:r>
            <a:endParaRPr lang="en-US" sz="6600" dirty="0">
              <a:solidFill>
                <a:srgbClr val="00188F"/>
              </a:solidFill>
            </a:endParaRPr>
          </a:p>
        </p:txBody>
      </p:sp>
      <p:sp>
        <p:nvSpPr>
          <p:cNvPr id="9" name="Freeform 8"/>
          <p:cNvSpPr/>
          <p:nvPr/>
        </p:nvSpPr>
        <p:spPr bwMode="auto">
          <a:xfrm>
            <a:off x="3461895" y="2281138"/>
            <a:ext cx="344295" cy="1005840"/>
          </a:xfrm>
          <a:custGeom>
            <a:avLst/>
            <a:gdLst>
              <a:gd name="connsiteX0" fmla="*/ 344295 w 344295"/>
              <a:gd name="connsiteY0" fmla="*/ 0 h 1005840"/>
              <a:gd name="connsiteX1" fmla="*/ 321435 w 344295"/>
              <a:gd name="connsiteY1" fmla="*/ 57150 h 1005840"/>
              <a:gd name="connsiteX2" fmla="*/ 287145 w 344295"/>
              <a:gd name="connsiteY2" fmla="*/ 80010 h 1005840"/>
              <a:gd name="connsiteX3" fmla="*/ 241425 w 344295"/>
              <a:gd name="connsiteY3" fmla="*/ 148590 h 1005840"/>
              <a:gd name="connsiteX4" fmla="*/ 207135 w 344295"/>
              <a:gd name="connsiteY4" fmla="*/ 182880 h 1005840"/>
              <a:gd name="connsiteX5" fmla="*/ 172845 w 344295"/>
              <a:gd name="connsiteY5" fmla="*/ 262890 h 1005840"/>
              <a:gd name="connsiteX6" fmla="*/ 149985 w 344295"/>
              <a:gd name="connsiteY6" fmla="*/ 297180 h 1005840"/>
              <a:gd name="connsiteX7" fmla="*/ 138555 w 344295"/>
              <a:gd name="connsiteY7" fmla="*/ 342900 h 1005840"/>
              <a:gd name="connsiteX8" fmla="*/ 115695 w 344295"/>
              <a:gd name="connsiteY8" fmla="*/ 377190 h 1005840"/>
              <a:gd name="connsiteX9" fmla="*/ 104265 w 344295"/>
              <a:gd name="connsiteY9" fmla="*/ 434340 h 1005840"/>
              <a:gd name="connsiteX10" fmla="*/ 81405 w 344295"/>
              <a:gd name="connsiteY10" fmla="*/ 537210 h 1005840"/>
              <a:gd name="connsiteX11" fmla="*/ 58545 w 344295"/>
              <a:gd name="connsiteY11" fmla="*/ 731520 h 1005840"/>
              <a:gd name="connsiteX12" fmla="*/ 47115 w 344295"/>
              <a:gd name="connsiteY12" fmla="*/ 788670 h 1005840"/>
              <a:gd name="connsiteX13" fmla="*/ 35685 w 344295"/>
              <a:gd name="connsiteY13" fmla="*/ 891540 h 1005840"/>
              <a:gd name="connsiteX14" fmla="*/ 1395 w 344295"/>
              <a:gd name="connsiteY14" fmla="*/ 971550 h 1005840"/>
              <a:gd name="connsiteX15" fmla="*/ 1395 w 344295"/>
              <a:gd name="connsiteY15" fmla="*/ 1005840 h 100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4295" h="1005840">
                <a:moveTo>
                  <a:pt x="344295" y="0"/>
                </a:moveTo>
                <a:cubicBezTo>
                  <a:pt x="336675" y="19050"/>
                  <a:pt x="333361" y="40454"/>
                  <a:pt x="321435" y="57150"/>
                </a:cubicBezTo>
                <a:cubicBezTo>
                  <a:pt x="313450" y="68328"/>
                  <a:pt x="296191" y="69672"/>
                  <a:pt x="287145" y="80010"/>
                </a:cubicBezTo>
                <a:cubicBezTo>
                  <a:pt x="269053" y="100687"/>
                  <a:pt x="260852" y="129163"/>
                  <a:pt x="241425" y="148590"/>
                </a:cubicBezTo>
                <a:cubicBezTo>
                  <a:pt x="229995" y="160020"/>
                  <a:pt x="216530" y="169726"/>
                  <a:pt x="207135" y="182880"/>
                </a:cubicBezTo>
                <a:cubicBezTo>
                  <a:pt x="167494" y="238377"/>
                  <a:pt x="197719" y="213142"/>
                  <a:pt x="172845" y="262890"/>
                </a:cubicBezTo>
                <a:cubicBezTo>
                  <a:pt x="166702" y="275177"/>
                  <a:pt x="157605" y="285750"/>
                  <a:pt x="149985" y="297180"/>
                </a:cubicBezTo>
                <a:cubicBezTo>
                  <a:pt x="146175" y="312420"/>
                  <a:pt x="144743" y="328461"/>
                  <a:pt x="138555" y="342900"/>
                </a:cubicBezTo>
                <a:cubicBezTo>
                  <a:pt x="133144" y="355526"/>
                  <a:pt x="120518" y="364328"/>
                  <a:pt x="115695" y="377190"/>
                </a:cubicBezTo>
                <a:cubicBezTo>
                  <a:pt x="108874" y="395380"/>
                  <a:pt x="107740" y="415226"/>
                  <a:pt x="104265" y="434340"/>
                </a:cubicBezTo>
                <a:cubicBezTo>
                  <a:pt x="88172" y="522851"/>
                  <a:pt x="101558" y="476751"/>
                  <a:pt x="81405" y="537210"/>
                </a:cubicBezTo>
                <a:cubicBezTo>
                  <a:pt x="73280" y="618464"/>
                  <a:pt x="71179" y="655717"/>
                  <a:pt x="58545" y="731520"/>
                </a:cubicBezTo>
                <a:cubicBezTo>
                  <a:pt x="55351" y="750683"/>
                  <a:pt x="49862" y="769438"/>
                  <a:pt x="47115" y="788670"/>
                </a:cubicBezTo>
                <a:cubicBezTo>
                  <a:pt x="42236" y="822824"/>
                  <a:pt x="41357" y="857508"/>
                  <a:pt x="35685" y="891540"/>
                </a:cubicBezTo>
                <a:cubicBezTo>
                  <a:pt x="27064" y="943266"/>
                  <a:pt x="18051" y="913255"/>
                  <a:pt x="1395" y="971550"/>
                </a:cubicBezTo>
                <a:cubicBezTo>
                  <a:pt x="-1745" y="982540"/>
                  <a:pt x="1395" y="994410"/>
                  <a:pt x="1395" y="100584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solidFill>
                <a:srgbClr val="FF0000"/>
              </a:solidFill>
            </a:endParaRPr>
          </a:p>
        </p:txBody>
      </p:sp>
      <p:sp>
        <p:nvSpPr>
          <p:cNvPr id="12" name="Freeform 11"/>
          <p:cNvSpPr/>
          <p:nvPr/>
        </p:nvSpPr>
        <p:spPr bwMode="auto">
          <a:xfrm>
            <a:off x="5257800" y="742950"/>
            <a:ext cx="3678526" cy="4931334"/>
          </a:xfrm>
          <a:custGeom>
            <a:avLst/>
            <a:gdLst>
              <a:gd name="connsiteX0" fmla="*/ 3063240 w 3678526"/>
              <a:gd name="connsiteY0" fmla="*/ 0 h 4931334"/>
              <a:gd name="connsiteX1" fmla="*/ 3451860 w 3678526"/>
              <a:gd name="connsiteY1" fmla="*/ 4389120 h 4931334"/>
              <a:gd name="connsiteX2" fmla="*/ 0 w 3678526"/>
              <a:gd name="connsiteY2" fmla="*/ 4709160 h 4931334"/>
            </a:gdLst>
            <a:ahLst/>
            <a:cxnLst>
              <a:cxn ang="0">
                <a:pos x="connsiteX0" y="connsiteY0"/>
              </a:cxn>
              <a:cxn ang="0">
                <a:pos x="connsiteX1" y="connsiteY1"/>
              </a:cxn>
              <a:cxn ang="0">
                <a:pos x="connsiteX2" y="connsiteY2"/>
              </a:cxn>
            </a:cxnLst>
            <a:rect l="l" t="t" r="r" b="b"/>
            <a:pathLst>
              <a:path w="3678526" h="4931334">
                <a:moveTo>
                  <a:pt x="3063240" y="0"/>
                </a:moveTo>
                <a:cubicBezTo>
                  <a:pt x="3512820" y="1802130"/>
                  <a:pt x="3962400" y="3604260"/>
                  <a:pt x="3451860" y="4389120"/>
                </a:cubicBezTo>
                <a:cubicBezTo>
                  <a:pt x="2941320" y="5173980"/>
                  <a:pt x="1470660" y="4941570"/>
                  <a:pt x="0" y="470916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pic>
        <p:nvPicPr>
          <p:cNvPr id="8" name="Picture 7"/>
          <p:cNvPicPr>
            <a:picLocks noChangeAspect="1"/>
          </p:cNvPicPr>
          <p:nvPr/>
        </p:nvPicPr>
        <p:blipFill>
          <a:blip r:embed="rId3"/>
          <a:stretch>
            <a:fillRect/>
          </a:stretch>
        </p:blipFill>
        <p:spPr>
          <a:xfrm>
            <a:off x="583713" y="867723"/>
            <a:ext cx="3997382" cy="5171644"/>
          </a:xfrm>
          <a:prstGeom prst="rect">
            <a:avLst/>
          </a:prstGeom>
        </p:spPr>
      </p:pic>
    </p:spTree>
    <p:extLst>
      <p:ext uri="{BB962C8B-B14F-4D97-AF65-F5344CB8AC3E}">
        <p14:creationId xmlns:p14="http://schemas.microsoft.com/office/powerpoint/2010/main" val="174726427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0337E-7 -2.88243E-6 L 0.00153 -0.31661 " pathEditMode="relative" rAng="0" ptsTypes="AA">
                                      <p:cBhvr>
                                        <p:cTn id="6" dur="1000" fill="hold"/>
                                        <p:tgtEl>
                                          <p:spTgt spid="2"/>
                                        </p:tgtEl>
                                        <p:attrNameLst>
                                          <p:attrName>ppt_x</p:attrName>
                                          <p:attrName>ppt_y</p:attrName>
                                        </p:attrNameLst>
                                      </p:cBhvr>
                                      <p:rCtr x="77" y="-15842"/>
                                    </p:animMotion>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400"/>
                                        <p:tgtEl>
                                          <p:spTgt spid="7">
                                            <p:txEl>
                                              <p:pRg st="0" end="0"/>
                                            </p:txEl>
                                          </p:spTgt>
                                        </p:tgtEl>
                                      </p:cBhvr>
                                    </p:animEffect>
                                  </p:childTnLst>
                                </p:cTn>
                              </p:par>
                            </p:childTnLst>
                          </p:cTn>
                        </p:par>
                        <p:par>
                          <p:cTn id="11" fill="hold">
                            <p:stCondLst>
                              <p:cond delay="1400"/>
                            </p:stCondLst>
                            <p:childTnLst>
                              <p:par>
                                <p:cTn id="12" presetID="10" presetClass="entr" presetSubtype="0" fill="hold" nodeType="after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400"/>
                                        <p:tgtEl>
                                          <p:spTgt spid="7">
                                            <p:txEl>
                                              <p:pRg st="1" end="1"/>
                                            </p:txEl>
                                          </p:spTgt>
                                        </p:tgtEl>
                                      </p:cBhvr>
                                    </p:animEffect>
                                  </p:childTnLst>
                                </p:cTn>
                              </p:par>
                            </p:childTnLst>
                          </p:cTn>
                        </p:par>
                        <p:par>
                          <p:cTn id="15" fill="hold">
                            <p:stCondLst>
                              <p:cond delay="1800"/>
                            </p:stCondLst>
                            <p:childTnLst>
                              <p:par>
                                <p:cTn id="16" presetID="10" presetClass="entr" presetSubtype="0" fill="hold" nodeType="after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animEffect transition="in" filter="fade">
                                      <p:cBhvr>
                                        <p:cTn id="18" dur="400"/>
                                        <p:tgtEl>
                                          <p:spTgt spid="7">
                                            <p:txEl>
                                              <p:pRg st="2" end="2"/>
                                            </p:txEl>
                                          </p:spTgt>
                                        </p:tgtEl>
                                      </p:cBhvr>
                                    </p:animEffect>
                                  </p:childTnLst>
                                </p:cTn>
                              </p:par>
                            </p:childTnLst>
                          </p:cTn>
                        </p:par>
                        <p:par>
                          <p:cTn id="19" fill="hold">
                            <p:stCondLst>
                              <p:cond delay="2200"/>
                            </p:stCondLst>
                            <p:childTnLst>
                              <p:par>
                                <p:cTn id="20" presetID="10" presetClass="entr" presetSubtype="0" fill="hold" nodeType="after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400"/>
                                        <p:tgtEl>
                                          <p:spTgt spid="7">
                                            <p:txEl>
                                              <p:pRg st="3" end="3"/>
                                            </p:txEl>
                                          </p:spTgt>
                                        </p:tgtEl>
                                      </p:cBhvr>
                                    </p:animEffect>
                                  </p:childTnLst>
                                </p:cTn>
                              </p:par>
                            </p:childTnLst>
                          </p:cTn>
                        </p:par>
                        <p:par>
                          <p:cTn id="23" fill="hold">
                            <p:stCondLst>
                              <p:cond delay="2600"/>
                            </p:stCondLst>
                            <p:childTnLst>
                              <p:par>
                                <p:cTn id="24" presetID="10" presetClass="entr" presetSubtype="0" fill="hold" nodeType="afterEffect">
                                  <p:stCondLst>
                                    <p:cond delay="0"/>
                                  </p:stCondLst>
                                  <p:childTnLst>
                                    <p:set>
                                      <p:cBhvr>
                                        <p:cTn id="25" dur="1" fill="hold">
                                          <p:stCondLst>
                                            <p:cond delay="0"/>
                                          </p:stCondLst>
                                        </p:cTn>
                                        <p:tgtEl>
                                          <p:spTgt spid="7">
                                            <p:txEl>
                                              <p:pRg st="4" end="4"/>
                                            </p:txEl>
                                          </p:spTgt>
                                        </p:tgtEl>
                                        <p:attrNameLst>
                                          <p:attrName>style.visibility</p:attrName>
                                        </p:attrNameLst>
                                      </p:cBhvr>
                                      <p:to>
                                        <p:strVal val="visible"/>
                                      </p:to>
                                    </p:set>
                                    <p:animEffect transition="in" filter="fade">
                                      <p:cBhvr>
                                        <p:cTn id="26" dur="400"/>
                                        <p:tgtEl>
                                          <p:spTgt spid="7">
                                            <p:txEl>
                                              <p:pRg st="4" end="4"/>
                                            </p:txEl>
                                          </p:spTgt>
                                        </p:tgtEl>
                                      </p:cBhvr>
                                    </p:animEffect>
                                  </p:childTnLst>
                                </p:cTn>
                              </p:par>
                            </p:childTnLst>
                          </p:cTn>
                        </p:par>
                        <p:par>
                          <p:cTn id="27" fill="hold">
                            <p:stCondLst>
                              <p:cond delay="3000"/>
                            </p:stCondLst>
                            <p:childTnLst>
                              <p:par>
                                <p:cTn id="28" presetID="10" presetClass="entr" presetSubtype="0" fill="hold" nodeType="afterEffect">
                                  <p:stCondLst>
                                    <p:cond delay="0"/>
                                  </p:stCondLst>
                                  <p:childTnLst>
                                    <p:set>
                                      <p:cBhvr>
                                        <p:cTn id="29" dur="1" fill="hold">
                                          <p:stCondLst>
                                            <p:cond delay="0"/>
                                          </p:stCondLst>
                                        </p:cTn>
                                        <p:tgtEl>
                                          <p:spTgt spid="7">
                                            <p:txEl>
                                              <p:pRg st="5" end="5"/>
                                            </p:txEl>
                                          </p:spTgt>
                                        </p:tgtEl>
                                        <p:attrNameLst>
                                          <p:attrName>style.visibility</p:attrName>
                                        </p:attrNameLst>
                                      </p:cBhvr>
                                      <p:to>
                                        <p:strVal val="visible"/>
                                      </p:to>
                                    </p:set>
                                    <p:animEffect transition="in" filter="fade">
                                      <p:cBhvr>
                                        <p:cTn id="30" dur="400"/>
                                        <p:tgtEl>
                                          <p:spTgt spid="7">
                                            <p:txEl>
                                              <p:pRg st="5" end="5"/>
                                            </p:txEl>
                                          </p:spTgt>
                                        </p:tgtEl>
                                      </p:cBhvr>
                                    </p:animEffect>
                                  </p:childTnLst>
                                </p:cTn>
                              </p:par>
                            </p:childTnLst>
                          </p:cTn>
                        </p:par>
                        <p:par>
                          <p:cTn id="31" fill="hold">
                            <p:stCondLst>
                              <p:cond delay="3400"/>
                            </p:stCondLst>
                            <p:childTnLst>
                              <p:par>
                                <p:cTn id="32" presetID="10" presetClass="entr" presetSubtype="0" fill="hold" nodeType="afterEffect">
                                  <p:stCondLst>
                                    <p:cond delay="0"/>
                                  </p:stCondLst>
                                  <p:childTnLst>
                                    <p:set>
                                      <p:cBhvr>
                                        <p:cTn id="33" dur="1" fill="hold">
                                          <p:stCondLst>
                                            <p:cond delay="0"/>
                                          </p:stCondLst>
                                        </p:cTn>
                                        <p:tgtEl>
                                          <p:spTgt spid="7">
                                            <p:txEl>
                                              <p:pRg st="6" end="6"/>
                                            </p:txEl>
                                          </p:spTgt>
                                        </p:tgtEl>
                                        <p:attrNameLst>
                                          <p:attrName>style.visibility</p:attrName>
                                        </p:attrNameLst>
                                      </p:cBhvr>
                                      <p:to>
                                        <p:strVal val="visible"/>
                                      </p:to>
                                    </p:set>
                                    <p:animEffect transition="in" filter="fade">
                                      <p:cBhvr>
                                        <p:cTn id="34" dur="400"/>
                                        <p:tgtEl>
                                          <p:spTgt spid="7">
                                            <p:txEl>
                                              <p:pRg st="6" end="6"/>
                                            </p:txEl>
                                          </p:spTgt>
                                        </p:tgtEl>
                                      </p:cBhvr>
                                    </p:animEffect>
                                  </p:childTnLst>
                                </p:cTn>
                              </p:par>
                            </p:childTnLst>
                          </p:cTn>
                        </p:par>
                        <p:par>
                          <p:cTn id="35" fill="hold">
                            <p:stCondLst>
                              <p:cond delay="3800"/>
                            </p:stCondLst>
                            <p:childTnLst>
                              <p:par>
                                <p:cTn id="36" presetID="10" presetClass="entr" presetSubtype="0" fill="hold" nodeType="afterEffect">
                                  <p:stCondLst>
                                    <p:cond delay="0"/>
                                  </p:stCondLst>
                                  <p:childTnLst>
                                    <p:set>
                                      <p:cBhvr>
                                        <p:cTn id="37" dur="1" fill="hold">
                                          <p:stCondLst>
                                            <p:cond delay="0"/>
                                          </p:stCondLst>
                                        </p:cTn>
                                        <p:tgtEl>
                                          <p:spTgt spid="7">
                                            <p:txEl>
                                              <p:pRg st="7" end="7"/>
                                            </p:txEl>
                                          </p:spTgt>
                                        </p:tgtEl>
                                        <p:attrNameLst>
                                          <p:attrName>style.visibility</p:attrName>
                                        </p:attrNameLst>
                                      </p:cBhvr>
                                      <p:to>
                                        <p:strVal val="visible"/>
                                      </p:to>
                                    </p:set>
                                    <p:animEffect transition="in" filter="fade">
                                      <p:cBhvr>
                                        <p:cTn id="38" dur="4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System.Collections.Immutable</a:t>
            </a:r>
            <a:endParaRPr lang="es-ES" dirty="0"/>
          </a:p>
        </p:txBody>
      </p:sp>
      <p:pic>
        <p:nvPicPr>
          <p:cNvPr id="4" name="Picture 3"/>
          <p:cNvPicPr>
            <a:picLocks noChangeAspect="1"/>
          </p:cNvPicPr>
          <p:nvPr/>
        </p:nvPicPr>
        <p:blipFill>
          <a:blip r:embed="rId3"/>
          <a:stretch>
            <a:fillRect/>
          </a:stretch>
        </p:blipFill>
        <p:spPr>
          <a:xfrm>
            <a:off x="427037" y="1212849"/>
            <a:ext cx="3838575" cy="180975"/>
          </a:xfrm>
          <a:prstGeom prst="rect">
            <a:avLst/>
          </a:prstGeom>
        </p:spPr>
      </p:pic>
      <p:pic>
        <p:nvPicPr>
          <p:cNvPr id="5" name="Picture 4"/>
          <p:cNvPicPr>
            <a:picLocks noChangeAspect="1"/>
          </p:cNvPicPr>
          <p:nvPr/>
        </p:nvPicPr>
        <p:blipFill>
          <a:blip r:embed="rId4"/>
          <a:stretch>
            <a:fillRect/>
          </a:stretch>
        </p:blipFill>
        <p:spPr>
          <a:xfrm>
            <a:off x="427037" y="1668462"/>
            <a:ext cx="5829300" cy="4752975"/>
          </a:xfrm>
          <a:prstGeom prst="rect">
            <a:avLst/>
          </a:prstGeom>
        </p:spPr>
      </p:pic>
    </p:spTree>
    <p:extLst>
      <p:ext uri="{BB962C8B-B14F-4D97-AF65-F5344CB8AC3E}">
        <p14:creationId xmlns:p14="http://schemas.microsoft.com/office/powerpoint/2010/main" val="104096611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Interactive</a:t>
            </a:r>
            <a:r>
              <a:rPr lang="es-ES" dirty="0"/>
              <a:t> </a:t>
            </a:r>
            <a:r>
              <a:rPr lang="es-ES" dirty="0" err="1"/>
              <a:t>Extensions</a:t>
            </a:r>
            <a:endParaRPr lang="es-ES" dirty="0"/>
          </a:p>
        </p:txBody>
      </p:sp>
      <p:pic>
        <p:nvPicPr>
          <p:cNvPr id="4" name="Picture 3"/>
          <p:cNvPicPr>
            <a:picLocks noChangeAspect="1"/>
          </p:cNvPicPr>
          <p:nvPr/>
        </p:nvPicPr>
        <p:blipFill>
          <a:blip r:embed="rId3"/>
          <a:stretch>
            <a:fillRect/>
          </a:stretch>
        </p:blipFill>
        <p:spPr>
          <a:xfrm>
            <a:off x="427037" y="1208224"/>
            <a:ext cx="7275474" cy="5657850"/>
          </a:xfrm>
          <a:prstGeom prst="rect">
            <a:avLst/>
          </a:prstGeom>
        </p:spPr>
      </p:pic>
    </p:spTree>
    <p:extLst>
      <p:ext uri="{BB962C8B-B14F-4D97-AF65-F5344CB8AC3E}">
        <p14:creationId xmlns:p14="http://schemas.microsoft.com/office/powerpoint/2010/main" val="46739508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a:t>C# </a:t>
            </a:r>
            <a:r>
              <a:rPr lang="es-ES" dirty="0" err="1"/>
              <a:t>Functional</a:t>
            </a:r>
            <a:r>
              <a:rPr lang="es-ES" dirty="0"/>
              <a:t> </a:t>
            </a:r>
            <a:r>
              <a:rPr lang="es-ES" dirty="0" err="1"/>
              <a:t>Language</a:t>
            </a:r>
            <a:r>
              <a:rPr lang="es-ES" dirty="0"/>
              <a:t> </a:t>
            </a:r>
            <a:r>
              <a:rPr lang="es-ES" dirty="0" err="1"/>
              <a:t>Extensions</a:t>
            </a:r>
            <a:endParaRPr lang="es-ES" dirty="0"/>
          </a:p>
        </p:txBody>
      </p:sp>
      <p:pic>
        <p:nvPicPr>
          <p:cNvPr id="4" name="Picture 3"/>
          <p:cNvPicPr>
            <a:picLocks noChangeAspect="1"/>
          </p:cNvPicPr>
          <p:nvPr/>
        </p:nvPicPr>
        <p:blipFill>
          <a:blip r:embed="rId3"/>
          <a:stretch>
            <a:fillRect/>
          </a:stretch>
        </p:blipFill>
        <p:spPr>
          <a:xfrm>
            <a:off x="503237" y="1212849"/>
            <a:ext cx="1477075" cy="136900"/>
          </a:xfrm>
          <a:prstGeom prst="rect">
            <a:avLst/>
          </a:prstGeom>
        </p:spPr>
      </p:pic>
      <p:pic>
        <p:nvPicPr>
          <p:cNvPr id="5" name="Picture 4"/>
          <p:cNvPicPr>
            <a:picLocks noChangeAspect="1"/>
          </p:cNvPicPr>
          <p:nvPr/>
        </p:nvPicPr>
        <p:blipFill>
          <a:blip r:embed="rId4"/>
          <a:stretch>
            <a:fillRect/>
          </a:stretch>
        </p:blipFill>
        <p:spPr>
          <a:xfrm>
            <a:off x="503237" y="1442426"/>
            <a:ext cx="2730787" cy="136900"/>
          </a:xfrm>
          <a:prstGeom prst="rect">
            <a:avLst/>
          </a:prstGeom>
        </p:spPr>
      </p:pic>
      <p:pic>
        <p:nvPicPr>
          <p:cNvPr id="6" name="Picture 5"/>
          <p:cNvPicPr>
            <a:picLocks noChangeAspect="1"/>
          </p:cNvPicPr>
          <p:nvPr/>
        </p:nvPicPr>
        <p:blipFill>
          <a:blip r:embed="rId5"/>
          <a:stretch>
            <a:fillRect/>
          </a:stretch>
        </p:blipFill>
        <p:spPr>
          <a:xfrm>
            <a:off x="503237" y="1820862"/>
            <a:ext cx="8091488" cy="4993233"/>
          </a:xfrm>
          <a:prstGeom prst="rect">
            <a:avLst/>
          </a:prstGeom>
        </p:spPr>
      </p:pic>
      <p:pic>
        <p:nvPicPr>
          <p:cNvPr id="8" name="Picture 7"/>
          <p:cNvPicPr>
            <a:picLocks noChangeAspect="1"/>
          </p:cNvPicPr>
          <p:nvPr/>
        </p:nvPicPr>
        <p:blipFill>
          <a:blip r:embed="rId6"/>
          <a:stretch>
            <a:fillRect/>
          </a:stretch>
        </p:blipFill>
        <p:spPr>
          <a:xfrm>
            <a:off x="8047037" y="1820862"/>
            <a:ext cx="3919652" cy="734935"/>
          </a:xfrm>
          <a:prstGeom prst="rect">
            <a:avLst/>
          </a:prstGeom>
        </p:spPr>
      </p:pic>
    </p:spTree>
    <p:extLst>
      <p:ext uri="{BB962C8B-B14F-4D97-AF65-F5344CB8AC3E}">
        <p14:creationId xmlns:p14="http://schemas.microsoft.com/office/powerpoint/2010/main" val="345420914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a:spLocks noGrp="1"/>
          </p:cNvSpPr>
          <p:nvPr>
            <p:ph type="body" sz="quarter" idx="4294967295"/>
          </p:nvPr>
        </p:nvSpPr>
        <p:spPr>
          <a:xfrm>
            <a:off x="5075237" y="1973262"/>
            <a:ext cx="6781800" cy="3890296"/>
          </a:xfrm>
          <a:prstGeom prst="rect">
            <a:avLst/>
          </a:prstGeom>
        </p:spPr>
        <p:txBody>
          <a:bodyPr/>
          <a:lstStyle/>
          <a:p>
            <a:pPr marL="0" indent="0">
              <a:buNone/>
            </a:pPr>
            <a:r>
              <a:rPr lang="es-ES" sz="2800" b="1" dirty="0" err="1">
                <a:solidFill>
                  <a:srgbClr val="525252"/>
                </a:solidFill>
              </a:rPr>
              <a:t>Tuples</a:t>
            </a:r>
            <a:endParaRPr lang="es-ES" sz="2800" b="1" dirty="0">
              <a:solidFill>
                <a:srgbClr val="525252"/>
              </a:solidFill>
            </a:endParaRPr>
          </a:p>
          <a:p>
            <a:pPr marL="0" indent="0">
              <a:buNone/>
            </a:pPr>
            <a:r>
              <a:rPr lang="es-ES" sz="2800" b="1" dirty="0" err="1">
                <a:solidFill>
                  <a:srgbClr val="525252"/>
                </a:solidFill>
              </a:rPr>
              <a:t>Pattern</a:t>
            </a:r>
            <a:r>
              <a:rPr lang="es-ES" sz="2800" b="1" dirty="0">
                <a:solidFill>
                  <a:srgbClr val="525252"/>
                </a:solidFill>
              </a:rPr>
              <a:t> </a:t>
            </a:r>
            <a:r>
              <a:rPr lang="es-ES" sz="2800" b="1" dirty="0" err="1">
                <a:solidFill>
                  <a:srgbClr val="525252"/>
                </a:solidFill>
              </a:rPr>
              <a:t>matching</a:t>
            </a:r>
            <a:endParaRPr lang="es-ES" sz="2800" b="1" dirty="0">
              <a:solidFill>
                <a:srgbClr val="525252"/>
              </a:solidFill>
            </a:endParaRPr>
          </a:p>
          <a:p>
            <a:pPr marL="0" indent="0">
              <a:buNone/>
            </a:pPr>
            <a:r>
              <a:rPr lang="es-ES" sz="2800" b="1" dirty="0">
                <a:solidFill>
                  <a:srgbClr val="525252"/>
                </a:solidFill>
              </a:rPr>
              <a:t>Records / </a:t>
            </a:r>
            <a:r>
              <a:rPr lang="es-ES" sz="2800" b="1" dirty="0" err="1">
                <a:solidFill>
                  <a:srgbClr val="525252"/>
                </a:solidFill>
              </a:rPr>
              <a:t>algebraic</a:t>
            </a:r>
            <a:r>
              <a:rPr lang="es-ES" sz="2800" b="1" dirty="0">
                <a:solidFill>
                  <a:srgbClr val="525252"/>
                </a:solidFill>
              </a:rPr>
              <a:t> data </a:t>
            </a:r>
            <a:r>
              <a:rPr lang="es-ES" sz="2800" b="1" dirty="0" err="1">
                <a:solidFill>
                  <a:srgbClr val="525252"/>
                </a:solidFill>
              </a:rPr>
              <a:t>types</a:t>
            </a:r>
            <a:endParaRPr lang="es-ES" sz="2800" b="1" dirty="0">
              <a:solidFill>
                <a:srgbClr val="525252"/>
              </a:solidFill>
            </a:endParaRPr>
          </a:p>
          <a:p>
            <a:pPr marL="0" indent="0">
              <a:buNone/>
            </a:pPr>
            <a:r>
              <a:rPr lang="es-ES" sz="2800" b="1" dirty="0" err="1">
                <a:solidFill>
                  <a:srgbClr val="525252"/>
                </a:solidFill>
              </a:rPr>
              <a:t>Immutable</a:t>
            </a:r>
            <a:r>
              <a:rPr lang="es-ES" sz="2800" b="1" dirty="0">
                <a:solidFill>
                  <a:srgbClr val="525252"/>
                </a:solidFill>
              </a:rPr>
              <a:t> </a:t>
            </a:r>
            <a:r>
              <a:rPr lang="es-ES" sz="2800" b="1" dirty="0" err="1">
                <a:solidFill>
                  <a:srgbClr val="525252"/>
                </a:solidFill>
              </a:rPr>
              <a:t>types</a:t>
            </a:r>
            <a:endParaRPr lang="es-ES" sz="2800" b="1" dirty="0">
              <a:solidFill>
                <a:srgbClr val="525252"/>
              </a:solidFill>
            </a:endParaRPr>
          </a:p>
          <a:p>
            <a:pPr marL="0" indent="0">
              <a:buNone/>
            </a:pPr>
            <a:r>
              <a:rPr lang="es-ES" sz="2800" b="1" dirty="0" err="1">
                <a:solidFill>
                  <a:srgbClr val="525252"/>
                </a:solidFill>
              </a:rPr>
              <a:t>Nullability</a:t>
            </a:r>
            <a:r>
              <a:rPr lang="es-ES" sz="2800" b="1" dirty="0">
                <a:solidFill>
                  <a:srgbClr val="525252"/>
                </a:solidFill>
              </a:rPr>
              <a:t> tracking</a:t>
            </a:r>
          </a:p>
          <a:p>
            <a:pPr marL="0" indent="0">
              <a:buNone/>
            </a:pPr>
            <a:r>
              <a:rPr lang="es-ES" sz="2800" b="1" dirty="0" err="1">
                <a:solidFill>
                  <a:srgbClr val="525252"/>
                </a:solidFill>
              </a:rPr>
              <a:t>Async</a:t>
            </a:r>
            <a:r>
              <a:rPr lang="es-ES" sz="2800" b="1" dirty="0">
                <a:solidFill>
                  <a:srgbClr val="525252"/>
                </a:solidFill>
              </a:rPr>
              <a:t> </a:t>
            </a:r>
            <a:r>
              <a:rPr lang="es-ES" sz="2800" b="1" dirty="0" err="1">
                <a:solidFill>
                  <a:srgbClr val="525252"/>
                </a:solidFill>
              </a:rPr>
              <a:t>streams</a:t>
            </a:r>
            <a:endParaRPr lang="es-ES" sz="2800" b="1" dirty="0">
              <a:solidFill>
                <a:srgbClr val="525252"/>
              </a:solidFill>
            </a:endParaRPr>
          </a:p>
          <a:p>
            <a:pPr marL="0" indent="0">
              <a:buNone/>
            </a:pPr>
            <a:r>
              <a:rPr lang="es-ES" sz="2800" b="1" dirty="0">
                <a:solidFill>
                  <a:srgbClr val="525252"/>
                </a:solidFill>
              </a:rPr>
              <a:t>Local </a:t>
            </a:r>
            <a:r>
              <a:rPr lang="es-ES" sz="2800" b="1" dirty="0" err="1">
                <a:solidFill>
                  <a:srgbClr val="525252"/>
                </a:solidFill>
              </a:rPr>
              <a:t>functions</a:t>
            </a:r>
            <a:endParaRPr lang="es-ES" sz="2800" b="1" dirty="0">
              <a:solidFill>
                <a:srgbClr val="525252"/>
              </a:solidFill>
            </a:endParaRPr>
          </a:p>
          <a:p>
            <a:pPr marL="0" indent="0">
              <a:buNone/>
            </a:pPr>
            <a:r>
              <a:rPr lang="es-ES" sz="2800" b="1" dirty="0">
                <a:solidFill>
                  <a:srgbClr val="525252"/>
                </a:solidFill>
              </a:rPr>
              <a:t>Etc.</a:t>
            </a:r>
          </a:p>
        </p:txBody>
      </p:sp>
      <p:sp>
        <p:nvSpPr>
          <p:cNvPr id="2" name="Title 1"/>
          <p:cNvSpPr>
            <a:spLocks noGrp="1"/>
          </p:cNvSpPr>
          <p:nvPr>
            <p:ph type="ctrTitle"/>
          </p:nvPr>
        </p:nvSpPr>
        <p:spPr>
          <a:xfrm>
            <a:off x="4987835" y="2931452"/>
            <a:ext cx="6259602" cy="1055420"/>
          </a:xfrm>
        </p:spPr>
        <p:txBody>
          <a:bodyPr/>
          <a:lstStyle/>
          <a:p>
            <a:r>
              <a:rPr lang="en-US" sz="6600" b="1" dirty="0"/>
              <a:t>The </a:t>
            </a:r>
            <a:r>
              <a:rPr lang="en-US" sz="6600" b="1" dirty="0">
                <a:solidFill>
                  <a:srgbClr val="00188F"/>
                </a:solidFill>
              </a:rPr>
              <a:t>Future </a:t>
            </a:r>
            <a:r>
              <a:rPr lang="en-US" sz="6600" b="1" dirty="0"/>
              <a:t>of </a:t>
            </a:r>
            <a:r>
              <a:rPr lang="en-US" sz="6600" b="1" dirty="0">
                <a:solidFill>
                  <a:srgbClr val="00188F"/>
                </a:solidFill>
              </a:rPr>
              <a:t>C#</a:t>
            </a:r>
            <a:endParaRPr lang="en-US" sz="6600" dirty="0">
              <a:solidFill>
                <a:srgbClr val="00188F"/>
              </a:solidFill>
            </a:endParaRPr>
          </a:p>
        </p:txBody>
      </p:sp>
      <p:sp>
        <p:nvSpPr>
          <p:cNvPr id="9" name="Freeform 8"/>
          <p:cNvSpPr/>
          <p:nvPr/>
        </p:nvSpPr>
        <p:spPr bwMode="auto">
          <a:xfrm>
            <a:off x="3461895" y="2281138"/>
            <a:ext cx="344295" cy="1005840"/>
          </a:xfrm>
          <a:custGeom>
            <a:avLst/>
            <a:gdLst>
              <a:gd name="connsiteX0" fmla="*/ 344295 w 344295"/>
              <a:gd name="connsiteY0" fmla="*/ 0 h 1005840"/>
              <a:gd name="connsiteX1" fmla="*/ 321435 w 344295"/>
              <a:gd name="connsiteY1" fmla="*/ 57150 h 1005840"/>
              <a:gd name="connsiteX2" fmla="*/ 287145 w 344295"/>
              <a:gd name="connsiteY2" fmla="*/ 80010 h 1005840"/>
              <a:gd name="connsiteX3" fmla="*/ 241425 w 344295"/>
              <a:gd name="connsiteY3" fmla="*/ 148590 h 1005840"/>
              <a:gd name="connsiteX4" fmla="*/ 207135 w 344295"/>
              <a:gd name="connsiteY4" fmla="*/ 182880 h 1005840"/>
              <a:gd name="connsiteX5" fmla="*/ 172845 w 344295"/>
              <a:gd name="connsiteY5" fmla="*/ 262890 h 1005840"/>
              <a:gd name="connsiteX6" fmla="*/ 149985 w 344295"/>
              <a:gd name="connsiteY6" fmla="*/ 297180 h 1005840"/>
              <a:gd name="connsiteX7" fmla="*/ 138555 w 344295"/>
              <a:gd name="connsiteY7" fmla="*/ 342900 h 1005840"/>
              <a:gd name="connsiteX8" fmla="*/ 115695 w 344295"/>
              <a:gd name="connsiteY8" fmla="*/ 377190 h 1005840"/>
              <a:gd name="connsiteX9" fmla="*/ 104265 w 344295"/>
              <a:gd name="connsiteY9" fmla="*/ 434340 h 1005840"/>
              <a:gd name="connsiteX10" fmla="*/ 81405 w 344295"/>
              <a:gd name="connsiteY10" fmla="*/ 537210 h 1005840"/>
              <a:gd name="connsiteX11" fmla="*/ 58545 w 344295"/>
              <a:gd name="connsiteY11" fmla="*/ 731520 h 1005840"/>
              <a:gd name="connsiteX12" fmla="*/ 47115 w 344295"/>
              <a:gd name="connsiteY12" fmla="*/ 788670 h 1005840"/>
              <a:gd name="connsiteX13" fmla="*/ 35685 w 344295"/>
              <a:gd name="connsiteY13" fmla="*/ 891540 h 1005840"/>
              <a:gd name="connsiteX14" fmla="*/ 1395 w 344295"/>
              <a:gd name="connsiteY14" fmla="*/ 971550 h 1005840"/>
              <a:gd name="connsiteX15" fmla="*/ 1395 w 344295"/>
              <a:gd name="connsiteY15" fmla="*/ 1005840 h 100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4295" h="1005840">
                <a:moveTo>
                  <a:pt x="344295" y="0"/>
                </a:moveTo>
                <a:cubicBezTo>
                  <a:pt x="336675" y="19050"/>
                  <a:pt x="333361" y="40454"/>
                  <a:pt x="321435" y="57150"/>
                </a:cubicBezTo>
                <a:cubicBezTo>
                  <a:pt x="313450" y="68328"/>
                  <a:pt x="296191" y="69672"/>
                  <a:pt x="287145" y="80010"/>
                </a:cubicBezTo>
                <a:cubicBezTo>
                  <a:pt x="269053" y="100687"/>
                  <a:pt x="260852" y="129163"/>
                  <a:pt x="241425" y="148590"/>
                </a:cubicBezTo>
                <a:cubicBezTo>
                  <a:pt x="229995" y="160020"/>
                  <a:pt x="216530" y="169726"/>
                  <a:pt x="207135" y="182880"/>
                </a:cubicBezTo>
                <a:cubicBezTo>
                  <a:pt x="167494" y="238377"/>
                  <a:pt x="197719" y="213142"/>
                  <a:pt x="172845" y="262890"/>
                </a:cubicBezTo>
                <a:cubicBezTo>
                  <a:pt x="166702" y="275177"/>
                  <a:pt x="157605" y="285750"/>
                  <a:pt x="149985" y="297180"/>
                </a:cubicBezTo>
                <a:cubicBezTo>
                  <a:pt x="146175" y="312420"/>
                  <a:pt x="144743" y="328461"/>
                  <a:pt x="138555" y="342900"/>
                </a:cubicBezTo>
                <a:cubicBezTo>
                  <a:pt x="133144" y="355526"/>
                  <a:pt x="120518" y="364328"/>
                  <a:pt x="115695" y="377190"/>
                </a:cubicBezTo>
                <a:cubicBezTo>
                  <a:pt x="108874" y="395380"/>
                  <a:pt x="107740" y="415226"/>
                  <a:pt x="104265" y="434340"/>
                </a:cubicBezTo>
                <a:cubicBezTo>
                  <a:pt x="88172" y="522851"/>
                  <a:pt x="101558" y="476751"/>
                  <a:pt x="81405" y="537210"/>
                </a:cubicBezTo>
                <a:cubicBezTo>
                  <a:pt x="73280" y="618464"/>
                  <a:pt x="71179" y="655717"/>
                  <a:pt x="58545" y="731520"/>
                </a:cubicBezTo>
                <a:cubicBezTo>
                  <a:pt x="55351" y="750683"/>
                  <a:pt x="49862" y="769438"/>
                  <a:pt x="47115" y="788670"/>
                </a:cubicBezTo>
                <a:cubicBezTo>
                  <a:pt x="42236" y="822824"/>
                  <a:pt x="41357" y="857508"/>
                  <a:pt x="35685" y="891540"/>
                </a:cubicBezTo>
                <a:cubicBezTo>
                  <a:pt x="27064" y="943266"/>
                  <a:pt x="18051" y="913255"/>
                  <a:pt x="1395" y="971550"/>
                </a:cubicBezTo>
                <a:cubicBezTo>
                  <a:pt x="-1745" y="982540"/>
                  <a:pt x="1395" y="994410"/>
                  <a:pt x="1395" y="100584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solidFill>
                <a:srgbClr val="FF0000"/>
              </a:solidFill>
            </a:endParaRPr>
          </a:p>
        </p:txBody>
      </p:sp>
      <p:sp>
        <p:nvSpPr>
          <p:cNvPr id="12" name="Freeform 11"/>
          <p:cNvSpPr/>
          <p:nvPr/>
        </p:nvSpPr>
        <p:spPr bwMode="auto">
          <a:xfrm>
            <a:off x="5257800" y="742950"/>
            <a:ext cx="3678526" cy="4931334"/>
          </a:xfrm>
          <a:custGeom>
            <a:avLst/>
            <a:gdLst>
              <a:gd name="connsiteX0" fmla="*/ 3063240 w 3678526"/>
              <a:gd name="connsiteY0" fmla="*/ 0 h 4931334"/>
              <a:gd name="connsiteX1" fmla="*/ 3451860 w 3678526"/>
              <a:gd name="connsiteY1" fmla="*/ 4389120 h 4931334"/>
              <a:gd name="connsiteX2" fmla="*/ 0 w 3678526"/>
              <a:gd name="connsiteY2" fmla="*/ 4709160 h 4931334"/>
            </a:gdLst>
            <a:ahLst/>
            <a:cxnLst>
              <a:cxn ang="0">
                <a:pos x="connsiteX0" y="connsiteY0"/>
              </a:cxn>
              <a:cxn ang="0">
                <a:pos x="connsiteX1" y="connsiteY1"/>
              </a:cxn>
              <a:cxn ang="0">
                <a:pos x="connsiteX2" y="connsiteY2"/>
              </a:cxn>
            </a:cxnLst>
            <a:rect l="l" t="t" r="r" b="b"/>
            <a:pathLst>
              <a:path w="3678526" h="4931334">
                <a:moveTo>
                  <a:pt x="3063240" y="0"/>
                </a:moveTo>
                <a:cubicBezTo>
                  <a:pt x="3512820" y="1802130"/>
                  <a:pt x="3962400" y="3604260"/>
                  <a:pt x="3451860" y="4389120"/>
                </a:cubicBezTo>
                <a:cubicBezTo>
                  <a:pt x="2941320" y="5173980"/>
                  <a:pt x="1470660" y="4941570"/>
                  <a:pt x="0" y="470916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11" name="Subtitle 2"/>
          <p:cNvSpPr txBox="1">
            <a:spLocks/>
          </p:cNvSpPr>
          <p:nvPr/>
        </p:nvSpPr>
        <p:spPr>
          <a:xfrm>
            <a:off x="427037" y="6040164"/>
            <a:ext cx="3314401" cy="637881"/>
          </a:xfrm>
          <a:prstGeom prst="rect">
            <a:avLst/>
          </a:prstGeom>
          <a:noFill/>
        </p:spPr>
        <p:txBody>
          <a:bodyPr vert="horz" wrap="square" lIns="146304" tIns="109728" rIns="146304" bIns="109728" rtlCol="0" anchor="b">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000" kern="1200" spc="0" baseline="0">
                <a:gradFill>
                  <a:gsLst>
                    <a:gs pos="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rgbClr val="00188F"/>
                </a:solidFill>
              </a:rPr>
              <a:t>#dotNetSpain2016</a:t>
            </a:r>
            <a:endParaRPr lang="en-US" sz="2800" dirty="0"/>
          </a:p>
        </p:txBody>
      </p:sp>
      <p:grpSp>
        <p:nvGrpSpPr>
          <p:cNvPr id="6" name="Group 4"/>
          <p:cNvGrpSpPr>
            <a:grpSpLocks noChangeAspect="1"/>
          </p:cNvGrpSpPr>
          <p:nvPr/>
        </p:nvGrpSpPr>
        <p:grpSpPr bwMode="auto">
          <a:xfrm>
            <a:off x="541338" y="854075"/>
            <a:ext cx="4008437" cy="5186363"/>
            <a:chOff x="341" y="538"/>
            <a:chExt cx="2525" cy="3267"/>
          </a:xfrm>
        </p:grpSpPr>
        <p:sp>
          <p:nvSpPr>
            <p:cNvPr id="8" name="AutoShape 3"/>
            <p:cNvSpPr>
              <a:spLocks noChangeAspect="1" noChangeArrowheads="1" noTextEdit="1"/>
            </p:cNvSpPr>
            <p:nvPr/>
          </p:nvSpPr>
          <p:spPr bwMode="auto">
            <a:xfrm>
              <a:off x="341" y="538"/>
              <a:ext cx="2525" cy="3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6" name="Rectangle 5"/>
            <p:cNvSpPr>
              <a:spLocks noChangeArrowheads="1"/>
            </p:cNvSpPr>
            <p:nvPr/>
          </p:nvSpPr>
          <p:spPr bwMode="auto">
            <a:xfrm>
              <a:off x="342" y="537"/>
              <a:ext cx="2525" cy="3267"/>
            </a:xfrm>
            <a:prstGeom prst="rect">
              <a:avLst/>
            </a:prstGeom>
            <a:solidFill>
              <a:schemeClr val="accent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3" name="Freeform 6"/>
            <p:cNvSpPr>
              <a:spLocks/>
            </p:cNvSpPr>
            <p:nvPr/>
          </p:nvSpPr>
          <p:spPr bwMode="auto">
            <a:xfrm>
              <a:off x="342" y="537"/>
              <a:ext cx="2525" cy="3267"/>
            </a:xfrm>
            <a:custGeom>
              <a:avLst/>
              <a:gdLst>
                <a:gd name="T0" fmla="*/ 2525 w 2525"/>
                <a:gd name="T1" fmla="*/ 0 h 3267"/>
                <a:gd name="T2" fmla="*/ 0 w 2525"/>
                <a:gd name="T3" fmla="*/ 0 h 3267"/>
                <a:gd name="T4" fmla="*/ 0 w 2525"/>
                <a:gd name="T5" fmla="*/ 3267 h 3267"/>
                <a:gd name="T6" fmla="*/ 2525 w 2525"/>
                <a:gd name="T7" fmla="*/ 3267 h 3267"/>
              </a:gdLst>
              <a:ahLst/>
              <a:cxnLst>
                <a:cxn ang="0">
                  <a:pos x="T0" y="T1"/>
                </a:cxn>
                <a:cxn ang="0">
                  <a:pos x="T2" y="T3"/>
                </a:cxn>
                <a:cxn ang="0">
                  <a:pos x="T4" y="T5"/>
                </a:cxn>
                <a:cxn ang="0">
                  <a:pos x="T6" y="T7"/>
                </a:cxn>
              </a:cxnLst>
              <a:rect l="0" t="0" r="r" b="b"/>
              <a:pathLst>
                <a:path w="2525" h="3267">
                  <a:moveTo>
                    <a:pt x="2525" y="0"/>
                  </a:moveTo>
                  <a:lnTo>
                    <a:pt x="0" y="0"/>
                  </a:lnTo>
                  <a:lnTo>
                    <a:pt x="0" y="3267"/>
                  </a:lnTo>
                  <a:lnTo>
                    <a:pt x="2525" y="32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4" name="Freeform 7"/>
            <p:cNvSpPr>
              <a:spLocks/>
            </p:cNvSpPr>
            <p:nvPr/>
          </p:nvSpPr>
          <p:spPr bwMode="auto">
            <a:xfrm>
              <a:off x="717" y="913"/>
              <a:ext cx="444" cy="1426"/>
            </a:xfrm>
            <a:custGeom>
              <a:avLst/>
              <a:gdLst>
                <a:gd name="T0" fmla="*/ 0 w 444"/>
                <a:gd name="T1" fmla="*/ 0 h 1426"/>
                <a:gd name="T2" fmla="*/ 0 w 444"/>
                <a:gd name="T3" fmla="*/ 1264 h 1426"/>
                <a:gd name="T4" fmla="*/ 444 w 444"/>
                <a:gd name="T5" fmla="*/ 1426 h 1426"/>
                <a:gd name="T6" fmla="*/ 444 w 444"/>
                <a:gd name="T7" fmla="*/ 161 h 1426"/>
                <a:gd name="T8" fmla="*/ 0 w 444"/>
                <a:gd name="T9" fmla="*/ 0 h 1426"/>
              </a:gdLst>
              <a:ahLst/>
              <a:cxnLst>
                <a:cxn ang="0">
                  <a:pos x="T0" y="T1"/>
                </a:cxn>
                <a:cxn ang="0">
                  <a:pos x="T2" y="T3"/>
                </a:cxn>
                <a:cxn ang="0">
                  <a:pos x="T4" y="T5"/>
                </a:cxn>
                <a:cxn ang="0">
                  <a:pos x="T6" y="T7"/>
                </a:cxn>
                <a:cxn ang="0">
                  <a:pos x="T8" y="T9"/>
                </a:cxn>
              </a:cxnLst>
              <a:rect l="0" t="0" r="r" b="b"/>
              <a:pathLst>
                <a:path w="444" h="1426">
                  <a:moveTo>
                    <a:pt x="0" y="0"/>
                  </a:moveTo>
                  <a:lnTo>
                    <a:pt x="0" y="1264"/>
                  </a:lnTo>
                  <a:lnTo>
                    <a:pt x="444" y="1426"/>
                  </a:lnTo>
                  <a:lnTo>
                    <a:pt x="444" y="161"/>
                  </a:lnTo>
                  <a:lnTo>
                    <a:pt x="0" y="0"/>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5" name="Freeform 8"/>
            <p:cNvSpPr>
              <a:spLocks/>
            </p:cNvSpPr>
            <p:nvPr/>
          </p:nvSpPr>
          <p:spPr bwMode="auto">
            <a:xfrm>
              <a:off x="1605" y="913"/>
              <a:ext cx="444" cy="1426"/>
            </a:xfrm>
            <a:custGeom>
              <a:avLst/>
              <a:gdLst>
                <a:gd name="T0" fmla="*/ 0 w 444"/>
                <a:gd name="T1" fmla="*/ 0 h 1426"/>
                <a:gd name="T2" fmla="*/ 0 w 444"/>
                <a:gd name="T3" fmla="*/ 1264 h 1426"/>
                <a:gd name="T4" fmla="*/ 444 w 444"/>
                <a:gd name="T5" fmla="*/ 1426 h 1426"/>
                <a:gd name="T6" fmla="*/ 444 w 444"/>
                <a:gd name="T7" fmla="*/ 161 h 1426"/>
                <a:gd name="T8" fmla="*/ 0 w 444"/>
                <a:gd name="T9" fmla="*/ 0 h 1426"/>
              </a:gdLst>
              <a:ahLst/>
              <a:cxnLst>
                <a:cxn ang="0">
                  <a:pos x="T0" y="T1"/>
                </a:cxn>
                <a:cxn ang="0">
                  <a:pos x="T2" y="T3"/>
                </a:cxn>
                <a:cxn ang="0">
                  <a:pos x="T4" y="T5"/>
                </a:cxn>
                <a:cxn ang="0">
                  <a:pos x="T6" y="T7"/>
                </a:cxn>
                <a:cxn ang="0">
                  <a:pos x="T8" y="T9"/>
                </a:cxn>
              </a:cxnLst>
              <a:rect l="0" t="0" r="r" b="b"/>
              <a:pathLst>
                <a:path w="444" h="1426">
                  <a:moveTo>
                    <a:pt x="0" y="0"/>
                  </a:moveTo>
                  <a:lnTo>
                    <a:pt x="0" y="1264"/>
                  </a:lnTo>
                  <a:lnTo>
                    <a:pt x="444" y="1426"/>
                  </a:lnTo>
                  <a:lnTo>
                    <a:pt x="444" y="161"/>
                  </a:lnTo>
                  <a:lnTo>
                    <a:pt x="0" y="0"/>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6" name="Freeform 9"/>
            <p:cNvSpPr>
              <a:spLocks/>
            </p:cNvSpPr>
            <p:nvPr/>
          </p:nvSpPr>
          <p:spPr bwMode="auto">
            <a:xfrm>
              <a:off x="1161" y="913"/>
              <a:ext cx="444" cy="1426"/>
            </a:xfrm>
            <a:custGeom>
              <a:avLst/>
              <a:gdLst>
                <a:gd name="T0" fmla="*/ 444 w 444"/>
                <a:gd name="T1" fmla="*/ 0 h 1426"/>
                <a:gd name="T2" fmla="*/ 444 w 444"/>
                <a:gd name="T3" fmla="*/ 1264 h 1426"/>
                <a:gd name="T4" fmla="*/ 0 w 444"/>
                <a:gd name="T5" fmla="*/ 1426 h 1426"/>
                <a:gd name="T6" fmla="*/ 0 w 444"/>
                <a:gd name="T7" fmla="*/ 161 h 1426"/>
                <a:gd name="T8" fmla="*/ 444 w 444"/>
                <a:gd name="T9" fmla="*/ 0 h 1426"/>
              </a:gdLst>
              <a:ahLst/>
              <a:cxnLst>
                <a:cxn ang="0">
                  <a:pos x="T0" y="T1"/>
                </a:cxn>
                <a:cxn ang="0">
                  <a:pos x="T2" y="T3"/>
                </a:cxn>
                <a:cxn ang="0">
                  <a:pos x="T4" y="T5"/>
                </a:cxn>
                <a:cxn ang="0">
                  <a:pos x="T6" y="T7"/>
                </a:cxn>
                <a:cxn ang="0">
                  <a:pos x="T8" y="T9"/>
                </a:cxn>
              </a:cxnLst>
              <a:rect l="0" t="0" r="r" b="b"/>
              <a:pathLst>
                <a:path w="444" h="1426">
                  <a:moveTo>
                    <a:pt x="444" y="0"/>
                  </a:moveTo>
                  <a:lnTo>
                    <a:pt x="444" y="1264"/>
                  </a:lnTo>
                  <a:lnTo>
                    <a:pt x="0" y="1426"/>
                  </a:lnTo>
                  <a:lnTo>
                    <a:pt x="0" y="161"/>
                  </a:lnTo>
                  <a:lnTo>
                    <a:pt x="444" y="0"/>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7" name="Freeform 10"/>
            <p:cNvSpPr>
              <a:spLocks/>
            </p:cNvSpPr>
            <p:nvPr/>
          </p:nvSpPr>
          <p:spPr bwMode="auto">
            <a:xfrm>
              <a:off x="2049" y="913"/>
              <a:ext cx="444" cy="1426"/>
            </a:xfrm>
            <a:custGeom>
              <a:avLst/>
              <a:gdLst>
                <a:gd name="T0" fmla="*/ 444 w 444"/>
                <a:gd name="T1" fmla="*/ 0 h 1426"/>
                <a:gd name="T2" fmla="*/ 444 w 444"/>
                <a:gd name="T3" fmla="*/ 1264 h 1426"/>
                <a:gd name="T4" fmla="*/ 0 w 444"/>
                <a:gd name="T5" fmla="*/ 1426 h 1426"/>
                <a:gd name="T6" fmla="*/ 0 w 444"/>
                <a:gd name="T7" fmla="*/ 161 h 1426"/>
                <a:gd name="T8" fmla="*/ 444 w 444"/>
                <a:gd name="T9" fmla="*/ 0 h 1426"/>
              </a:gdLst>
              <a:ahLst/>
              <a:cxnLst>
                <a:cxn ang="0">
                  <a:pos x="T0" y="T1"/>
                </a:cxn>
                <a:cxn ang="0">
                  <a:pos x="T2" y="T3"/>
                </a:cxn>
                <a:cxn ang="0">
                  <a:pos x="T4" y="T5"/>
                </a:cxn>
                <a:cxn ang="0">
                  <a:pos x="T6" y="T7"/>
                </a:cxn>
                <a:cxn ang="0">
                  <a:pos x="T8" y="T9"/>
                </a:cxn>
              </a:cxnLst>
              <a:rect l="0" t="0" r="r" b="b"/>
              <a:pathLst>
                <a:path w="444" h="1426">
                  <a:moveTo>
                    <a:pt x="444" y="0"/>
                  </a:moveTo>
                  <a:lnTo>
                    <a:pt x="444" y="1264"/>
                  </a:lnTo>
                  <a:lnTo>
                    <a:pt x="0" y="1426"/>
                  </a:lnTo>
                  <a:lnTo>
                    <a:pt x="0" y="161"/>
                  </a:lnTo>
                  <a:lnTo>
                    <a:pt x="444" y="0"/>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8" name="Freeform 11"/>
            <p:cNvSpPr>
              <a:spLocks/>
            </p:cNvSpPr>
            <p:nvPr/>
          </p:nvSpPr>
          <p:spPr bwMode="auto">
            <a:xfrm>
              <a:off x="766" y="986"/>
              <a:ext cx="395" cy="1301"/>
            </a:xfrm>
            <a:custGeom>
              <a:avLst/>
              <a:gdLst>
                <a:gd name="T0" fmla="*/ 395 w 395"/>
                <a:gd name="T1" fmla="*/ 1301 h 1301"/>
                <a:gd name="T2" fmla="*/ 395 w 395"/>
                <a:gd name="T3" fmla="*/ 143 h 1301"/>
                <a:gd name="T4" fmla="*/ 0 w 395"/>
                <a:gd name="T5" fmla="*/ 0 h 1301"/>
                <a:gd name="T6" fmla="*/ 0 w 395"/>
                <a:gd name="T7" fmla="*/ 1158 h 1301"/>
                <a:gd name="T8" fmla="*/ 395 w 395"/>
                <a:gd name="T9" fmla="*/ 1301 h 1301"/>
              </a:gdLst>
              <a:ahLst/>
              <a:cxnLst>
                <a:cxn ang="0">
                  <a:pos x="T0" y="T1"/>
                </a:cxn>
                <a:cxn ang="0">
                  <a:pos x="T2" y="T3"/>
                </a:cxn>
                <a:cxn ang="0">
                  <a:pos x="T4" y="T5"/>
                </a:cxn>
                <a:cxn ang="0">
                  <a:pos x="T6" y="T7"/>
                </a:cxn>
                <a:cxn ang="0">
                  <a:pos x="T8" y="T9"/>
                </a:cxn>
              </a:cxnLst>
              <a:rect l="0" t="0" r="r" b="b"/>
              <a:pathLst>
                <a:path w="395" h="1301">
                  <a:moveTo>
                    <a:pt x="395" y="1301"/>
                  </a:moveTo>
                  <a:lnTo>
                    <a:pt x="395" y="143"/>
                  </a:lnTo>
                  <a:lnTo>
                    <a:pt x="0" y="0"/>
                  </a:lnTo>
                  <a:lnTo>
                    <a:pt x="0" y="1158"/>
                  </a:lnTo>
                  <a:lnTo>
                    <a:pt x="395" y="130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9" name="Freeform 12"/>
            <p:cNvSpPr>
              <a:spLocks/>
            </p:cNvSpPr>
            <p:nvPr/>
          </p:nvSpPr>
          <p:spPr bwMode="auto">
            <a:xfrm>
              <a:off x="2050" y="986"/>
              <a:ext cx="395" cy="1301"/>
            </a:xfrm>
            <a:custGeom>
              <a:avLst/>
              <a:gdLst>
                <a:gd name="T0" fmla="*/ 0 w 395"/>
                <a:gd name="T1" fmla="*/ 1301 h 1301"/>
                <a:gd name="T2" fmla="*/ 0 w 395"/>
                <a:gd name="T3" fmla="*/ 143 h 1301"/>
                <a:gd name="T4" fmla="*/ 395 w 395"/>
                <a:gd name="T5" fmla="*/ 0 h 1301"/>
                <a:gd name="T6" fmla="*/ 395 w 395"/>
                <a:gd name="T7" fmla="*/ 1158 h 1301"/>
                <a:gd name="T8" fmla="*/ 0 w 395"/>
                <a:gd name="T9" fmla="*/ 1301 h 1301"/>
              </a:gdLst>
              <a:ahLst/>
              <a:cxnLst>
                <a:cxn ang="0">
                  <a:pos x="T0" y="T1"/>
                </a:cxn>
                <a:cxn ang="0">
                  <a:pos x="T2" y="T3"/>
                </a:cxn>
                <a:cxn ang="0">
                  <a:pos x="T4" y="T5"/>
                </a:cxn>
                <a:cxn ang="0">
                  <a:pos x="T6" y="T7"/>
                </a:cxn>
                <a:cxn ang="0">
                  <a:pos x="T8" y="T9"/>
                </a:cxn>
              </a:cxnLst>
              <a:rect l="0" t="0" r="r" b="b"/>
              <a:pathLst>
                <a:path w="395" h="1301">
                  <a:moveTo>
                    <a:pt x="0" y="1301"/>
                  </a:moveTo>
                  <a:lnTo>
                    <a:pt x="0" y="143"/>
                  </a:lnTo>
                  <a:lnTo>
                    <a:pt x="395" y="0"/>
                  </a:lnTo>
                  <a:lnTo>
                    <a:pt x="395" y="1158"/>
                  </a:lnTo>
                  <a:lnTo>
                    <a:pt x="0" y="1301"/>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0" name="Freeform 13"/>
            <p:cNvSpPr>
              <a:spLocks/>
            </p:cNvSpPr>
            <p:nvPr/>
          </p:nvSpPr>
          <p:spPr bwMode="auto">
            <a:xfrm>
              <a:off x="1161" y="968"/>
              <a:ext cx="445" cy="1319"/>
            </a:xfrm>
            <a:custGeom>
              <a:avLst/>
              <a:gdLst>
                <a:gd name="T0" fmla="*/ 0 w 445"/>
                <a:gd name="T1" fmla="*/ 1319 h 1319"/>
                <a:gd name="T2" fmla="*/ 0 w 445"/>
                <a:gd name="T3" fmla="*/ 161 h 1319"/>
                <a:gd name="T4" fmla="*/ 445 w 445"/>
                <a:gd name="T5" fmla="*/ 0 h 1319"/>
                <a:gd name="T6" fmla="*/ 445 w 445"/>
                <a:gd name="T7" fmla="*/ 1159 h 1319"/>
                <a:gd name="T8" fmla="*/ 0 w 445"/>
                <a:gd name="T9" fmla="*/ 1319 h 1319"/>
              </a:gdLst>
              <a:ahLst/>
              <a:cxnLst>
                <a:cxn ang="0">
                  <a:pos x="T0" y="T1"/>
                </a:cxn>
                <a:cxn ang="0">
                  <a:pos x="T2" y="T3"/>
                </a:cxn>
                <a:cxn ang="0">
                  <a:pos x="T4" y="T5"/>
                </a:cxn>
                <a:cxn ang="0">
                  <a:pos x="T6" y="T7"/>
                </a:cxn>
                <a:cxn ang="0">
                  <a:pos x="T8" y="T9"/>
                </a:cxn>
              </a:cxnLst>
              <a:rect l="0" t="0" r="r" b="b"/>
              <a:pathLst>
                <a:path w="445" h="1319">
                  <a:moveTo>
                    <a:pt x="0" y="1319"/>
                  </a:moveTo>
                  <a:lnTo>
                    <a:pt x="0" y="161"/>
                  </a:lnTo>
                  <a:lnTo>
                    <a:pt x="445" y="0"/>
                  </a:lnTo>
                  <a:lnTo>
                    <a:pt x="445" y="1159"/>
                  </a:lnTo>
                  <a:lnTo>
                    <a:pt x="0" y="131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1" name="Freeform 14"/>
            <p:cNvSpPr>
              <a:spLocks/>
            </p:cNvSpPr>
            <p:nvPr/>
          </p:nvSpPr>
          <p:spPr bwMode="auto">
            <a:xfrm>
              <a:off x="1606" y="968"/>
              <a:ext cx="444" cy="1319"/>
            </a:xfrm>
            <a:custGeom>
              <a:avLst/>
              <a:gdLst>
                <a:gd name="T0" fmla="*/ 444 w 444"/>
                <a:gd name="T1" fmla="*/ 1319 h 1319"/>
                <a:gd name="T2" fmla="*/ 444 w 444"/>
                <a:gd name="T3" fmla="*/ 161 h 1319"/>
                <a:gd name="T4" fmla="*/ 0 w 444"/>
                <a:gd name="T5" fmla="*/ 0 h 1319"/>
                <a:gd name="T6" fmla="*/ 0 w 444"/>
                <a:gd name="T7" fmla="*/ 1159 h 1319"/>
                <a:gd name="T8" fmla="*/ 444 w 444"/>
                <a:gd name="T9" fmla="*/ 1319 h 1319"/>
              </a:gdLst>
              <a:ahLst/>
              <a:cxnLst>
                <a:cxn ang="0">
                  <a:pos x="T0" y="T1"/>
                </a:cxn>
                <a:cxn ang="0">
                  <a:pos x="T2" y="T3"/>
                </a:cxn>
                <a:cxn ang="0">
                  <a:pos x="T4" y="T5"/>
                </a:cxn>
                <a:cxn ang="0">
                  <a:pos x="T6" y="T7"/>
                </a:cxn>
                <a:cxn ang="0">
                  <a:pos x="T8" y="T9"/>
                </a:cxn>
              </a:cxnLst>
              <a:rect l="0" t="0" r="r" b="b"/>
              <a:pathLst>
                <a:path w="444" h="1319">
                  <a:moveTo>
                    <a:pt x="444" y="1319"/>
                  </a:moveTo>
                  <a:lnTo>
                    <a:pt x="444" y="161"/>
                  </a:lnTo>
                  <a:lnTo>
                    <a:pt x="0" y="0"/>
                  </a:lnTo>
                  <a:lnTo>
                    <a:pt x="0" y="1159"/>
                  </a:lnTo>
                  <a:lnTo>
                    <a:pt x="444" y="131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2" name="Freeform 15"/>
            <p:cNvSpPr>
              <a:spLocks/>
            </p:cNvSpPr>
            <p:nvPr/>
          </p:nvSpPr>
          <p:spPr bwMode="auto">
            <a:xfrm>
              <a:off x="1606" y="968"/>
              <a:ext cx="178" cy="270"/>
            </a:xfrm>
            <a:custGeom>
              <a:avLst/>
              <a:gdLst>
                <a:gd name="T0" fmla="*/ 178 w 178"/>
                <a:gd name="T1" fmla="*/ 65 h 270"/>
                <a:gd name="T2" fmla="*/ 0 w 178"/>
                <a:gd name="T3" fmla="*/ 0 h 270"/>
                <a:gd name="T4" fmla="*/ 0 w 178"/>
                <a:gd name="T5" fmla="*/ 270 h 270"/>
                <a:gd name="T6" fmla="*/ 178 w 178"/>
                <a:gd name="T7" fmla="*/ 65 h 270"/>
              </a:gdLst>
              <a:ahLst/>
              <a:cxnLst>
                <a:cxn ang="0">
                  <a:pos x="T0" y="T1"/>
                </a:cxn>
                <a:cxn ang="0">
                  <a:pos x="T2" y="T3"/>
                </a:cxn>
                <a:cxn ang="0">
                  <a:pos x="T4" y="T5"/>
                </a:cxn>
                <a:cxn ang="0">
                  <a:pos x="T6" y="T7"/>
                </a:cxn>
              </a:cxnLst>
              <a:rect l="0" t="0" r="r" b="b"/>
              <a:pathLst>
                <a:path w="178" h="270">
                  <a:moveTo>
                    <a:pt x="178" y="65"/>
                  </a:moveTo>
                  <a:lnTo>
                    <a:pt x="0" y="0"/>
                  </a:lnTo>
                  <a:lnTo>
                    <a:pt x="0" y="270"/>
                  </a:lnTo>
                  <a:lnTo>
                    <a:pt x="178" y="6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3" name="Freeform 16"/>
            <p:cNvSpPr>
              <a:spLocks/>
            </p:cNvSpPr>
            <p:nvPr/>
          </p:nvSpPr>
          <p:spPr bwMode="auto">
            <a:xfrm>
              <a:off x="1161" y="968"/>
              <a:ext cx="445" cy="747"/>
            </a:xfrm>
            <a:custGeom>
              <a:avLst/>
              <a:gdLst>
                <a:gd name="T0" fmla="*/ 0 w 445"/>
                <a:gd name="T1" fmla="*/ 161 h 747"/>
                <a:gd name="T2" fmla="*/ 0 w 445"/>
                <a:gd name="T3" fmla="*/ 747 h 747"/>
                <a:gd name="T4" fmla="*/ 140 w 445"/>
                <a:gd name="T5" fmla="*/ 732 h 747"/>
                <a:gd name="T6" fmla="*/ 223 w 445"/>
                <a:gd name="T7" fmla="*/ 732 h 747"/>
                <a:gd name="T8" fmla="*/ 387 w 445"/>
                <a:gd name="T9" fmla="*/ 594 h 747"/>
                <a:gd name="T10" fmla="*/ 434 w 445"/>
                <a:gd name="T11" fmla="*/ 283 h 747"/>
                <a:gd name="T12" fmla="*/ 445 w 445"/>
                <a:gd name="T13" fmla="*/ 270 h 747"/>
                <a:gd name="T14" fmla="*/ 445 w 445"/>
                <a:gd name="T15" fmla="*/ 0 h 747"/>
                <a:gd name="T16" fmla="*/ 0 w 445"/>
                <a:gd name="T17" fmla="*/ 161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5" h="747">
                  <a:moveTo>
                    <a:pt x="0" y="161"/>
                  </a:moveTo>
                  <a:lnTo>
                    <a:pt x="0" y="747"/>
                  </a:lnTo>
                  <a:lnTo>
                    <a:pt x="140" y="732"/>
                  </a:lnTo>
                  <a:lnTo>
                    <a:pt x="223" y="732"/>
                  </a:lnTo>
                  <a:lnTo>
                    <a:pt x="387" y="594"/>
                  </a:lnTo>
                  <a:lnTo>
                    <a:pt x="434" y="283"/>
                  </a:lnTo>
                  <a:lnTo>
                    <a:pt x="445" y="270"/>
                  </a:lnTo>
                  <a:lnTo>
                    <a:pt x="445" y="0"/>
                  </a:lnTo>
                  <a:lnTo>
                    <a:pt x="0" y="161"/>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4" name="Freeform 17"/>
            <p:cNvSpPr>
              <a:spLocks/>
            </p:cNvSpPr>
            <p:nvPr/>
          </p:nvSpPr>
          <p:spPr bwMode="auto">
            <a:xfrm>
              <a:off x="766" y="986"/>
              <a:ext cx="395" cy="816"/>
            </a:xfrm>
            <a:custGeom>
              <a:avLst/>
              <a:gdLst>
                <a:gd name="T0" fmla="*/ 395 w 395"/>
                <a:gd name="T1" fmla="*/ 143 h 816"/>
                <a:gd name="T2" fmla="*/ 0 w 395"/>
                <a:gd name="T3" fmla="*/ 0 h 816"/>
                <a:gd name="T4" fmla="*/ 0 w 395"/>
                <a:gd name="T5" fmla="*/ 539 h 816"/>
                <a:gd name="T6" fmla="*/ 91 w 395"/>
                <a:gd name="T7" fmla="*/ 500 h 816"/>
                <a:gd name="T8" fmla="*/ 159 w 395"/>
                <a:gd name="T9" fmla="*/ 561 h 816"/>
                <a:gd name="T10" fmla="*/ 113 w 395"/>
                <a:gd name="T11" fmla="*/ 650 h 816"/>
                <a:gd name="T12" fmla="*/ 198 w 395"/>
                <a:gd name="T13" fmla="*/ 704 h 816"/>
                <a:gd name="T14" fmla="*/ 333 w 395"/>
                <a:gd name="T15" fmla="*/ 816 h 816"/>
                <a:gd name="T16" fmla="*/ 395 w 395"/>
                <a:gd name="T17" fmla="*/ 729 h 816"/>
                <a:gd name="T18" fmla="*/ 395 w 395"/>
                <a:gd name="T19" fmla="*/ 143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5" h="816">
                  <a:moveTo>
                    <a:pt x="395" y="143"/>
                  </a:moveTo>
                  <a:lnTo>
                    <a:pt x="0" y="0"/>
                  </a:lnTo>
                  <a:lnTo>
                    <a:pt x="0" y="539"/>
                  </a:lnTo>
                  <a:lnTo>
                    <a:pt x="91" y="500"/>
                  </a:lnTo>
                  <a:lnTo>
                    <a:pt x="159" y="561"/>
                  </a:lnTo>
                  <a:lnTo>
                    <a:pt x="113" y="650"/>
                  </a:lnTo>
                  <a:lnTo>
                    <a:pt x="198" y="704"/>
                  </a:lnTo>
                  <a:lnTo>
                    <a:pt x="333" y="816"/>
                  </a:lnTo>
                  <a:lnTo>
                    <a:pt x="395" y="729"/>
                  </a:lnTo>
                  <a:lnTo>
                    <a:pt x="395" y="143"/>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5" name="Freeform 18"/>
            <p:cNvSpPr>
              <a:spLocks/>
            </p:cNvSpPr>
            <p:nvPr/>
          </p:nvSpPr>
          <p:spPr bwMode="auto">
            <a:xfrm>
              <a:off x="2050" y="1284"/>
              <a:ext cx="395" cy="1003"/>
            </a:xfrm>
            <a:custGeom>
              <a:avLst/>
              <a:gdLst>
                <a:gd name="T0" fmla="*/ 395 w 395"/>
                <a:gd name="T1" fmla="*/ 860 h 1003"/>
                <a:gd name="T2" fmla="*/ 395 w 395"/>
                <a:gd name="T3" fmla="*/ 140 h 1003"/>
                <a:gd name="T4" fmla="*/ 307 w 395"/>
                <a:gd name="T5" fmla="*/ 110 h 1003"/>
                <a:gd name="T6" fmla="*/ 161 w 395"/>
                <a:gd name="T7" fmla="*/ 110 h 1003"/>
                <a:gd name="T8" fmla="*/ 0 w 395"/>
                <a:gd name="T9" fmla="*/ 0 h 1003"/>
                <a:gd name="T10" fmla="*/ 0 w 395"/>
                <a:gd name="T11" fmla="*/ 1003 h 1003"/>
                <a:gd name="T12" fmla="*/ 395 w 395"/>
                <a:gd name="T13" fmla="*/ 860 h 1003"/>
              </a:gdLst>
              <a:ahLst/>
              <a:cxnLst>
                <a:cxn ang="0">
                  <a:pos x="T0" y="T1"/>
                </a:cxn>
                <a:cxn ang="0">
                  <a:pos x="T2" y="T3"/>
                </a:cxn>
                <a:cxn ang="0">
                  <a:pos x="T4" y="T5"/>
                </a:cxn>
                <a:cxn ang="0">
                  <a:pos x="T6" y="T7"/>
                </a:cxn>
                <a:cxn ang="0">
                  <a:pos x="T8" y="T9"/>
                </a:cxn>
                <a:cxn ang="0">
                  <a:pos x="T10" y="T11"/>
                </a:cxn>
                <a:cxn ang="0">
                  <a:pos x="T12" y="T13"/>
                </a:cxn>
              </a:cxnLst>
              <a:rect l="0" t="0" r="r" b="b"/>
              <a:pathLst>
                <a:path w="395" h="1003">
                  <a:moveTo>
                    <a:pt x="395" y="860"/>
                  </a:moveTo>
                  <a:lnTo>
                    <a:pt x="395" y="140"/>
                  </a:lnTo>
                  <a:lnTo>
                    <a:pt x="307" y="110"/>
                  </a:lnTo>
                  <a:lnTo>
                    <a:pt x="161" y="110"/>
                  </a:lnTo>
                  <a:lnTo>
                    <a:pt x="0" y="0"/>
                  </a:lnTo>
                  <a:lnTo>
                    <a:pt x="0" y="1003"/>
                  </a:lnTo>
                  <a:lnTo>
                    <a:pt x="395" y="86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6" name="Freeform 19"/>
            <p:cNvSpPr>
              <a:spLocks/>
            </p:cNvSpPr>
            <p:nvPr/>
          </p:nvSpPr>
          <p:spPr bwMode="auto">
            <a:xfrm>
              <a:off x="1739" y="1284"/>
              <a:ext cx="311" cy="1003"/>
            </a:xfrm>
            <a:custGeom>
              <a:avLst/>
              <a:gdLst>
                <a:gd name="T0" fmla="*/ 117 w 311"/>
                <a:gd name="T1" fmla="*/ 933 h 1003"/>
                <a:gd name="T2" fmla="*/ 311 w 311"/>
                <a:gd name="T3" fmla="*/ 1003 h 1003"/>
                <a:gd name="T4" fmla="*/ 311 w 311"/>
                <a:gd name="T5" fmla="*/ 0 h 1003"/>
                <a:gd name="T6" fmla="*/ 123 w 311"/>
                <a:gd name="T7" fmla="*/ 22 h 1003"/>
                <a:gd name="T8" fmla="*/ 123 w 311"/>
                <a:gd name="T9" fmla="*/ 110 h 1003"/>
                <a:gd name="T10" fmla="*/ 123 w 311"/>
                <a:gd name="T11" fmla="*/ 446 h 1003"/>
                <a:gd name="T12" fmla="*/ 0 w 311"/>
                <a:gd name="T13" fmla="*/ 600 h 1003"/>
                <a:gd name="T14" fmla="*/ 112 w 311"/>
                <a:gd name="T15" fmla="*/ 717 h 1003"/>
                <a:gd name="T16" fmla="*/ 117 w 311"/>
                <a:gd name="T17" fmla="*/ 933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1003">
                  <a:moveTo>
                    <a:pt x="117" y="933"/>
                  </a:moveTo>
                  <a:lnTo>
                    <a:pt x="311" y="1003"/>
                  </a:lnTo>
                  <a:lnTo>
                    <a:pt x="311" y="0"/>
                  </a:lnTo>
                  <a:lnTo>
                    <a:pt x="123" y="22"/>
                  </a:lnTo>
                  <a:lnTo>
                    <a:pt x="123" y="110"/>
                  </a:lnTo>
                  <a:lnTo>
                    <a:pt x="123" y="446"/>
                  </a:lnTo>
                  <a:lnTo>
                    <a:pt x="0" y="600"/>
                  </a:lnTo>
                  <a:lnTo>
                    <a:pt x="112" y="717"/>
                  </a:lnTo>
                  <a:lnTo>
                    <a:pt x="117" y="933"/>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7" name="Freeform 20"/>
            <p:cNvSpPr>
              <a:spLocks/>
            </p:cNvSpPr>
            <p:nvPr/>
          </p:nvSpPr>
          <p:spPr bwMode="auto">
            <a:xfrm>
              <a:off x="901" y="1135"/>
              <a:ext cx="152" cy="259"/>
            </a:xfrm>
            <a:custGeom>
              <a:avLst/>
              <a:gdLst>
                <a:gd name="T0" fmla="*/ 152 w 152"/>
                <a:gd name="T1" fmla="*/ 259 h 259"/>
                <a:gd name="T2" fmla="*/ 152 w 152"/>
                <a:gd name="T3" fmla="*/ 55 h 259"/>
                <a:gd name="T4" fmla="*/ 0 w 152"/>
                <a:gd name="T5" fmla="*/ 0 h 259"/>
                <a:gd name="T6" fmla="*/ 0 w 152"/>
                <a:gd name="T7" fmla="*/ 203 h 259"/>
                <a:gd name="T8" fmla="*/ 152 w 152"/>
                <a:gd name="T9" fmla="*/ 259 h 259"/>
              </a:gdLst>
              <a:ahLst/>
              <a:cxnLst>
                <a:cxn ang="0">
                  <a:pos x="T0" y="T1"/>
                </a:cxn>
                <a:cxn ang="0">
                  <a:pos x="T2" y="T3"/>
                </a:cxn>
                <a:cxn ang="0">
                  <a:pos x="T4" y="T5"/>
                </a:cxn>
                <a:cxn ang="0">
                  <a:pos x="T6" y="T7"/>
                </a:cxn>
                <a:cxn ang="0">
                  <a:pos x="T8" y="T9"/>
                </a:cxn>
              </a:cxnLst>
              <a:rect l="0" t="0" r="r" b="b"/>
              <a:pathLst>
                <a:path w="152" h="259">
                  <a:moveTo>
                    <a:pt x="152" y="259"/>
                  </a:moveTo>
                  <a:lnTo>
                    <a:pt x="152" y="55"/>
                  </a:lnTo>
                  <a:lnTo>
                    <a:pt x="0" y="0"/>
                  </a:lnTo>
                  <a:lnTo>
                    <a:pt x="0" y="203"/>
                  </a:lnTo>
                  <a:lnTo>
                    <a:pt x="152" y="25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8" name="Freeform 21"/>
            <p:cNvSpPr>
              <a:spLocks/>
            </p:cNvSpPr>
            <p:nvPr/>
          </p:nvSpPr>
          <p:spPr bwMode="auto">
            <a:xfrm>
              <a:off x="1053" y="1191"/>
              <a:ext cx="21" cy="264"/>
            </a:xfrm>
            <a:custGeom>
              <a:avLst/>
              <a:gdLst>
                <a:gd name="T0" fmla="*/ 0 w 21"/>
                <a:gd name="T1" fmla="*/ 0 h 264"/>
                <a:gd name="T2" fmla="*/ 0 w 21"/>
                <a:gd name="T3" fmla="*/ 3 h 264"/>
                <a:gd name="T4" fmla="*/ 0 w 21"/>
                <a:gd name="T5" fmla="*/ 203 h 264"/>
                <a:gd name="T6" fmla="*/ 21 w 21"/>
                <a:gd name="T7" fmla="*/ 264 h 264"/>
                <a:gd name="T8" fmla="*/ 0 w 21"/>
                <a:gd name="T9" fmla="*/ 0 h 264"/>
              </a:gdLst>
              <a:ahLst/>
              <a:cxnLst>
                <a:cxn ang="0">
                  <a:pos x="T0" y="T1"/>
                </a:cxn>
                <a:cxn ang="0">
                  <a:pos x="T2" y="T3"/>
                </a:cxn>
                <a:cxn ang="0">
                  <a:pos x="T4" y="T5"/>
                </a:cxn>
                <a:cxn ang="0">
                  <a:pos x="T6" y="T7"/>
                </a:cxn>
                <a:cxn ang="0">
                  <a:pos x="T8" y="T9"/>
                </a:cxn>
              </a:cxnLst>
              <a:rect l="0" t="0" r="r" b="b"/>
              <a:pathLst>
                <a:path w="21" h="264">
                  <a:moveTo>
                    <a:pt x="0" y="0"/>
                  </a:moveTo>
                  <a:lnTo>
                    <a:pt x="0" y="3"/>
                  </a:lnTo>
                  <a:lnTo>
                    <a:pt x="0" y="203"/>
                  </a:lnTo>
                  <a:lnTo>
                    <a:pt x="21" y="264"/>
                  </a:lnTo>
                  <a:lnTo>
                    <a:pt x="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9" name="Freeform 22"/>
            <p:cNvSpPr>
              <a:spLocks/>
            </p:cNvSpPr>
            <p:nvPr/>
          </p:nvSpPr>
          <p:spPr bwMode="auto">
            <a:xfrm>
              <a:off x="1053" y="1191"/>
              <a:ext cx="21" cy="264"/>
            </a:xfrm>
            <a:custGeom>
              <a:avLst/>
              <a:gdLst>
                <a:gd name="T0" fmla="*/ 0 w 21"/>
                <a:gd name="T1" fmla="*/ 0 h 264"/>
                <a:gd name="T2" fmla="*/ 0 w 21"/>
                <a:gd name="T3" fmla="*/ 3 h 264"/>
                <a:gd name="T4" fmla="*/ 0 w 21"/>
                <a:gd name="T5" fmla="*/ 203 h 264"/>
                <a:gd name="T6" fmla="*/ 21 w 21"/>
                <a:gd name="T7" fmla="*/ 264 h 264"/>
              </a:gdLst>
              <a:ahLst/>
              <a:cxnLst>
                <a:cxn ang="0">
                  <a:pos x="T0" y="T1"/>
                </a:cxn>
                <a:cxn ang="0">
                  <a:pos x="T2" y="T3"/>
                </a:cxn>
                <a:cxn ang="0">
                  <a:pos x="T4" y="T5"/>
                </a:cxn>
                <a:cxn ang="0">
                  <a:pos x="T6" y="T7"/>
                </a:cxn>
              </a:cxnLst>
              <a:rect l="0" t="0" r="r" b="b"/>
              <a:pathLst>
                <a:path w="21" h="264">
                  <a:moveTo>
                    <a:pt x="0" y="0"/>
                  </a:moveTo>
                  <a:lnTo>
                    <a:pt x="0" y="3"/>
                  </a:lnTo>
                  <a:lnTo>
                    <a:pt x="0" y="203"/>
                  </a:lnTo>
                  <a:lnTo>
                    <a:pt x="21" y="2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50" name="Oval 23"/>
            <p:cNvSpPr>
              <a:spLocks noChangeArrowheads="1"/>
            </p:cNvSpPr>
            <p:nvPr/>
          </p:nvSpPr>
          <p:spPr bwMode="auto">
            <a:xfrm>
              <a:off x="1066" y="1460"/>
              <a:ext cx="24" cy="24"/>
            </a:xfrm>
            <a:prstGeom prst="ellipse">
              <a:avLst/>
            </a:pr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51" name="Freeform 24"/>
            <p:cNvSpPr>
              <a:spLocks/>
            </p:cNvSpPr>
            <p:nvPr/>
          </p:nvSpPr>
          <p:spPr bwMode="auto">
            <a:xfrm>
              <a:off x="911" y="1152"/>
              <a:ext cx="131" cy="224"/>
            </a:xfrm>
            <a:custGeom>
              <a:avLst/>
              <a:gdLst>
                <a:gd name="T0" fmla="*/ 131 w 131"/>
                <a:gd name="T1" fmla="*/ 224 h 224"/>
                <a:gd name="T2" fmla="*/ 131 w 131"/>
                <a:gd name="T3" fmla="*/ 48 h 224"/>
                <a:gd name="T4" fmla="*/ 0 w 131"/>
                <a:gd name="T5" fmla="*/ 0 h 224"/>
                <a:gd name="T6" fmla="*/ 0 w 131"/>
                <a:gd name="T7" fmla="*/ 177 h 224"/>
                <a:gd name="T8" fmla="*/ 131 w 131"/>
                <a:gd name="T9" fmla="*/ 224 h 224"/>
              </a:gdLst>
              <a:ahLst/>
              <a:cxnLst>
                <a:cxn ang="0">
                  <a:pos x="T0" y="T1"/>
                </a:cxn>
                <a:cxn ang="0">
                  <a:pos x="T2" y="T3"/>
                </a:cxn>
                <a:cxn ang="0">
                  <a:pos x="T4" y="T5"/>
                </a:cxn>
                <a:cxn ang="0">
                  <a:pos x="T6" y="T7"/>
                </a:cxn>
                <a:cxn ang="0">
                  <a:pos x="T8" y="T9"/>
                </a:cxn>
              </a:cxnLst>
              <a:rect l="0" t="0" r="r" b="b"/>
              <a:pathLst>
                <a:path w="131" h="224">
                  <a:moveTo>
                    <a:pt x="131" y="224"/>
                  </a:moveTo>
                  <a:lnTo>
                    <a:pt x="131" y="48"/>
                  </a:lnTo>
                  <a:lnTo>
                    <a:pt x="0" y="0"/>
                  </a:lnTo>
                  <a:lnTo>
                    <a:pt x="0" y="177"/>
                  </a:lnTo>
                  <a:lnTo>
                    <a:pt x="131" y="224"/>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52" name="Freeform 25"/>
            <p:cNvSpPr>
              <a:spLocks/>
            </p:cNvSpPr>
            <p:nvPr/>
          </p:nvSpPr>
          <p:spPr bwMode="auto">
            <a:xfrm>
              <a:off x="2131" y="1535"/>
              <a:ext cx="151" cy="259"/>
            </a:xfrm>
            <a:custGeom>
              <a:avLst/>
              <a:gdLst>
                <a:gd name="T0" fmla="*/ 151 w 151"/>
                <a:gd name="T1" fmla="*/ 0 h 259"/>
                <a:gd name="T2" fmla="*/ 151 w 151"/>
                <a:gd name="T3" fmla="*/ 204 h 259"/>
                <a:gd name="T4" fmla="*/ 0 w 151"/>
                <a:gd name="T5" fmla="*/ 259 h 259"/>
                <a:gd name="T6" fmla="*/ 0 w 151"/>
                <a:gd name="T7" fmla="*/ 55 h 259"/>
                <a:gd name="T8" fmla="*/ 151 w 151"/>
                <a:gd name="T9" fmla="*/ 0 h 259"/>
              </a:gdLst>
              <a:ahLst/>
              <a:cxnLst>
                <a:cxn ang="0">
                  <a:pos x="T0" y="T1"/>
                </a:cxn>
                <a:cxn ang="0">
                  <a:pos x="T2" y="T3"/>
                </a:cxn>
                <a:cxn ang="0">
                  <a:pos x="T4" y="T5"/>
                </a:cxn>
                <a:cxn ang="0">
                  <a:pos x="T6" y="T7"/>
                </a:cxn>
                <a:cxn ang="0">
                  <a:pos x="T8" y="T9"/>
                </a:cxn>
              </a:cxnLst>
              <a:rect l="0" t="0" r="r" b="b"/>
              <a:pathLst>
                <a:path w="151" h="259">
                  <a:moveTo>
                    <a:pt x="151" y="0"/>
                  </a:moveTo>
                  <a:lnTo>
                    <a:pt x="151" y="204"/>
                  </a:lnTo>
                  <a:lnTo>
                    <a:pt x="0" y="259"/>
                  </a:lnTo>
                  <a:lnTo>
                    <a:pt x="0" y="55"/>
                  </a:lnTo>
                  <a:lnTo>
                    <a:pt x="15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53" name="Freeform 26"/>
            <p:cNvSpPr>
              <a:spLocks/>
            </p:cNvSpPr>
            <p:nvPr/>
          </p:nvSpPr>
          <p:spPr bwMode="auto">
            <a:xfrm>
              <a:off x="2141" y="1553"/>
              <a:ext cx="131" cy="224"/>
            </a:xfrm>
            <a:custGeom>
              <a:avLst/>
              <a:gdLst>
                <a:gd name="T0" fmla="*/ 131 w 131"/>
                <a:gd name="T1" fmla="*/ 0 h 224"/>
                <a:gd name="T2" fmla="*/ 131 w 131"/>
                <a:gd name="T3" fmla="*/ 176 h 224"/>
                <a:gd name="T4" fmla="*/ 0 w 131"/>
                <a:gd name="T5" fmla="*/ 224 h 224"/>
                <a:gd name="T6" fmla="*/ 0 w 131"/>
                <a:gd name="T7" fmla="*/ 47 h 224"/>
                <a:gd name="T8" fmla="*/ 131 w 131"/>
                <a:gd name="T9" fmla="*/ 0 h 224"/>
              </a:gdLst>
              <a:ahLst/>
              <a:cxnLst>
                <a:cxn ang="0">
                  <a:pos x="T0" y="T1"/>
                </a:cxn>
                <a:cxn ang="0">
                  <a:pos x="T2" y="T3"/>
                </a:cxn>
                <a:cxn ang="0">
                  <a:pos x="T4" y="T5"/>
                </a:cxn>
                <a:cxn ang="0">
                  <a:pos x="T6" y="T7"/>
                </a:cxn>
                <a:cxn ang="0">
                  <a:pos x="T8" y="T9"/>
                </a:cxn>
              </a:cxnLst>
              <a:rect l="0" t="0" r="r" b="b"/>
              <a:pathLst>
                <a:path w="131" h="224">
                  <a:moveTo>
                    <a:pt x="131" y="0"/>
                  </a:moveTo>
                  <a:lnTo>
                    <a:pt x="131" y="176"/>
                  </a:lnTo>
                  <a:lnTo>
                    <a:pt x="0" y="224"/>
                  </a:lnTo>
                  <a:lnTo>
                    <a:pt x="0" y="47"/>
                  </a:lnTo>
                  <a:lnTo>
                    <a:pt x="131" y="0"/>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54" name="Freeform 27"/>
            <p:cNvSpPr>
              <a:spLocks/>
            </p:cNvSpPr>
            <p:nvPr/>
          </p:nvSpPr>
          <p:spPr bwMode="auto">
            <a:xfrm>
              <a:off x="2282" y="1535"/>
              <a:ext cx="22" cy="265"/>
            </a:xfrm>
            <a:custGeom>
              <a:avLst/>
              <a:gdLst>
                <a:gd name="T0" fmla="*/ 0 w 22"/>
                <a:gd name="T1" fmla="*/ 0 h 265"/>
                <a:gd name="T2" fmla="*/ 0 w 22"/>
                <a:gd name="T3" fmla="*/ 4 h 265"/>
                <a:gd name="T4" fmla="*/ 0 w 22"/>
                <a:gd name="T5" fmla="*/ 203 h 265"/>
                <a:gd name="T6" fmla="*/ 22 w 22"/>
                <a:gd name="T7" fmla="*/ 265 h 265"/>
                <a:gd name="T8" fmla="*/ 0 w 22"/>
                <a:gd name="T9" fmla="*/ 0 h 265"/>
              </a:gdLst>
              <a:ahLst/>
              <a:cxnLst>
                <a:cxn ang="0">
                  <a:pos x="T0" y="T1"/>
                </a:cxn>
                <a:cxn ang="0">
                  <a:pos x="T2" y="T3"/>
                </a:cxn>
                <a:cxn ang="0">
                  <a:pos x="T4" y="T5"/>
                </a:cxn>
                <a:cxn ang="0">
                  <a:pos x="T6" y="T7"/>
                </a:cxn>
                <a:cxn ang="0">
                  <a:pos x="T8" y="T9"/>
                </a:cxn>
              </a:cxnLst>
              <a:rect l="0" t="0" r="r" b="b"/>
              <a:pathLst>
                <a:path w="22" h="265">
                  <a:moveTo>
                    <a:pt x="0" y="0"/>
                  </a:moveTo>
                  <a:lnTo>
                    <a:pt x="0" y="4"/>
                  </a:lnTo>
                  <a:lnTo>
                    <a:pt x="0" y="203"/>
                  </a:lnTo>
                  <a:lnTo>
                    <a:pt x="22" y="265"/>
                  </a:lnTo>
                  <a:lnTo>
                    <a:pt x="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55" name="Freeform 28"/>
            <p:cNvSpPr>
              <a:spLocks/>
            </p:cNvSpPr>
            <p:nvPr/>
          </p:nvSpPr>
          <p:spPr bwMode="auto">
            <a:xfrm>
              <a:off x="2282" y="1535"/>
              <a:ext cx="22" cy="265"/>
            </a:xfrm>
            <a:custGeom>
              <a:avLst/>
              <a:gdLst>
                <a:gd name="T0" fmla="*/ 0 w 22"/>
                <a:gd name="T1" fmla="*/ 0 h 265"/>
                <a:gd name="T2" fmla="*/ 0 w 22"/>
                <a:gd name="T3" fmla="*/ 4 h 265"/>
                <a:gd name="T4" fmla="*/ 0 w 22"/>
                <a:gd name="T5" fmla="*/ 203 h 265"/>
                <a:gd name="T6" fmla="*/ 22 w 22"/>
                <a:gd name="T7" fmla="*/ 265 h 265"/>
              </a:gdLst>
              <a:ahLst/>
              <a:cxnLst>
                <a:cxn ang="0">
                  <a:pos x="T0" y="T1"/>
                </a:cxn>
                <a:cxn ang="0">
                  <a:pos x="T2" y="T3"/>
                </a:cxn>
                <a:cxn ang="0">
                  <a:pos x="T4" y="T5"/>
                </a:cxn>
                <a:cxn ang="0">
                  <a:pos x="T6" y="T7"/>
                </a:cxn>
              </a:cxnLst>
              <a:rect l="0" t="0" r="r" b="b"/>
              <a:pathLst>
                <a:path w="22" h="265">
                  <a:moveTo>
                    <a:pt x="0" y="0"/>
                  </a:moveTo>
                  <a:lnTo>
                    <a:pt x="0" y="4"/>
                  </a:lnTo>
                  <a:lnTo>
                    <a:pt x="0" y="203"/>
                  </a:lnTo>
                  <a:lnTo>
                    <a:pt x="22" y="2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56" name="Oval 29"/>
            <p:cNvSpPr>
              <a:spLocks noChangeArrowheads="1"/>
            </p:cNvSpPr>
            <p:nvPr/>
          </p:nvSpPr>
          <p:spPr bwMode="auto">
            <a:xfrm>
              <a:off x="2296" y="1804"/>
              <a:ext cx="23" cy="24"/>
            </a:xfrm>
            <a:prstGeom prst="ellipse">
              <a:avLst/>
            </a:pr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57" name="Freeform 30"/>
            <p:cNvSpPr>
              <a:spLocks/>
            </p:cNvSpPr>
            <p:nvPr/>
          </p:nvSpPr>
          <p:spPr bwMode="auto">
            <a:xfrm>
              <a:off x="839" y="1964"/>
              <a:ext cx="84" cy="122"/>
            </a:xfrm>
            <a:custGeom>
              <a:avLst/>
              <a:gdLst>
                <a:gd name="T0" fmla="*/ 22 w 84"/>
                <a:gd name="T1" fmla="*/ 15 h 122"/>
                <a:gd name="T2" fmla="*/ 0 w 84"/>
                <a:gd name="T3" fmla="*/ 48 h 122"/>
                <a:gd name="T4" fmla="*/ 12 w 84"/>
                <a:gd name="T5" fmla="*/ 53 h 122"/>
                <a:gd name="T6" fmla="*/ 26 w 84"/>
                <a:gd name="T7" fmla="*/ 30 h 122"/>
                <a:gd name="T8" fmla="*/ 26 w 84"/>
                <a:gd name="T9" fmla="*/ 119 h 122"/>
                <a:gd name="T10" fmla="*/ 38 w 84"/>
                <a:gd name="T11" fmla="*/ 122 h 122"/>
                <a:gd name="T12" fmla="*/ 38 w 84"/>
                <a:gd name="T13" fmla="*/ 32 h 122"/>
                <a:gd name="T14" fmla="*/ 64 w 84"/>
                <a:gd name="T15" fmla="*/ 71 h 122"/>
                <a:gd name="T16" fmla="*/ 84 w 84"/>
                <a:gd name="T17" fmla="*/ 79 h 122"/>
                <a:gd name="T18" fmla="*/ 48 w 84"/>
                <a:gd name="T19" fmla="*/ 24 h 122"/>
                <a:gd name="T20" fmla="*/ 32 w 84"/>
                <a:gd name="T21" fmla="*/ 0 h 122"/>
                <a:gd name="T22" fmla="*/ 22 w 84"/>
                <a:gd name="T23" fmla="*/ 1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22">
                  <a:moveTo>
                    <a:pt x="22" y="15"/>
                  </a:moveTo>
                  <a:lnTo>
                    <a:pt x="0" y="48"/>
                  </a:lnTo>
                  <a:lnTo>
                    <a:pt x="12" y="53"/>
                  </a:lnTo>
                  <a:lnTo>
                    <a:pt x="26" y="30"/>
                  </a:lnTo>
                  <a:lnTo>
                    <a:pt x="26" y="119"/>
                  </a:lnTo>
                  <a:lnTo>
                    <a:pt x="38" y="122"/>
                  </a:lnTo>
                  <a:lnTo>
                    <a:pt x="38" y="32"/>
                  </a:lnTo>
                  <a:lnTo>
                    <a:pt x="64" y="71"/>
                  </a:lnTo>
                  <a:lnTo>
                    <a:pt x="84" y="79"/>
                  </a:lnTo>
                  <a:lnTo>
                    <a:pt x="48" y="24"/>
                  </a:lnTo>
                  <a:lnTo>
                    <a:pt x="32" y="0"/>
                  </a:lnTo>
                  <a:lnTo>
                    <a:pt x="22"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58" name="Freeform 31"/>
            <p:cNvSpPr>
              <a:spLocks/>
            </p:cNvSpPr>
            <p:nvPr/>
          </p:nvSpPr>
          <p:spPr bwMode="auto">
            <a:xfrm>
              <a:off x="1083" y="1486"/>
              <a:ext cx="1249" cy="1755"/>
            </a:xfrm>
            <a:custGeom>
              <a:avLst/>
              <a:gdLst>
                <a:gd name="T0" fmla="*/ 1211 w 1211"/>
                <a:gd name="T1" fmla="*/ 364 h 1702"/>
                <a:gd name="T2" fmla="*/ 1189 w 1211"/>
                <a:gd name="T3" fmla="*/ 337 h 1702"/>
                <a:gd name="T4" fmla="*/ 968 w 1211"/>
                <a:gd name="T5" fmla="*/ 420 h 1702"/>
                <a:gd name="T6" fmla="*/ 922 w 1211"/>
                <a:gd name="T7" fmla="*/ 387 h 1702"/>
                <a:gd name="T8" fmla="*/ 871 w 1211"/>
                <a:gd name="T9" fmla="*/ 296 h 1702"/>
                <a:gd name="T10" fmla="*/ 790 w 1211"/>
                <a:gd name="T11" fmla="*/ 339 h 1702"/>
                <a:gd name="T12" fmla="*/ 427 w 1211"/>
                <a:gd name="T13" fmla="*/ 51 h 1702"/>
                <a:gd name="T14" fmla="*/ 326 w 1211"/>
                <a:gd name="T15" fmla="*/ 70 h 1702"/>
                <a:gd name="T16" fmla="*/ 297 w 1211"/>
                <a:gd name="T17" fmla="*/ 0 h 1702"/>
                <a:gd name="T18" fmla="*/ 237 w 1211"/>
                <a:gd name="T19" fmla="*/ 43 h 1702"/>
                <a:gd name="T20" fmla="*/ 104 w 1211"/>
                <a:gd name="T21" fmla="*/ 3 h 1702"/>
                <a:gd name="T22" fmla="*/ 23 w 1211"/>
                <a:gd name="T23" fmla="*/ 28 h 1702"/>
                <a:gd name="T24" fmla="*/ 14 w 1211"/>
                <a:gd name="T25" fmla="*/ 8 h 1702"/>
                <a:gd name="T26" fmla="*/ 0 w 1211"/>
                <a:gd name="T27" fmla="*/ 15 h 1702"/>
                <a:gd name="T28" fmla="*/ 15 w 1211"/>
                <a:gd name="T29" fmla="*/ 47 h 1702"/>
                <a:gd name="T30" fmla="*/ 104 w 1211"/>
                <a:gd name="T31" fmla="*/ 20 h 1702"/>
                <a:gd name="T32" fmla="*/ 240 w 1211"/>
                <a:gd name="T33" fmla="*/ 60 h 1702"/>
                <a:gd name="T34" fmla="*/ 290 w 1211"/>
                <a:gd name="T35" fmla="*/ 23 h 1702"/>
                <a:gd name="T36" fmla="*/ 317 w 1211"/>
                <a:gd name="T37" fmla="*/ 88 h 1702"/>
                <a:gd name="T38" fmla="*/ 423 w 1211"/>
                <a:gd name="T39" fmla="*/ 67 h 1702"/>
                <a:gd name="T40" fmla="*/ 788 w 1211"/>
                <a:gd name="T41" fmla="*/ 357 h 1702"/>
                <a:gd name="T42" fmla="*/ 865 w 1211"/>
                <a:gd name="T43" fmla="*/ 317 h 1702"/>
                <a:gd name="T44" fmla="*/ 910 w 1211"/>
                <a:gd name="T45" fmla="*/ 397 h 1702"/>
                <a:gd name="T46" fmla="*/ 966 w 1211"/>
                <a:gd name="T47" fmla="*/ 437 h 1702"/>
                <a:gd name="T48" fmla="*/ 1184 w 1211"/>
                <a:gd name="T49" fmla="*/ 355 h 1702"/>
                <a:gd name="T50" fmla="*/ 1191 w 1211"/>
                <a:gd name="T51" fmla="*/ 364 h 1702"/>
                <a:gd name="T52" fmla="*/ 1158 w 1211"/>
                <a:gd name="T53" fmla="*/ 401 h 1702"/>
                <a:gd name="T54" fmla="*/ 1158 w 1211"/>
                <a:gd name="T55" fmla="*/ 472 h 1702"/>
                <a:gd name="T56" fmla="*/ 1102 w 1211"/>
                <a:gd name="T57" fmla="*/ 493 h 1702"/>
                <a:gd name="T58" fmla="*/ 1102 w 1211"/>
                <a:gd name="T59" fmla="*/ 554 h 1702"/>
                <a:gd name="T60" fmla="*/ 942 w 1211"/>
                <a:gd name="T61" fmla="*/ 650 h 1702"/>
                <a:gd name="T62" fmla="*/ 499 w 1211"/>
                <a:gd name="T63" fmla="*/ 532 h 1702"/>
                <a:gd name="T64" fmla="*/ 499 w 1211"/>
                <a:gd name="T65" fmla="*/ 1702 h 1702"/>
                <a:gd name="T66" fmla="*/ 506 w 1211"/>
                <a:gd name="T67" fmla="*/ 1702 h 1702"/>
                <a:gd name="T68" fmla="*/ 514 w 1211"/>
                <a:gd name="T69" fmla="*/ 1702 h 1702"/>
                <a:gd name="T70" fmla="*/ 514 w 1211"/>
                <a:gd name="T71" fmla="*/ 552 h 1702"/>
                <a:gd name="T72" fmla="*/ 942 w 1211"/>
                <a:gd name="T73" fmla="*/ 666 h 1702"/>
                <a:gd name="T74" fmla="*/ 945 w 1211"/>
                <a:gd name="T75" fmla="*/ 667 h 1702"/>
                <a:gd name="T76" fmla="*/ 1118 w 1211"/>
                <a:gd name="T77" fmla="*/ 563 h 1702"/>
                <a:gd name="T78" fmla="*/ 1118 w 1211"/>
                <a:gd name="T79" fmla="*/ 504 h 1702"/>
                <a:gd name="T80" fmla="*/ 1173 w 1211"/>
                <a:gd name="T81" fmla="*/ 483 h 1702"/>
                <a:gd name="T82" fmla="*/ 1173 w 1211"/>
                <a:gd name="T83" fmla="*/ 407 h 1702"/>
                <a:gd name="T84" fmla="*/ 1211 w 1211"/>
                <a:gd name="T85" fmla="*/ 364 h 1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11" h="1702">
                  <a:moveTo>
                    <a:pt x="1211" y="364"/>
                  </a:moveTo>
                  <a:cubicBezTo>
                    <a:pt x="1189" y="337"/>
                    <a:pt x="1189" y="337"/>
                    <a:pt x="1189" y="337"/>
                  </a:cubicBezTo>
                  <a:cubicBezTo>
                    <a:pt x="968" y="420"/>
                    <a:pt x="968" y="420"/>
                    <a:pt x="968" y="420"/>
                  </a:cubicBezTo>
                  <a:cubicBezTo>
                    <a:pt x="922" y="387"/>
                    <a:pt x="922" y="387"/>
                    <a:pt x="922" y="387"/>
                  </a:cubicBezTo>
                  <a:cubicBezTo>
                    <a:pt x="871" y="296"/>
                    <a:pt x="871" y="296"/>
                    <a:pt x="871" y="296"/>
                  </a:cubicBezTo>
                  <a:cubicBezTo>
                    <a:pt x="790" y="339"/>
                    <a:pt x="790" y="339"/>
                    <a:pt x="790" y="339"/>
                  </a:cubicBezTo>
                  <a:cubicBezTo>
                    <a:pt x="427" y="51"/>
                    <a:pt x="427" y="51"/>
                    <a:pt x="427" y="51"/>
                  </a:cubicBezTo>
                  <a:cubicBezTo>
                    <a:pt x="326" y="70"/>
                    <a:pt x="326" y="70"/>
                    <a:pt x="326" y="70"/>
                  </a:cubicBezTo>
                  <a:cubicBezTo>
                    <a:pt x="297" y="0"/>
                    <a:pt x="297" y="0"/>
                    <a:pt x="297" y="0"/>
                  </a:cubicBezTo>
                  <a:cubicBezTo>
                    <a:pt x="237" y="43"/>
                    <a:pt x="237" y="43"/>
                    <a:pt x="237" y="43"/>
                  </a:cubicBezTo>
                  <a:cubicBezTo>
                    <a:pt x="104" y="3"/>
                    <a:pt x="104" y="3"/>
                    <a:pt x="104" y="3"/>
                  </a:cubicBezTo>
                  <a:cubicBezTo>
                    <a:pt x="23" y="28"/>
                    <a:pt x="23" y="28"/>
                    <a:pt x="23" y="28"/>
                  </a:cubicBezTo>
                  <a:cubicBezTo>
                    <a:pt x="14" y="8"/>
                    <a:pt x="14" y="8"/>
                    <a:pt x="14" y="8"/>
                  </a:cubicBezTo>
                  <a:cubicBezTo>
                    <a:pt x="0" y="15"/>
                    <a:pt x="0" y="15"/>
                    <a:pt x="0" y="15"/>
                  </a:cubicBezTo>
                  <a:cubicBezTo>
                    <a:pt x="15" y="47"/>
                    <a:pt x="15" y="47"/>
                    <a:pt x="15" y="47"/>
                  </a:cubicBezTo>
                  <a:cubicBezTo>
                    <a:pt x="104" y="20"/>
                    <a:pt x="104" y="20"/>
                    <a:pt x="104" y="20"/>
                  </a:cubicBezTo>
                  <a:cubicBezTo>
                    <a:pt x="240" y="60"/>
                    <a:pt x="240" y="60"/>
                    <a:pt x="240" y="60"/>
                  </a:cubicBezTo>
                  <a:cubicBezTo>
                    <a:pt x="290" y="23"/>
                    <a:pt x="290" y="23"/>
                    <a:pt x="290" y="23"/>
                  </a:cubicBezTo>
                  <a:cubicBezTo>
                    <a:pt x="317" y="88"/>
                    <a:pt x="317" y="88"/>
                    <a:pt x="317" y="88"/>
                  </a:cubicBezTo>
                  <a:cubicBezTo>
                    <a:pt x="423" y="67"/>
                    <a:pt x="423" y="67"/>
                    <a:pt x="423" y="67"/>
                  </a:cubicBezTo>
                  <a:cubicBezTo>
                    <a:pt x="788" y="357"/>
                    <a:pt x="788" y="357"/>
                    <a:pt x="788" y="357"/>
                  </a:cubicBezTo>
                  <a:cubicBezTo>
                    <a:pt x="865" y="317"/>
                    <a:pt x="865" y="317"/>
                    <a:pt x="865" y="317"/>
                  </a:cubicBezTo>
                  <a:cubicBezTo>
                    <a:pt x="910" y="397"/>
                    <a:pt x="910" y="397"/>
                    <a:pt x="910" y="397"/>
                  </a:cubicBezTo>
                  <a:cubicBezTo>
                    <a:pt x="966" y="437"/>
                    <a:pt x="966" y="437"/>
                    <a:pt x="966" y="437"/>
                  </a:cubicBezTo>
                  <a:cubicBezTo>
                    <a:pt x="1184" y="355"/>
                    <a:pt x="1184" y="355"/>
                    <a:pt x="1184" y="355"/>
                  </a:cubicBezTo>
                  <a:cubicBezTo>
                    <a:pt x="1191" y="364"/>
                    <a:pt x="1191" y="364"/>
                    <a:pt x="1191" y="364"/>
                  </a:cubicBezTo>
                  <a:cubicBezTo>
                    <a:pt x="1158" y="401"/>
                    <a:pt x="1158" y="401"/>
                    <a:pt x="1158" y="401"/>
                  </a:cubicBezTo>
                  <a:cubicBezTo>
                    <a:pt x="1158" y="472"/>
                    <a:pt x="1158" y="472"/>
                    <a:pt x="1158" y="472"/>
                  </a:cubicBezTo>
                  <a:cubicBezTo>
                    <a:pt x="1102" y="493"/>
                    <a:pt x="1102" y="493"/>
                    <a:pt x="1102" y="493"/>
                  </a:cubicBezTo>
                  <a:cubicBezTo>
                    <a:pt x="1102" y="554"/>
                    <a:pt x="1102" y="554"/>
                    <a:pt x="1102" y="554"/>
                  </a:cubicBezTo>
                  <a:cubicBezTo>
                    <a:pt x="942" y="650"/>
                    <a:pt x="942" y="650"/>
                    <a:pt x="942" y="650"/>
                  </a:cubicBezTo>
                  <a:cubicBezTo>
                    <a:pt x="499" y="532"/>
                    <a:pt x="499" y="532"/>
                    <a:pt x="499" y="532"/>
                  </a:cubicBezTo>
                  <a:cubicBezTo>
                    <a:pt x="499" y="1702"/>
                    <a:pt x="499" y="1702"/>
                    <a:pt x="499" y="1702"/>
                  </a:cubicBezTo>
                  <a:cubicBezTo>
                    <a:pt x="504" y="1702"/>
                    <a:pt x="506" y="1702"/>
                    <a:pt x="506" y="1702"/>
                  </a:cubicBezTo>
                  <a:cubicBezTo>
                    <a:pt x="506" y="1702"/>
                    <a:pt x="509" y="1702"/>
                    <a:pt x="514" y="1702"/>
                  </a:cubicBezTo>
                  <a:cubicBezTo>
                    <a:pt x="514" y="552"/>
                    <a:pt x="514" y="552"/>
                    <a:pt x="514" y="552"/>
                  </a:cubicBezTo>
                  <a:cubicBezTo>
                    <a:pt x="942" y="666"/>
                    <a:pt x="942" y="666"/>
                    <a:pt x="942" y="666"/>
                  </a:cubicBezTo>
                  <a:cubicBezTo>
                    <a:pt x="945" y="667"/>
                    <a:pt x="945" y="667"/>
                    <a:pt x="945" y="667"/>
                  </a:cubicBezTo>
                  <a:cubicBezTo>
                    <a:pt x="1118" y="563"/>
                    <a:pt x="1118" y="563"/>
                    <a:pt x="1118" y="563"/>
                  </a:cubicBezTo>
                  <a:cubicBezTo>
                    <a:pt x="1118" y="504"/>
                    <a:pt x="1118" y="504"/>
                    <a:pt x="1118" y="504"/>
                  </a:cubicBezTo>
                  <a:cubicBezTo>
                    <a:pt x="1173" y="483"/>
                    <a:pt x="1173" y="483"/>
                    <a:pt x="1173" y="483"/>
                  </a:cubicBezTo>
                  <a:cubicBezTo>
                    <a:pt x="1173" y="407"/>
                    <a:pt x="1173" y="407"/>
                    <a:pt x="1173" y="407"/>
                  </a:cubicBezTo>
                  <a:lnTo>
                    <a:pt x="1211" y="3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59" name="Freeform 32"/>
            <p:cNvSpPr>
              <a:spLocks/>
            </p:cNvSpPr>
            <p:nvPr/>
          </p:nvSpPr>
          <p:spPr bwMode="auto">
            <a:xfrm>
              <a:off x="1212" y="2663"/>
              <a:ext cx="393" cy="183"/>
            </a:xfrm>
            <a:custGeom>
              <a:avLst/>
              <a:gdLst>
                <a:gd name="T0" fmla="*/ 381 w 381"/>
                <a:gd name="T1" fmla="*/ 150 h 177"/>
                <a:gd name="T2" fmla="*/ 381 w 381"/>
                <a:gd name="T3" fmla="*/ 113 h 177"/>
                <a:gd name="T4" fmla="*/ 250 w 381"/>
                <a:gd name="T5" fmla="*/ 100 h 177"/>
                <a:gd name="T6" fmla="*/ 0 w 381"/>
                <a:gd name="T7" fmla="*/ 113 h 177"/>
                <a:gd name="T8" fmla="*/ 308 w 381"/>
                <a:gd name="T9" fmla="*/ 177 h 177"/>
                <a:gd name="T10" fmla="*/ 381 w 381"/>
                <a:gd name="T11" fmla="*/ 170 h 177"/>
                <a:gd name="T12" fmla="*/ 381 w 381"/>
                <a:gd name="T13" fmla="*/ 150 h 177"/>
              </a:gdLst>
              <a:ahLst/>
              <a:cxnLst>
                <a:cxn ang="0">
                  <a:pos x="T0" y="T1"/>
                </a:cxn>
                <a:cxn ang="0">
                  <a:pos x="T2" y="T3"/>
                </a:cxn>
                <a:cxn ang="0">
                  <a:pos x="T4" y="T5"/>
                </a:cxn>
                <a:cxn ang="0">
                  <a:pos x="T6" y="T7"/>
                </a:cxn>
                <a:cxn ang="0">
                  <a:pos x="T8" y="T9"/>
                </a:cxn>
                <a:cxn ang="0">
                  <a:pos x="T10" y="T11"/>
                </a:cxn>
                <a:cxn ang="0">
                  <a:pos x="T12" y="T13"/>
                </a:cxn>
              </a:cxnLst>
              <a:rect l="0" t="0" r="r" b="b"/>
              <a:pathLst>
                <a:path w="381" h="177">
                  <a:moveTo>
                    <a:pt x="381" y="150"/>
                  </a:moveTo>
                  <a:cubicBezTo>
                    <a:pt x="381" y="113"/>
                    <a:pt x="381" y="113"/>
                    <a:pt x="381" y="113"/>
                  </a:cubicBezTo>
                  <a:cubicBezTo>
                    <a:pt x="381" y="113"/>
                    <a:pt x="290" y="110"/>
                    <a:pt x="250" y="100"/>
                  </a:cubicBezTo>
                  <a:cubicBezTo>
                    <a:pt x="241" y="95"/>
                    <a:pt x="107" y="0"/>
                    <a:pt x="0" y="113"/>
                  </a:cubicBezTo>
                  <a:cubicBezTo>
                    <a:pt x="259" y="170"/>
                    <a:pt x="308" y="177"/>
                    <a:pt x="308" y="177"/>
                  </a:cubicBezTo>
                  <a:cubicBezTo>
                    <a:pt x="381" y="170"/>
                    <a:pt x="381" y="170"/>
                    <a:pt x="381" y="170"/>
                  </a:cubicBezTo>
                  <a:lnTo>
                    <a:pt x="381" y="150"/>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60" name="Freeform 33"/>
            <p:cNvSpPr>
              <a:spLocks/>
            </p:cNvSpPr>
            <p:nvPr/>
          </p:nvSpPr>
          <p:spPr bwMode="auto">
            <a:xfrm>
              <a:off x="1158" y="3202"/>
              <a:ext cx="447" cy="228"/>
            </a:xfrm>
            <a:custGeom>
              <a:avLst/>
              <a:gdLst>
                <a:gd name="T0" fmla="*/ 0 w 433"/>
                <a:gd name="T1" fmla="*/ 218 h 221"/>
                <a:gd name="T2" fmla="*/ 108 w 433"/>
                <a:gd name="T3" fmla="*/ 185 h 221"/>
                <a:gd name="T4" fmla="*/ 287 w 433"/>
                <a:gd name="T5" fmla="*/ 51 h 221"/>
                <a:gd name="T6" fmla="*/ 433 w 433"/>
                <a:gd name="T7" fmla="*/ 40 h 221"/>
                <a:gd name="T8" fmla="*/ 433 w 433"/>
                <a:gd name="T9" fmla="*/ 0 h 221"/>
                <a:gd name="T10" fmla="*/ 127 w 433"/>
                <a:gd name="T11" fmla="*/ 8 h 221"/>
                <a:gd name="T12" fmla="*/ 17 w 433"/>
                <a:gd name="T13" fmla="*/ 168 h 221"/>
                <a:gd name="T14" fmla="*/ 0 w 433"/>
                <a:gd name="T15" fmla="*/ 218 h 2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3" h="221">
                  <a:moveTo>
                    <a:pt x="0" y="218"/>
                  </a:moveTo>
                  <a:cubicBezTo>
                    <a:pt x="0" y="218"/>
                    <a:pt x="56" y="221"/>
                    <a:pt x="108" y="185"/>
                  </a:cubicBezTo>
                  <a:cubicBezTo>
                    <a:pt x="139" y="157"/>
                    <a:pt x="223" y="64"/>
                    <a:pt x="287" y="51"/>
                  </a:cubicBezTo>
                  <a:cubicBezTo>
                    <a:pt x="355" y="41"/>
                    <a:pt x="399" y="34"/>
                    <a:pt x="433" y="40"/>
                  </a:cubicBezTo>
                  <a:cubicBezTo>
                    <a:pt x="433" y="0"/>
                    <a:pt x="433" y="0"/>
                    <a:pt x="433" y="0"/>
                  </a:cubicBezTo>
                  <a:cubicBezTo>
                    <a:pt x="127" y="8"/>
                    <a:pt x="127" y="8"/>
                    <a:pt x="127" y="8"/>
                  </a:cubicBezTo>
                  <a:cubicBezTo>
                    <a:pt x="17" y="168"/>
                    <a:pt x="17" y="168"/>
                    <a:pt x="17" y="168"/>
                  </a:cubicBezTo>
                  <a:lnTo>
                    <a:pt x="0" y="218"/>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61" name="Freeform 34"/>
            <p:cNvSpPr>
              <a:spLocks/>
            </p:cNvSpPr>
            <p:nvPr/>
          </p:nvSpPr>
          <p:spPr bwMode="auto">
            <a:xfrm>
              <a:off x="1089" y="2741"/>
              <a:ext cx="516" cy="686"/>
            </a:xfrm>
            <a:custGeom>
              <a:avLst/>
              <a:gdLst>
                <a:gd name="T0" fmla="*/ 116 w 500"/>
                <a:gd name="T1" fmla="*/ 40 h 665"/>
                <a:gd name="T2" fmla="*/ 2 w 500"/>
                <a:gd name="T3" fmla="*/ 510 h 665"/>
                <a:gd name="T4" fmla="*/ 75 w 500"/>
                <a:gd name="T5" fmla="*/ 665 h 665"/>
                <a:gd name="T6" fmla="*/ 208 w 500"/>
                <a:gd name="T7" fmla="*/ 544 h 665"/>
                <a:gd name="T8" fmla="*/ 360 w 500"/>
                <a:gd name="T9" fmla="*/ 455 h 665"/>
                <a:gd name="T10" fmla="*/ 500 w 500"/>
                <a:gd name="T11" fmla="*/ 447 h 665"/>
                <a:gd name="T12" fmla="*/ 500 w 500"/>
                <a:gd name="T13" fmla="*/ 75 h 665"/>
                <a:gd name="T14" fmla="*/ 365 w 500"/>
                <a:gd name="T15" fmla="*/ 56 h 665"/>
                <a:gd name="T16" fmla="*/ 251 w 500"/>
                <a:gd name="T17" fmla="*/ 2 h 665"/>
                <a:gd name="T18" fmla="*/ 116 w 500"/>
                <a:gd name="T19" fmla="*/ 40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0" h="665">
                  <a:moveTo>
                    <a:pt x="116" y="40"/>
                  </a:moveTo>
                  <a:cubicBezTo>
                    <a:pt x="116" y="40"/>
                    <a:pt x="9" y="233"/>
                    <a:pt x="2" y="510"/>
                  </a:cubicBezTo>
                  <a:cubicBezTo>
                    <a:pt x="0" y="539"/>
                    <a:pt x="4" y="665"/>
                    <a:pt x="75" y="665"/>
                  </a:cubicBezTo>
                  <a:cubicBezTo>
                    <a:pt x="95" y="665"/>
                    <a:pt x="172" y="590"/>
                    <a:pt x="208" y="544"/>
                  </a:cubicBezTo>
                  <a:cubicBezTo>
                    <a:pt x="225" y="526"/>
                    <a:pt x="296" y="460"/>
                    <a:pt x="360" y="455"/>
                  </a:cubicBezTo>
                  <a:cubicBezTo>
                    <a:pt x="424" y="449"/>
                    <a:pt x="488" y="449"/>
                    <a:pt x="500" y="447"/>
                  </a:cubicBezTo>
                  <a:cubicBezTo>
                    <a:pt x="500" y="75"/>
                    <a:pt x="500" y="75"/>
                    <a:pt x="500" y="75"/>
                  </a:cubicBezTo>
                  <a:cubicBezTo>
                    <a:pt x="500" y="75"/>
                    <a:pt x="387" y="73"/>
                    <a:pt x="365" y="56"/>
                  </a:cubicBezTo>
                  <a:cubicBezTo>
                    <a:pt x="343" y="40"/>
                    <a:pt x="292" y="0"/>
                    <a:pt x="251" y="2"/>
                  </a:cubicBezTo>
                  <a:cubicBezTo>
                    <a:pt x="210" y="4"/>
                    <a:pt x="146" y="9"/>
                    <a:pt x="116" y="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62" name="Freeform 35"/>
            <p:cNvSpPr>
              <a:spLocks/>
            </p:cNvSpPr>
            <p:nvPr/>
          </p:nvSpPr>
          <p:spPr bwMode="auto">
            <a:xfrm>
              <a:off x="1605" y="2663"/>
              <a:ext cx="394" cy="183"/>
            </a:xfrm>
            <a:custGeom>
              <a:avLst/>
              <a:gdLst>
                <a:gd name="T0" fmla="*/ 0 w 382"/>
                <a:gd name="T1" fmla="*/ 150 h 177"/>
                <a:gd name="T2" fmla="*/ 0 w 382"/>
                <a:gd name="T3" fmla="*/ 113 h 177"/>
                <a:gd name="T4" fmla="*/ 132 w 382"/>
                <a:gd name="T5" fmla="*/ 100 h 177"/>
                <a:gd name="T6" fmla="*/ 382 w 382"/>
                <a:gd name="T7" fmla="*/ 113 h 177"/>
                <a:gd name="T8" fmla="*/ 73 w 382"/>
                <a:gd name="T9" fmla="*/ 177 h 177"/>
                <a:gd name="T10" fmla="*/ 0 w 382"/>
                <a:gd name="T11" fmla="*/ 170 h 177"/>
                <a:gd name="T12" fmla="*/ 0 w 382"/>
                <a:gd name="T13" fmla="*/ 150 h 177"/>
              </a:gdLst>
              <a:ahLst/>
              <a:cxnLst>
                <a:cxn ang="0">
                  <a:pos x="T0" y="T1"/>
                </a:cxn>
                <a:cxn ang="0">
                  <a:pos x="T2" y="T3"/>
                </a:cxn>
                <a:cxn ang="0">
                  <a:pos x="T4" y="T5"/>
                </a:cxn>
                <a:cxn ang="0">
                  <a:pos x="T6" y="T7"/>
                </a:cxn>
                <a:cxn ang="0">
                  <a:pos x="T8" y="T9"/>
                </a:cxn>
                <a:cxn ang="0">
                  <a:pos x="T10" y="T11"/>
                </a:cxn>
                <a:cxn ang="0">
                  <a:pos x="T12" y="T13"/>
                </a:cxn>
              </a:cxnLst>
              <a:rect l="0" t="0" r="r" b="b"/>
              <a:pathLst>
                <a:path w="382" h="177">
                  <a:moveTo>
                    <a:pt x="0" y="150"/>
                  </a:moveTo>
                  <a:cubicBezTo>
                    <a:pt x="0" y="113"/>
                    <a:pt x="0" y="113"/>
                    <a:pt x="0" y="113"/>
                  </a:cubicBezTo>
                  <a:cubicBezTo>
                    <a:pt x="0" y="113"/>
                    <a:pt x="92" y="110"/>
                    <a:pt x="132" y="100"/>
                  </a:cubicBezTo>
                  <a:cubicBezTo>
                    <a:pt x="141" y="95"/>
                    <a:pt x="274" y="0"/>
                    <a:pt x="382" y="113"/>
                  </a:cubicBezTo>
                  <a:cubicBezTo>
                    <a:pt x="123" y="170"/>
                    <a:pt x="73" y="177"/>
                    <a:pt x="73" y="177"/>
                  </a:cubicBezTo>
                  <a:cubicBezTo>
                    <a:pt x="0" y="170"/>
                    <a:pt x="0" y="170"/>
                    <a:pt x="0" y="170"/>
                  </a:cubicBezTo>
                  <a:lnTo>
                    <a:pt x="0" y="1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63" name="Freeform 36"/>
            <p:cNvSpPr>
              <a:spLocks/>
            </p:cNvSpPr>
            <p:nvPr/>
          </p:nvSpPr>
          <p:spPr bwMode="auto">
            <a:xfrm>
              <a:off x="1605" y="3202"/>
              <a:ext cx="446" cy="228"/>
            </a:xfrm>
            <a:custGeom>
              <a:avLst/>
              <a:gdLst>
                <a:gd name="T0" fmla="*/ 433 w 433"/>
                <a:gd name="T1" fmla="*/ 218 h 221"/>
                <a:gd name="T2" fmla="*/ 326 w 433"/>
                <a:gd name="T3" fmla="*/ 185 h 221"/>
                <a:gd name="T4" fmla="*/ 146 w 433"/>
                <a:gd name="T5" fmla="*/ 51 h 221"/>
                <a:gd name="T6" fmla="*/ 0 w 433"/>
                <a:gd name="T7" fmla="*/ 40 h 221"/>
                <a:gd name="T8" fmla="*/ 0 w 433"/>
                <a:gd name="T9" fmla="*/ 0 h 221"/>
                <a:gd name="T10" fmla="*/ 307 w 433"/>
                <a:gd name="T11" fmla="*/ 8 h 221"/>
                <a:gd name="T12" fmla="*/ 417 w 433"/>
                <a:gd name="T13" fmla="*/ 168 h 221"/>
                <a:gd name="T14" fmla="*/ 433 w 433"/>
                <a:gd name="T15" fmla="*/ 218 h 2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3" h="221">
                  <a:moveTo>
                    <a:pt x="433" y="218"/>
                  </a:moveTo>
                  <a:cubicBezTo>
                    <a:pt x="433" y="218"/>
                    <a:pt x="378" y="221"/>
                    <a:pt x="326" y="185"/>
                  </a:cubicBezTo>
                  <a:cubicBezTo>
                    <a:pt x="294" y="157"/>
                    <a:pt x="210" y="64"/>
                    <a:pt x="146" y="51"/>
                  </a:cubicBezTo>
                  <a:cubicBezTo>
                    <a:pt x="79" y="41"/>
                    <a:pt x="35" y="34"/>
                    <a:pt x="0" y="40"/>
                  </a:cubicBezTo>
                  <a:cubicBezTo>
                    <a:pt x="0" y="0"/>
                    <a:pt x="0" y="0"/>
                    <a:pt x="0" y="0"/>
                  </a:cubicBezTo>
                  <a:cubicBezTo>
                    <a:pt x="307" y="8"/>
                    <a:pt x="307" y="8"/>
                    <a:pt x="307" y="8"/>
                  </a:cubicBezTo>
                  <a:cubicBezTo>
                    <a:pt x="417" y="168"/>
                    <a:pt x="417" y="168"/>
                    <a:pt x="417" y="168"/>
                  </a:cubicBezTo>
                  <a:lnTo>
                    <a:pt x="433"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64" name="Freeform 37"/>
            <p:cNvSpPr>
              <a:spLocks/>
            </p:cNvSpPr>
            <p:nvPr/>
          </p:nvSpPr>
          <p:spPr bwMode="auto">
            <a:xfrm>
              <a:off x="1607" y="2741"/>
              <a:ext cx="515" cy="686"/>
            </a:xfrm>
            <a:custGeom>
              <a:avLst/>
              <a:gdLst>
                <a:gd name="T0" fmla="*/ 384 w 500"/>
                <a:gd name="T1" fmla="*/ 40 h 665"/>
                <a:gd name="T2" fmla="*/ 498 w 500"/>
                <a:gd name="T3" fmla="*/ 510 h 665"/>
                <a:gd name="T4" fmla="*/ 425 w 500"/>
                <a:gd name="T5" fmla="*/ 665 h 665"/>
                <a:gd name="T6" fmla="*/ 292 w 500"/>
                <a:gd name="T7" fmla="*/ 544 h 665"/>
                <a:gd name="T8" fmla="*/ 140 w 500"/>
                <a:gd name="T9" fmla="*/ 455 h 665"/>
                <a:gd name="T10" fmla="*/ 0 w 500"/>
                <a:gd name="T11" fmla="*/ 448 h 665"/>
                <a:gd name="T12" fmla="*/ 0 w 500"/>
                <a:gd name="T13" fmla="*/ 75 h 665"/>
                <a:gd name="T14" fmla="*/ 135 w 500"/>
                <a:gd name="T15" fmla="*/ 56 h 665"/>
                <a:gd name="T16" fmla="*/ 249 w 500"/>
                <a:gd name="T17" fmla="*/ 2 h 665"/>
                <a:gd name="T18" fmla="*/ 384 w 500"/>
                <a:gd name="T19" fmla="*/ 40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0" h="665">
                  <a:moveTo>
                    <a:pt x="384" y="40"/>
                  </a:moveTo>
                  <a:cubicBezTo>
                    <a:pt x="384" y="40"/>
                    <a:pt x="491" y="233"/>
                    <a:pt x="498" y="510"/>
                  </a:cubicBezTo>
                  <a:cubicBezTo>
                    <a:pt x="500" y="539"/>
                    <a:pt x="497" y="665"/>
                    <a:pt x="425" y="665"/>
                  </a:cubicBezTo>
                  <a:cubicBezTo>
                    <a:pt x="405" y="665"/>
                    <a:pt x="329" y="590"/>
                    <a:pt x="292" y="544"/>
                  </a:cubicBezTo>
                  <a:cubicBezTo>
                    <a:pt x="276" y="526"/>
                    <a:pt x="204" y="460"/>
                    <a:pt x="140" y="455"/>
                  </a:cubicBezTo>
                  <a:cubicBezTo>
                    <a:pt x="77" y="449"/>
                    <a:pt x="13" y="449"/>
                    <a:pt x="0" y="448"/>
                  </a:cubicBezTo>
                  <a:cubicBezTo>
                    <a:pt x="0" y="75"/>
                    <a:pt x="0" y="75"/>
                    <a:pt x="0" y="75"/>
                  </a:cubicBezTo>
                  <a:cubicBezTo>
                    <a:pt x="0" y="75"/>
                    <a:pt x="113" y="73"/>
                    <a:pt x="135" y="56"/>
                  </a:cubicBezTo>
                  <a:cubicBezTo>
                    <a:pt x="157" y="40"/>
                    <a:pt x="208" y="0"/>
                    <a:pt x="249" y="2"/>
                  </a:cubicBezTo>
                  <a:cubicBezTo>
                    <a:pt x="290" y="4"/>
                    <a:pt x="354" y="9"/>
                    <a:pt x="384" y="40"/>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65" name="Freeform 38"/>
            <p:cNvSpPr>
              <a:spLocks noEditPoints="1"/>
            </p:cNvSpPr>
            <p:nvPr/>
          </p:nvSpPr>
          <p:spPr bwMode="auto">
            <a:xfrm>
              <a:off x="1364" y="3005"/>
              <a:ext cx="177" cy="176"/>
            </a:xfrm>
            <a:custGeom>
              <a:avLst/>
              <a:gdLst>
                <a:gd name="T0" fmla="*/ 101 w 171"/>
                <a:gd name="T1" fmla="*/ 171 h 171"/>
                <a:gd name="T2" fmla="*/ 171 w 171"/>
                <a:gd name="T3" fmla="*/ 101 h 171"/>
                <a:gd name="T4" fmla="*/ 101 w 171"/>
                <a:gd name="T5" fmla="*/ 101 h 171"/>
                <a:gd name="T6" fmla="*/ 101 w 171"/>
                <a:gd name="T7" fmla="*/ 171 h 171"/>
                <a:gd name="T8" fmla="*/ 0 w 171"/>
                <a:gd name="T9" fmla="*/ 101 h 171"/>
                <a:gd name="T10" fmla="*/ 70 w 171"/>
                <a:gd name="T11" fmla="*/ 171 h 171"/>
                <a:gd name="T12" fmla="*/ 70 w 171"/>
                <a:gd name="T13" fmla="*/ 101 h 171"/>
                <a:gd name="T14" fmla="*/ 0 w 171"/>
                <a:gd name="T15" fmla="*/ 101 h 171"/>
                <a:gd name="T16" fmla="*/ 70 w 171"/>
                <a:gd name="T17" fmla="*/ 0 h 171"/>
                <a:gd name="T18" fmla="*/ 0 w 171"/>
                <a:gd name="T19" fmla="*/ 70 h 171"/>
                <a:gd name="T20" fmla="*/ 70 w 171"/>
                <a:gd name="T21" fmla="*/ 70 h 171"/>
                <a:gd name="T22" fmla="*/ 70 w 171"/>
                <a:gd name="T23" fmla="*/ 0 h 171"/>
                <a:gd name="T24" fmla="*/ 171 w 171"/>
                <a:gd name="T25" fmla="*/ 70 h 171"/>
                <a:gd name="T26" fmla="*/ 101 w 171"/>
                <a:gd name="T27" fmla="*/ 0 h 171"/>
                <a:gd name="T28" fmla="*/ 101 w 171"/>
                <a:gd name="T29" fmla="*/ 70 h 171"/>
                <a:gd name="T30" fmla="*/ 171 w 171"/>
                <a:gd name="T31" fmla="*/ 7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171">
                  <a:moveTo>
                    <a:pt x="101" y="171"/>
                  </a:moveTo>
                  <a:cubicBezTo>
                    <a:pt x="136" y="165"/>
                    <a:pt x="165" y="136"/>
                    <a:pt x="171" y="101"/>
                  </a:cubicBezTo>
                  <a:cubicBezTo>
                    <a:pt x="101" y="101"/>
                    <a:pt x="101" y="101"/>
                    <a:pt x="101" y="101"/>
                  </a:cubicBezTo>
                  <a:lnTo>
                    <a:pt x="101" y="171"/>
                  </a:lnTo>
                  <a:close/>
                  <a:moveTo>
                    <a:pt x="0" y="101"/>
                  </a:moveTo>
                  <a:cubicBezTo>
                    <a:pt x="6" y="136"/>
                    <a:pt x="35" y="165"/>
                    <a:pt x="70" y="171"/>
                  </a:cubicBezTo>
                  <a:cubicBezTo>
                    <a:pt x="70" y="101"/>
                    <a:pt x="70" y="101"/>
                    <a:pt x="70" y="101"/>
                  </a:cubicBezTo>
                  <a:lnTo>
                    <a:pt x="0" y="101"/>
                  </a:lnTo>
                  <a:close/>
                  <a:moveTo>
                    <a:pt x="70" y="0"/>
                  </a:moveTo>
                  <a:cubicBezTo>
                    <a:pt x="35" y="6"/>
                    <a:pt x="6" y="35"/>
                    <a:pt x="0" y="70"/>
                  </a:cubicBezTo>
                  <a:cubicBezTo>
                    <a:pt x="70" y="70"/>
                    <a:pt x="70" y="70"/>
                    <a:pt x="70" y="70"/>
                  </a:cubicBezTo>
                  <a:lnTo>
                    <a:pt x="70" y="0"/>
                  </a:lnTo>
                  <a:close/>
                  <a:moveTo>
                    <a:pt x="171" y="70"/>
                  </a:moveTo>
                  <a:cubicBezTo>
                    <a:pt x="165" y="35"/>
                    <a:pt x="136" y="6"/>
                    <a:pt x="101" y="0"/>
                  </a:cubicBezTo>
                  <a:cubicBezTo>
                    <a:pt x="101" y="70"/>
                    <a:pt x="101" y="70"/>
                    <a:pt x="101" y="70"/>
                  </a:cubicBezTo>
                  <a:lnTo>
                    <a:pt x="171" y="7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66" name="Oval 39"/>
            <p:cNvSpPr>
              <a:spLocks noChangeArrowheads="1"/>
            </p:cNvSpPr>
            <p:nvPr/>
          </p:nvSpPr>
          <p:spPr bwMode="auto">
            <a:xfrm>
              <a:off x="1246" y="2814"/>
              <a:ext cx="139" cy="139"/>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67" name="Oval 40"/>
            <p:cNvSpPr>
              <a:spLocks noChangeArrowheads="1"/>
            </p:cNvSpPr>
            <p:nvPr/>
          </p:nvSpPr>
          <p:spPr bwMode="auto">
            <a:xfrm>
              <a:off x="1684" y="3021"/>
              <a:ext cx="139" cy="140"/>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68" name="Oval 41"/>
            <p:cNvSpPr>
              <a:spLocks noChangeArrowheads="1"/>
            </p:cNvSpPr>
            <p:nvPr/>
          </p:nvSpPr>
          <p:spPr bwMode="auto">
            <a:xfrm>
              <a:off x="1871" y="2799"/>
              <a:ext cx="69" cy="70"/>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69" name="Oval 42"/>
            <p:cNvSpPr>
              <a:spLocks noChangeArrowheads="1"/>
            </p:cNvSpPr>
            <p:nvPr/>
          </p:nvSpPr>
          <p:spPr bwMode="auto">
            <a:xfrm>
              <a:off x="1871" y="2951"/>
              <a:ext cx="69" cy="7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70" name="Oval 43"/>
            <p:cNvSpPr>
              <a:spLocks noChangeArrowheads="1"/>
            </p:cNvSpPr>
            <p:nvPr/>
          </p:nvSpPr>
          <p:spPr bwMode="auto">
            <a:xfrm>
              <a:off x="1794" y="2875"/>
              <a:ext cx="69" cy="70"/>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71" name="Oval 44"/>
            <p:cNvSpPr>
              <a:spLocks noChangeArrowheads="1"/>
            </p:cNvSpPr>
            <p:nvPr/>
          </p:nvSpPr>
          <p:spPr bwMode="auto">
            <a:xfrm>
              <a:off x="1947" y="2875"/>
              <a:ext cx="69" cy="70"/>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72" name="Oval 45"/>
            <p:cNvSpPr>
              <a:spLocks noChangeArrowheads="1"/>
            </p:cNvSpPr>
            <p:nvPr/>
          </p:nvSpPr>
          <p:spPr bwMode="auto">
            <a:xfrm>
              <a:off x="1541" y="2853"/>
              <a:ext cx="128" cy="129"/>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73" name="Freeform 46"/>
            <p:cNvSpPr>
              <a:spLocks/>
            </p:cNvSpPr>
            <p:nvPr/>
          </p:nvSpPr>
          <p:spPr bwMode="auto">
            <a:xfrm>
              <a:off x="1686" y="2896"/>
              <a:ext cx="55" cy="45"/>
            </a:xfrm>
            <a:custGeom>
              <a:avLst/>
              <a:gdLst>
                <a:gd name="T0" fmla="*/ 31 w 53"/>
                <a:gd name="T1" fmla="*/ 0 h 44"/>
                <a:gd name="T2" fmla="*/ 31 w 53"/>
                <a:gd name="T3" fmla="*/ 0 h 44"/>
                <a:gd name="T4" fmla="*/ 21 w 53"/>
                <a:gd name="T5" fmla="*/ 0 h 44"/>
                <a:gd name="T6" fmla="*/ 21 w 53"/>
                <a:gd name="T7" fmla="*/ 0 h 44"/>
                <a:gd name="T8" fmla="*/ 0 w 53"/>
                <a:gd name="T9" fmla="*/ 22 h 44"/>
                <a:gd name="T10" fmla="*/ 21 w 53"/>
                <a:gd name="T11" fmla="*/ 44 h 44"/>
                <a:gd name="T12" fmla="*/ 21 w 53"/>
                <a:gd name="T13" fmla="*/ 44 h 44"/>
                <a:gd name="T14" fmla="*/ 22 w 53"/>
                <a:gd name="T15" fmla="*/ 44 h 44"/>
                <a:gd name="T16" fmla="*/ 22 w 53"/>
                <a:gd name="T17" fmla="*/ 44 h 44"/>
                <a:gd name="T18" fmla="*/ 22 w 53"/>
                <a:gd name="T19" fmla="*/ 44 h 44"/>
                <a:gd name="T20" fmla="*/ 30 w 53"/>
                <a:gd name="T21" fmla="*/ 44 h 44"/>
                <a:gd name="T22" fmla="*/ 30 w 53"/>
                <a:gd name="T23" fmla="*/ 44 h 44"/>
                <a:gd name="T24" fmla="*/ 30 w 53"/>
                <a:gd name="T25" fmla="*/ 44 h 44"/>
                <a:gd name="T26" fmla="*/ 31 w 53"/>
                <a:gd name="T27" fmla="*/ 44 h 44"/>
                <a:gd name="T28" fmla="*/ 31 w 53"/>
                <a:gd name="T29" fmla="*/ 44 h 44"/>
                <a:gd name="T30" fmla="*/ 53 w 53"/>
                <a:gd name="T31" fmla="*/ 22 h 44"/>
                <a:gd name="T32" fmla="*/ 31 w 53"/>
                <a:gd name="T3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44">
                  <a:moveTo>
                    <a:pt x="31" y="0"/>
                  </a:moveTo>
                  <a:cubicBezTo>
                    <a:pt x="31" y="0"/>
                    <a:pt x="31" y="0"/>
                    <a:pt x="31" y="0"/>
                  </a:cubicBezTo>
                  <a:cubicBezTo>
                    <a:pt x="21" y="0"/>
                    <a:pt x="21" y="0"/>
                    <a:pt x="21" y="0"/>
                  </a:cubicBezTo>
                  <a:cubicBezTo>
                    <a:pt x="21" y="0"/>
                    <a:pt x="21" y="0"/>
                    <a:pt x="21" y="0"/>
                  </a:cubicBezTo>
                  <a:cubicBezTo>
                    <a:pt x="9" y="0"/>
                    <a:pt x="0" y="10"/>
                    <a:pt x="0" y="22"/>
                  </a:cubicBezTo>
                  <a:cubicBezTo>
                    <a:pt x="0" y="34"/>
                    <a:pt x="9" y="44"/>
                    <a:pt x="21" y="44"/>
                  </a:cubicBezTo>
                  <a:cubicBezTo>
                    <a:pt x="21" y="44"/>
                    <a:pt x="21" y="44"/>
                    <a:pt x="21" y="44"/>
                  </a:cubicBezTo>
                  <a:cubicBezTo>
                    <a:pt x="22" y="44"/>
                    <a:pt x="22" y="44"/>
                    <a:pt x="22" y="44"/>
                  </a:cubicBezTo>
                  <a:cubicBezTo>
                    <a:pt x="22" y="44"/>
                    <a:pt x="22" y="44"/>
                    <a:pt x="22" y="44"/>
                  </a:cubicBezTo>
                  <a:cubicBezTo>
                    <a:pt x="22" y="44"/>
                    <a:pt x="22" y="44"/>
                    <a:pt x="22" y="44"/>
                  </a:cubicBezTo>
                  <a:cubicBezTo>
                    <a:pt x="30" y="44"/>
                    <a:pt x="30" y="44"/>
                    <a:pt x="30" y="44"/>
                  </a:cubicBezTo>
                  <a:cubicBezTo>
                    <a:pt x="30" y="44"/>
                    <a:pt x="30" y="44"/>
                    <a:pt x="30" y="44"/>
                  </a:cubicBezTo>
                  <a:cubicBezTo>
                    <a:pt x="30" y="44"/>
                    <a:pt x="30" y="44"/>
                    <a:pt x="30" y="44"/>
                  </a:cubicBezTo>
                  <a:cubicBezTo>
                    <a:pt x="31" y="44"/>
                    <a:pt x="31" y="44"/>
                    <a:pt x="31" y="44"/>
                  </a:cubicBezTo>
                  <a:cubicBezTo>
                    <a:pt x="31" y="44"/>
                    <a:pt x="31" y="44"/>
                    <a:pt x="31" y="44"/>
                  </a:cubicBezTo>
                  <a:cubicBezTo>
                    <a:pt x="43" y="44"/>
                    <a:pt x="53" y="34"/>
                    <a:pt x="53" y="22"/>
                  </a:cubicBezTo>
                  <a:cubicBezTo>
                    <a:pt x="53" y="10"/>
                    <a:pt x="43" y="0"/>
                    <a:pt x="31"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74" name="Freeform 47"/>
            <p:cNvSpPr>
              <a:spLocks/>
            </p:cNvSpPr>
            <p:nvPr/>
          </p:nvSpPr>
          <p:spPr bwMode="auto">
            <a:xfrm>
              <a:off x="1469" y="2896"/>
              <a:ext cx="55" cy="45"/>
            </a:xfrm>
            <a:custGeom>
              <a:avLst/>
              <a:gdLst>
                <a:gd name="T0" fmla="*/ 31 w 53"/>
                <a:gd name="T1" fmla="*/ 0 h 44"/>
                <a:gd name="T2" fmla="*/ 31 w 53"/>
                <a:gd name="T3" fmla="*/ 0 h 44"/>
                <a:gd name="T4" fmla="*/ 21 w 53"/>
                <a:gd name="T5" fmla="*/ 0 h 44"/>
                <a:gd name="T6" fmla="*/ 21 w 53"/>
                <a:gd name="T7" fmla="*/ 0 h 44"/>
                <a:gd name="T8" fmla="*/ 0 w 53"/>
                <a:gd name="T9" fmla="*/ 22 h 44"/>
                <a:gd name="T10" fmla="*/ 21 w 53"/>
                <a:gd name="T11" fmla="*/ 44 h 44"/>
                <a:gd name="T12" fmla="*/ 21 w 53"/>
                <a:gd name="T13" fmla="*/ 44 h 44"/>
                <a:gd name="T14" fmla="*/ 22 w 53"/>
                <a:gd name="T15" fmla="*/ 44 h 44"/>
                <a:gd name="T16" fmla="*/ 22 w 53"/>
                <a:gd name="T17" fmla="*/ 44 h 44"/>
                <a:gd name="T18" fmla="*/ 22 w 53"/>
                <a:gd name="T19" fmla="*/ 44 h 44"/>
                <a:gd name="T20" fmla="*/ 31 w 53"/>
                <a:gd name="T21" fmla="*/ 44 h 44"/>
                <a:gd name="T22" fmla="*/ 31 w 53"/>
                <a:gd name="T23" fmla="*/ 44 h 44"/>
                <a:gd name="T24" fmla="*/ 31 w 53"/>
                <a:gd name="T25" fmla="*/ 44 h 44"/>
                <a:gd name="T26" fmla="*/ 31 w 53"/>
                <a:gd name="T27" fmla="*/ 44 h 44"/>
                <a:gd name="T28" fmla="*/ 31 w 53"/>
                <a:gd name="T29" fmla="*/ 44 h 44"/>
                <a:gd name="T30" fmla="*/ 53 w 53"/>
                <a:gd name="T31" fmla="*/ 22 h 44"/>
                <a:gd name="T32" fmla="*/ 31 w 53"/>
                <a:gd name="T3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44">
                  <a:moveTo>
                    <a:pt x="31" y="0"/>
                  </a:moveTo>
                  <a:cubicBezTo>
                    <a:pt x="31" y="0"/>
                    <a:pt x="31" y="0"/>
                    <a:pt x="31" y="0"/>
                  </a:cubicBezTo>
                  <a:cubicBezTo>
                    <a:pt x="21" y="0"/>
                    <a:pt x="21" y="0"/>
                    <a:pt x="21" y="0"/>
                  </a:cubicBezTo>
                  <a:cubicBezTo>
                    <a:pt x="21" y="0"/>
                    <a:pt x="21" y="0"/>
                    <a:pt x="21" y="0"/>
                  </a:cubicBezTo>
                  <a:cubicBezTo>
                    <a:pt x="9" y="0"/>
                    <a:pt x="0" y="10"/>
                    <a:pt x="0" y="22"/>
                  </a:cubicBezTo>
                  <a:cubicBezTo>
                    <a:pt x="0" y="34"/>
                    <a:pt x="9" y="44"/>
                    <a:pt x="21" y="44"/>
                  </a:cubicBezTo>
                  <a:cubicBezTo>
                    <a:pt x="21" y="44"/>
                    <a:pt x="21" y="44"/>
                    <a:pt x="21" y="44"/>
                  </a:cubicBezTo>
                  <a:cubicBezTo>
                    <a:pt x="22" y="44"/>
                    <a:pt x="22" y="44"/>
                    <a:pt x="22" y="44"/>
                  </a:cubicBezTo>
                  <a:cubicBezTo>
                    <a:pt x="22" y="44"/>
                    <a:pt x="22" y="44"/>
                    <a:pt x="22" y="44"/>
                  </a:cubicBezTo>
                  <a:cubicBezTo>
                    <a:pt x="22" y="44"/>
                    <a:pt x="22" y="44"/>
                    <a:pt x="22" y="44"/>
                  </a:cubicBezTo>
                  <a:cubicBezTo>
                    <a:pt x="31" y="44"/>
                    <a:pt x="31" y="44"/>
                    <a:pt x="31" y="44"/>
                  </a:cubicBezTo>
                  <a:cubicBezTo>
                    <a:pt x="31" y="44"/>
                    <a:pt x="31" y="44"/>
                    <a:pt x="31" y="44"/>
                  </a:cubicBezTo>
                  <a:cubicBezTo>
                    <a:pt x="31" y="44"/>
                    <a:pt x="31" y="44"/>
                    <a:pt x="31" y="44"/>
                  </a:cubicBezTo>
                  <a:cubicBezTo>
                    <a:pt x="31" y="44"/>
                    <a:pt x="31" y="44"/>
                    <a:pt x="31" y="44"/>
                  </a:cubicBezTo>
                  <a:cubicBezTo>
                    <a:pt x="31" y="44"/>
                    <a:pt x="31" y="44"/>
                    <a:pt x="31" y="44"/>
                  </a:cubicBezTo>
                  <a:cubicBezTo>
                    <a:pt x="43" y="44"/>
                    <a:pt x="53" y="34"/>
                    <a:pt x="53" y="22"/>
                  </a:cubicBezTo>
                  <a:cubicBezTo>
                    <a:pt x="53" y="10"/>
                    <a:pt x="43" y="0"/>
                    <a:pt x="31"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75" name="Freeform 48"/>
            <p:cNvSpPr>
              <a:spLocks/>
            </p:cNvSpPr>
            <p:nvPr/>
          </p:nvSpPr>
          <p:spPr bwMode="auto">
            <a:xfrm>
              <a:off x="1605" y="2853"/>
              <a:ext cx="64" cy="129"/>
            </a:xfrm>
            <a:custGeom>
              <a:avLst/>
              <a:gdLst>
                <a:gd name="T0" fmla="*/ 0 w 63"/>
                <a:gd name="T1" fmla="*/ 0 h 125"/>
                <a:gd name="T2" fmla="*/ 0 w 63"/>
                <a:gd name="T3" fmla="*/ 125 h 125"/>
                <a:gd name="T4" fmla="*/ 63 w 63"/>
                <a:gd name="T5" fmla="*/ 62 h 125"/>
                <a:gd name="T6" fmla="*/ 0 w 63"/>
                <a:gd name="T7" fmla="*/ 0 h 125"/>
              </a:gdLst>
              <a:ahLst/>
              <a:cxnLst>
                <a:cxn ang="0">
                  <a:pos x="T0" y="T1"/>
                </a:cxn>
                <a:cxn ang="0">
                  <a:pos x="T2" y="T3"/>
                </a:cxn>
                <a:cxn ang="0">
                  <a:pos x="T4" y="T5"/>
                </a:cxn>
                <a:cxn ang="0">
                  <a:pos x="T6" y="T7"/>
                </a:cxn>
              </a:cxnLst>
              <a:rect l="0" t="0" r="r" b="b"/>
              <a:pathLst>
                <a:path w="63" h="125">
                  <a:moveTo>
                    <a:pt x="0" y="0"/>
                  </a:moveTo>
                  <a:cubicBezTo>
                    <a:pt x="0" y="125"/>
                    <a:pt x="0" y="125"/>
                    <a:pt x="0" y="125"/>
                  </a:cubicBezTo>
                  <a:cubicBezTo>
                    <a:pt x="35" y="125"/>
                    <a:pt x="63" y="97"/>
                    <a:pt x="63" y="62"/>
                  </a:cubicBezTo>
                  <a:cubicBezTo>
                    <a:pt x="63" y="28"/>
                    <a:pt x="35" y="0"/>
                    <a:pt x="0" y="0"/>
                  </a:cubicBezTo>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Tree>
    <p:extLst>
      <p:ext uri="{BB962C8B-B14F-4D97-AF65-F5344CB8AC3E}">
        <p14:creationId xmlns:p14="http://schemas.microsoft.com/office/powerpoint/2010/main" val="15111954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2.14195E-6 -2.88243E-6 L 0.00153 -0.31661 " pathEditMode="relative" rAng="0" ptsTypes="AA">
                                      <p:cBhvr>
                                        <p:cTn id="6" dur="1000" fill="hold"/>
                                        <p:tgtEl>
                                          <p:spTgt spid="2"/>
                                        </p:tgtEl>
                                        <p:attrNameLst>
                                          <p:attrName>ppt_x</p:attrName>
                                          <p:attrName>ppt_y</p:attrName>
                                        </p:attrNameLst>
                                      </p:cBhvr>
                                      <p:rCtr x="77" y="-15842"/>
                                    </p:animMotion>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400"/>
                                        <p:tgtEl>
                                          <p:spTgt spid="7">
                                            <p:txEl>
                                              <p:pRg st="0" end="0"/>
                                            </p:txEl>
                                          </p:spTgt>
                                        </p:tgtEl>
                                      </p:cBhvr>
                                    </p:animEffect>
                                  </p:childTnLst>
                                </p:cTn>
                              </p:par>
                            </p:childTnLst>
                          </p:cTn>
                        </p:par>
                        <p:par>
                          <p:cTn id="11" fill="hold">
                            <p:stCondLst>
                              <p:cond delay="1400"/>
                            </p:stCondLst>
                            <p:childTnLst>
                              <p:par>
                                <p:cTn id="12" presetID="10" presetClass="entr" presetSubtype="0" fill="hold" nodeType="after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400"/>
                                        <p:tgtEl>
                                          <p:spTgt spid="7">
                                            <p:txEl>
                                              <p:pRg st="1" end="1"/>
                                            </p:txEl>
                                          </p:spTgt>
                                        </p:tgtEl>
                                      </p:cBhvr>
                                    </p:animEffect>
                                  </p:childTnLst>
                                </p:cTn>
                              </p:par>
                            </p:childTnLst>
                          </p:cTn>
                        </p:par>
                        <p:par>
                          <p:cTn id="15" fill="hold">
                            <p:stCondLst>
                              <p:cond delay="1800"/>
                            </p:stCondLst>
                            <p:childTnLst>
                              <p:par>
                                <p:cTn id="16" presetID="10" presetClass="entr" presetSubtype="0" fill="hold" nodeType="after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animEffect transition="in" filter="fade">
                                      <p:cBhvr>
                                        <p:cTn id="18" dur="400"/>
                                        <p:tgtEl>
                                          <p:spTgt spid="7">
                                            <p:txEl>
                                              <p:pRg st="2" end="2"/>
                                            </p:txEl>
                                          </p:spTgt>
                                        </p:tgtEl>
                                      </p:cBhvr>
                                    </p:animEffect>
                                  </p:childTnLst>
                                </p:cTn>
                              </p:par>
                            </p:childTnLst>
                          </p:cTn>
                        </p:par>
                        <p:par>
                          <p:cTn id="19" fill="hold">
                            <p:stCondLst>
                              <p:cond delay="2200"/>
                            </p:stCondLst>
                            <p:childTnLst>
                              <p:par>
                                <p:cTn id="20" presetID="10" presetClass="entr" presetSubtype="0" fill="hold" nodeType="after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400"/>
                                        <p:tgtEl>
                                          <p:spTgt spid="7">
                                            <p:txEl>
                                              <p:pRg st="3" end="3"/>
                                            </p:txEl>
                                          </p:spTgt>
                                        </p:tgtEl>
                                      </p:cBhvr>
                                    </p:animEffect>
                                  </p:childTnLst>
                                </p:cTn>
                              </p:par>
                            </p:childTnLst>
                          </p:cTn>
                        </p:par>
                        <p:par>
                          <p:cTn id="23" fill="hold">
                            <p:stCondLst>
                              <p:cond delay="2600"/>
                            </p:stCondLst>
                            <p:childTnLst>
                              <p:par>
                                <p:cTn id="24" presetID="10" presetClass="entr" presetSubtype="0" fill="hold" nodeType="afterEffect">
                                  <p:stCondLst>
                                    <p:cond delay="0"/>
                                  </p:stCondLst>
                                  <p:childTnLst>
                                    <p:set>
                                      <p:cBhvr>
                                        <p:cTn id="25" dur="1" fill="hold">
                                          <p:stCondLst>
                                            <p:cond delay="0"/>
                                          </p:stCondLst>
                                        </p:cTn>
                                        <p:tgtEl>
                                          <p:spTgt spid="7">
                                            <p:txEl>
                                              <p:pRg st="4" end="4"/>
                                            </p:txEl>
                                          </p:spTgt>
                                        </p:tgtEl>
                                        <p:attrNameLst>
                                          <p:attrName>style.visibility</p:attrName>
                                        </p:attrNameLst>
                                      </p:cBhvr>
                                      <p:to>
                                        <p:strVal val="visible"/>
                                      </p:to>
                                    </p:set>
                                    <p:animEffect transition="in" filter="fade">
                                      <p:cBhvr>
                                        <p:cTn id="26" dur="400"/>
                                        <p:tgtEl>
                                          <p:spTgt spid="7">
                                            <p:txEl>
                                              <p:pRg st="4" end="4"/>
                                            </p:txEl>
                                          </p:spTgt>
                                        </p:tgtEl>
                                      </p:cBhvr>
                                    </p:animEffect>
                                  </p:childTnLst>
                                </p:cTn>
                              </p:par>
                            </p:childTnLst>
                          </p:cTn>
                        </p:par>
                        <p:par>
                          <p:cTn id="27" fill="hold">
                            <p:stCondLst>
                              <p:cond delay="3000"/>
                            </p:stCondLst>
                            <p:childTnLst>
                              <p:par>
                                <p:cTn id="28" presetID="10" presetClass="entr" presetSubtype="0" fill="hold" nodeType="afterEffect">
                                  <p:stCondLst>
                                    <p:cond delay="0"/>
                                  </p:stCondLst>
                                  <p:childTnLst>
                                    <p:set>
                                      <p:cBhvr>
                                        <p:cTn id="29" dur="1" fill="hold">
                                          <p:stCondLst>
                                            <p:cond delay="0"/>
                                          </p:stCondLst>
                                        </p:cTn>
                                        <p:tgtEl>
                                          <p:spTgt spid="7">
                                            <p:txEl>
                                              <p:pRg st="5" end="5"/>
                                            </p:txEl>
                                          </p:spTgt>
                                        </p:tgtEl>
                                        <p:attrNameLst>
                                          <p:attrName>style.visibility</p:attrName>
                                        </p:attrNameLst>
                                      </p:cBhvr>
                                      <p:to>
                                        <p:strVal val="visible"/>
                                      </p:to>
                                    </p:set>
                                    <p:animEffect transition="in" filter="fade">
                                      <p:cBhvr>
                                        <p:cTn id="30" dur="400"/>
                                        <p:tgtEl>
                                          <p:spTgt spid="7">
                                            <p:txEl>
                                              <p:pRg st="5" end="5"/>
                                            </p:txEl>
                                          </p:spTgt>
                                        </p:tgtEl>
                                      </p:cBhvr>
                                    </p:animEffect>
                                  </p:childTnLst>
                                </p:cTn>
                              </p:par>
                            </p:childTnLst>
                          </p:cTn>
                        </p:par>
                        <p:par>
                          <p:cTn id="31" fill="hold">
                            <p:stCondLst>
                              <p:cond delay="3400"/>
                            </p:stCondLst>
                            <p:childTnLst>
                              <p:par>
                                <p:cTn id="32" presetID="10" presetClass="entr" presetSubtype="0" fill="hold" nodeType="afterEffect">
                                  <p:stCondLst>
                                    <p:cond delay="0"/>
                                  </p:stCondLst>
                                  <p:childTnLst>
                                    <p:set>
                                      <p:cBhvr>
                                        <p:cTn id="33" dur="1" fill="hold">
                                          <p:stCondLst>
                                            <p:cond delay="0"/>
                                          </p:stCondLst>
                                        </p:cTn>
                                        <p:tgtEl>
                                          <p:spTgt spid="7">
                                            <p:txEl>
                                              <p:pRg st="6" end="6"/>
                                            </p:txEl>
                                          </p:spTgt>
                                        </p:tgtEl>
                                        <p:attrNameLst>
                                          <p:attrName>style.visibility</p:attrName>
                                        </p:attrNameLst>
                                      </p:cBhvr>
                                      <p:to>
                                        <p:strVal val="visible"/>
                                      </p:to>
                                    </p:set>
                                    <p:animEffect transition="in" filter="fade">
                                      <p:cBhvr>
                                        <p:cTn id="34" dur="400"/>
                                        <p:tgtEl>
                                          <p:spTgt spid="7">
                                            <p:txEl>
                                              <p:pRg st="6" end="6"/>
                                            </p:txEl>
                                          </p:spTgt>
                                        </p:tgtEl>
                                      </p:cBhvr>
                                    </p:animEffect>
                                  </p:childTnLst>
                                </p:cTn>
                              </p:par>
                            </p:childTnLst>
                          </p:cTn>
                        </p:par>
                        <p:par>
                          <p:cTn id="35" fill="hold">
                            <p:stCondLst>
                              <p:cond delay="3800"/>
                            </p:stCondLst>
                            <p:childTnLst>
                              <p:par>
                                <p:cTn id="36" presetID="10" presetClass="entr" presetSubtype="0" fill="hold" nodeType="afterEffect">
                                  <p:stCondLst>
                                    <p:cond delay="0"/>
                                  </p:stCondLst>
                                  <p:childTnLst>
                                    <p:set>
                                      <p:cBhvr>
                                        <p:cTn id="37" dur="1" fill="hold">
                                          <p:stCondLst>
                                            <p:cond delay="0"/>
                                          </p:stCondLst>
                                        </p:cTn>
                                        <p:tgtEl>
                                          <p:spTgt spid="7">
                                            <p:txEl>
                                              <p:pRg st="7" end="7"/>
                                            </p:txEl>
                                          </p:spTgt>
                                        </p:tgtEl>
                                        <p:attrNameLst>
                                          <p:attrName>style.visibility</p:attrName>
                                        </p:attrNameLst>
                                      </p:cBhvr>
                                      <p:to>
                                        <p:strVal val="visible"/>
                                      </p:to>
                                    </p:set>
                                    <p:animEffect transition="in" filter="fade">
                                      <p:cBhvr>
                                        <p:cTn id="38" dur="4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Designing</a:t>
            </a:r>
            <a:r>
              <a:rPr lang="es-ES" dirty="0"/>
              <a:t> C# 7</a:t>
            </a:r>
          </a:p>
        </p:txBody>
      </p:sp>
      <p:sp>
        <p:nvSpPr>
          <p:cNvPr id="11" name="Text Placeholder 2"/>
          <p:cNvSpPr>
            <a:spLocks noGrp="1"/>
          </p:cNvSpPr>
          <p:nvPr>
            <p:ph type="body" sz="quarter" idx="4294967295"/>
          </p:nvPr>
        </p:nvSpPr>
        <p:spPr>
          <a:xfrm>
            <a:off x="282576" y="1091565"/>
            <a:ext cx="1219200" cy="572464"/>
          </a:xfrm>
          <a:prstGeom prst="rect">
            <a:avLst/>
          </a:prstGeom>
        </p:spPr>
        <p:txBody>
          <a:bodyPr/>
          <a:lstStyle/>
          <a:p>
            <a:pPr marL="0" indent="0">
              <a:buNone/>
            </a:pPr>
            <a:r>
              <a:rPr lang="es-ES" sz="2800" b="1" dirty="0" err="1">
                <a:solidFill>
                  <a:srgbClr val="525252"/>
                </a:solidFill>
              </a:rPr>
              <a:t>Tuples</a:t>
            </a:r>
            <a:endParaRPr lang="es-ES" sz="2800" b="1" dirty="0">
              <a:solidFill>
                <a:srgbClr val="00188F"/>
              </a:solidFill>
            </a:endParaRPr>
          </a:p>
        </p:txBody>
      </p:sp>
      <p:sp>
        <p:nvSpPr>
          <p:cNvPr id="12" name="Text Placeholder 2"/>
          <p:cNvSpPr>
            <a:spLocks noGrp="1"/>
          </p:cNvSpPr>
          <p:nvPr>
            <p:ph type="body" sz="quarter" idx="4294967295"/>
          </p:nvPr>
        </p:nvSpPr>
        <p:spPr>
          <a:xfrm>
            <a:off x="7695217" y="1131912"/>
            <a:ext cx="2977745" cy="475627"/>
          </a:xfrm>
          <a:prstGeom prst="rect">
            <a:avLst/>
          </a:prstGeom>
        </p:spPr>
        <p:txBody>
          <a:bodyPr/>
          <a:lstStyle/>
          <a:p>
            <a:pPr marL="0" indent="0">
              <a:buNone/>
            </a:pPr>
            <a:r>
              <a:rPr lang="es-ES" sz="2800" b="1" dirty="0" err="1">
                <a:solidFill>
                  <a:srgbClr val="525252"/>
                </a:solidFill>
              </a:rPr>
              <a:t>Pattern</a:t>
            </a:r>
            <a:r>
              <a:rPr lang="es-ES" sz="2800" b="1" dirty="0">
                <a:solidFill>
                  <a:srgbClr val="525252"/>
                </a:solidFill>
              </a:rPr>
              <a:t> </a:t>
            </a:r>
            <a:r>
              <a:rPr lang="es-ES" sz="2800" b="1" dirty="0" err="1">
                <a:solidFill>
                  <a:srgbClr val="525252"/>
                </a:solidFill>
              </a:rPr>
              <a:t>Matching</a:t>
            </a:r>
            <a:endParaRPr lang="es-ES" sz="2800" b="1" dirty="0">
              <a:solidFill>
                <a:srgbClr val="00188F"/>
              </a:solidFill>
            </a:endParaRPr>
          </a:p>
        </p:txBody>
      </p:sp>
      <p:sp>
        <p:nvSpPr>
          <p:cNvPr id="16" name="Text Placeholder 2"/>
          <p:cNvSpPr>
            <a:spLocks noGrp="1"/>
          </p:cNvSpPr>
          <p:nvPr>
            <p:ph type="body" sz="quarter" idx="4294967295"/>
          </p:nvPr>
        </p:nvSpPr>
        <p:spPr>
          <a:xfrm>
            <a:off x="282576" y="4836583"/>
            <a:ext cx="4953000" cy="553535"/>
          </a:xfrm>
          <a:prstGeom prst="rect">
            <a:avLst/>
          </a:prstGeom>
        </p:spPr>
        <p:txBody>
          <a:bodyPr/>
          <a:lstStyle/>
          <a:p>
            <a:pPr marL="0" indent="0">
              <a:buNone/>
            </a:pPr>
            <a:r>
              <a:rPr lang="es-ES" sz="2800" b="1" dirty="0">
                <a:solidFill>
                  <a:srgbClr val="525252"/>
                </a:solidFill>
              </a:rPr>
              <a:t>Records &amp; </a:t>
            </a:r>
            <a:r>
              <a:rPr lang="es-ES" sz="2800" b="1" dirty="0" err="1">
                <a:solidFill>
                  <a:srgbClr val="525252"/>
                </a:solidFill>
              </a:rPr>
              <a:t>With</a:t>
            </a:r>
            <a:r>
              <a:rPr lang="es-ES" sz="2800" b="1" dirty="0">
                <a:solidFill>
                  <a:srgbClr val="525252"/>
                </a:solidFill>
              </a:rPr>
              <a:t> </a:t>
            </a:r>
            <a:r>
              <a:rPr lang="es-ES" sz="2800" b="1" dirty="0" err="1">
                <a:solidFill>
                  <a:srgbClr val="525252"/>
                </a:solidFill>
              </a:rPr>
              <a:t>Expressions</a:t>
            </a:r>
            <a:endParaRPr lang="es-ES" sz="2800" b="1" dirty="0">
              <a:solidFill>
                <a:srgbClr val="00188F"/>
              </a:solidFill>
            </a:endParaRPr>
          </a:p>
        </p:txBody>
      </p:sp>
      <p:pic>
        <p:nvPicPr>
          <p:cNvPr id="23" name="Picture 22"/>
          <p:cNvPicPr>
            <a:picLocks noChangeAspect="1"/>
          </p:cNvPicPr>
          <p:nvPr/>
        </p:nvPicPr>
        <p:blipFill>
          <a:blip r:embed="rId3"/>
          <a:stretch>
            <a:fillRect/>
          </a:stretch>
        </p:blipFill>
        <p:spPr>
          <a:xfrm>
            <a:off x="427037" y="1664029"/>
            <a:ext cx="7001112" cy="2943864"/>
          </a:xfrm>
          <a:prstGeom prst="rect">
            <a:avLst/>
          </a:prstGeom>
        </p:spPr>
      </p:pic>
      <p:pic>
        <p:nvPicPr>
          <p:cNvPr id="24" name="Picture 23"/>
          <p:cNvPicPr>
            <a:picLocks noChangeAspect="1"/>
          </p:cNvPicPr>
          <p:nvPr/>
        </p:nvPicPr>
        <p:blipFill>
          <a:blip r:embed="rId4"/>
          <a:stretch>
            <a:fillRect/>
          </a:stretch>
        </p:blipFill>
        <p:spPr>
          <a:xfrm>
            <a:off x="7830039" y="1664029"/>
            <a:ext cx="4038377" cy="4264828"/>
          </a:xfrm>
          <a:prstGeom prst="rect">
            <a:avLst/>
          </a:prstGeom>
        </p:spPr>
      </p:pic>
      <p:grpSp>
        <p:nvGrpSpPr>
          <p:cNvPr id="28" name="Group 27"/>
          <p:cNvGrpSpPr/>
          <p:nvPr/>
        </p:nvGrpSpPr>
        <p:grpSpPr>
          <a:xfrm>
            <a:off x="427037" y="5390118"/>
            <a:ext cx="6466440" cy="1319870"/>
            <a:chOff x="407003" y="5618808"/>
            <a:chExt cx="6466440" cy="1319870"/>
          </a:xfrm>
        </p:grpSpPr>
        <p:sp>
          <p:nvSpPr>
            <p:cNvPr id="27" name="Rectangle 26"/>
            <p:cNvSpPr/>
            <p:nvPr/>
          </p:nvSpPr>
          <p:spPr bwMode="auto">
            <a:xfrm>
              <a:off x="407003" y="5618808"/>
              <a:ext cx="6466439" cy="1319870"/>
            </a:xfrm>
            <a:prstGeom prst="rect">
              <a:avLst/>
            </a:prstGeom>
            <a:solidFill>
              <a:srgbClr val="EDEDED"/>
            </a:solidFill>
            <a:ln>
              <a:solidFill>
                <a:srgbClr val="EDEDE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s-E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25" name="Picture 24"/>
            <p:cNvPicPr>
              <a:picLocks noChangeAspect="1"/>
            </p:cNvPicPr>
            <p:nvPr/>
          </p:nvPicPr>
          <p:blipFill>
            <a:blip r:embed="rId5"/>
            <a:stretch>
              <a:fillRect/>
            </a:stretch>
          </p:blipFill>
          <p:spPr>
            <a:xfrm>
              <a:off x="431164" y="5618808"/>
              <a:ext cx="3667247" cy="471773"/>
            </a:xfrm>
            <a:prstGeom prst="rect">
              <a:avLst/>
            </a:prstGeom>
          </p:spPr>
        </p:pic>
        <p:pic>
          <p:nvPicPr>
            <p:cNvPr id="26" name="Picture 25"/>
            <p:cNvPicPr>
              <a:picLocks noChangeAspect="1"/>
            </p:cNvPicPr>
            <p:nvPr/>
          </p:nvPicPr>
          <p:blipFill>
            <a:blip r:embed="rId6"/>
            <a:stretch>
              <a:fillRect/>
            </a:stretch>
          </p:blipFill>
          <p:spPr>
            <a:xfrm>
              <a:off x="407004" y="6089486"/>
              <a:ext cx="6466439" cy="849192"/>
            </a:xfrm>
            <a:prstGeom prst="rect">
              <a:avLst/>
            </a:prstGeom>
          </p:spPr>
        </p:pic>
      </p:grpSp>
      <p:sp>
        <p:nvSpPr>
          <p:cNvPr id="29" name="Rectangle 28"/>
          <p:cNvSpPr/>
          <p:nvPr/>
        </p:nvSpPr>
        <p:spPr>
          <a:xfrm>
            <a:off x="8275320" y="6417819"/>
            <a:ext cx="3593096" cy="369332"/>
          </a:xfrm>
          <a:prstGeom prst="rect">
            <a:avLst/>
          </a:prstGeom>
        </p:spPr>
        <p:txBody>
          <a:bodyPr wrap="square">
            <a:spAutoFit/>
          </a:bodyPr>
          <a:lstStyle/>
          <a:p>
            <a:pPr algn="r"/>
            <a:r>
              <a:rPr lang="en-US" dirty="0"/>
              <a:t>* none of these concepts are set</a:t>
            </a:r>
            <a:endParaRPr lang="es-ES" dirty="0"/>
          </a:p>
        </p:txBody>
      </p:sp>
      <p:sp>
        <p:nvSpPr>
          <p:cNvPr id="30" name="Rectangle 29"/>
          <p:cNvSpPr/>
          <p:nvPr/>
        </p:nvSpPr>
        <p:spPr>
          <a:xfrm>
            <a:off x="1302407" y="1088251"/>
            <a:ext cx="199369" cy="369332"/>
          </a:xfrm>
          <a:prstGeom prst="rect">
            <a:avLst/>
          </a:prstGeom>
        </p:spPr>
        <p:txBody>
          <a:bodyPr wrap="square">
            <a:spAutoFit/>
          </a:bodyPr>
          <a:lstStyle/>
          <a:p>
            <a:pPr algn="r"/>
            <a:r>
              <a:rPr lang="en-US" dirty="0"/>
              <a:t>*</a:t>
            </a:r>
            <a:endParaRPr lang="es-ES" dirty="0"/>
          </a:p>
        </p:txBody>
      </p:sp>
      <p:sp>
        <p:nvSpPr>
          <p:cNvPr id="31" name="Rectangle 30"/>
          <p:cNvSpPr/>
          <p:nvPr/>
        </p:nvSpPr>
        <p:spPr>
          <a:xfrm>
            <a:off x="10333037" y="1131912"/>
            <a:ext cx="199369" cy="369332"/>
          </a:xfrm>
          <a:prstGeom prst="rect">
            <a:avLst/>
          </a:prstGeom>
        </p:spPr>
        <p:txBody>
          <a:bodyPr wrap="square">
            <a:spAutoFit/>
          </a:bodyPr>
          <a:lstStyle/>
          <a:p>
            <a:pPr algn="r"/>
            <a:r>
              <a:rPr lang="en-US" dirty="0"/>
              <a:t>*</a:t>
            </a:r>
            <a:endParaRPr lang="es-ES" dirty="0"/>
          </a:p>
        </p:txBody>
      </p:sp>
      <p:sp>
        <p:nvSpPr>
          <p:cNvPr id="32" name="Rectangle 31"/>
          <p:cNvSpPr/>
          <p:nvPr/>
        </p:nvSpPr>
        <p:spPr>
          <a:xfrm>
            <a:off x="4494868" y="4834737"/>
            <a:ext cx="199369" cy="369332"/>
          </a:xfrm>
          <a:prstGeom prst="rect">
            <a:avLst/>
          </a:prstGeom>
        </p:spPr>
        <p:txBody>
          <a:bodyPr wrap="square">
            <a:spAutoFit/>
          </a:bodyPr>
          <a:lstStyle/>
          <a:p>
            <a:pPr algn="r"/>
            <a:r>
              <a:rPr lang="en-US" dirty="0"/>
              <a:t>*</a:t>
            </a:r>
            <a:endParaRPr lang="es-ES" dirty="0"/>
          </a:p>
        </p:txBody>
      </p:sp>
    </p:spTree>
    <p:extLst>
      <p:ext uri="{BB962C8B-B14F-4D97-AF65-F5344CB8AC3E}">
        <p14:creationId xmlns:p14="http://schemas.microsoft.com/office/powerpoint/2010/main" val="422486786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a:spLocks noGrp="1"/>
          </p:cNvSpPr>
          <p:nvPr>
            <p:ph type="body" sz="quarter" idx="4294967295"/>
          </p:nvPr>
        </p:nvSpPr>
        <p:spPr>
          <a:xfrm>
            <a:off x="5075237" y="1973262"/>
            <a:ext cx="6781800" cy="4364272"/>
          </a:xfrm>
          <a:prstGeom prst="rect">
            <a:avLst/>
          </a:prstGeom>
        </p:spPr>
        <p:txBody>
          <a:bodyPr/>
          <a:lstStyle/>
          <a:p>
            <a:pPr marL="0" indent="0">
              <a:buNone/>
            </a:pPr>
            <a:r>
              <a:rPr lang="es-ES" sz="2800" b="1" dirty="0" err="1">
                <a:solidFill>
                  <a:srgbClr val="525252"/>
                </a:solidFill>
              </a:rPr>
              <a:t>Functional</a:t>
            </a:r>
            <a:r>
              <a:rPr lang="es-ES" sz="2800" b="1" dirty="0">
                <a:solidFill>
                  <a:srgbClr val="525252"/>
                </a:solidFill>
              </a:rPr>
              <a:t> </a:t>
            </a:r>
            <a:r>
              <a:rPr lang="es-ES" sz="2800" b="1" dirty="0" err="1">
                <a:solidFill>
                  <a:srgbClr val="525252"/>
                </a:solidFill>
              </a:rPr>
              <a:t>Programming</a:t>
            </a:r>
            <a:r>
              <a:rPr lang="es-ES" sz="2800" b="1" dirty="0">
                <a:solidFill>
                  <a:srgbClr val="525252"/>
                </a:solidFill>
              </a:rPr>
              <a:t> </a:t>
            </a:r>
            <a:r>
              <a:rPr lang="es-ES" sz="2800" b="1" dirty="0" err="1">
                <a:solidFill>
                  <a:srgbClr val="525252"/>
                </a:solidFill>
              </a:rPr>
              <a:t>with</a:t>
            </a:r>
            <a:r>
              <a:rPr lang="es-ES" sz="2800" b="1" dirty="0">
                <a:solidFill>
                  <a:srgbClr val="525252"/>
                </a:solidFill>
              </a:rPr>
              <a:t> C# </a:t>
            </a:r>
            <a:r>
              <a:rPr lang="es-ES" sz="2800" b="1" dirty="0" err="1">
                <a:solidFill>
                  <a:srgbClr val="525252"/>
                </a:solidFill>
              </a:rPr>
              <a:t>is</a:t>
            </a:r>
            <a:r>
              <a:rPr lang="es-ES" sz="2800" b="1" dirty="0">
                <a:solidFill>
                  <a:srgbClr val="525252"/>
                </a:solidFill>
              </a:rPr>
              <a:t> </a:t>
            </a:r>
            <a:r>
              <a:rPr lang="es-ES" sz="2800" b="1" dirty="0" err="1">
                <a:solidFill>
                  <a:srgbClr val="00188F"/>
                </a:solidFill>
              </a:rPr>
              <a:t>feasible</a:t>
            </a:r>
            <a:endParaRPr lang="es-ES" sz="2800" b="1" dirty="0">
              <a:solidFill>
                <a:srgbClr val="00188F"/>
              </a:solidFill>
            </a:endParaRPr>
          </a:p>
          <a:p>
            <a:pPr marL="0" indent="0">
              <a:buNone/>
            </a:pPr>
            <a:r>
              <a:rPr lang="es-ES" sz="2800" b="1" dirty="0" err="1">
                <a:solidFill>
                  <a:srgbClr val="525252"/>
                </a:solidFill>
              </a:rPr>
              <a:t>Functions</a:t>
            </a:r>
            <a:r>
              <a:rPr lang="es-ES" sz="2800" b="1" dirty="0">
                <a:solidFill>
                  <a:srgbClr val="525252"/>
                </a:solidFill>
              </a:rPr>
              <a:t> are </a:t>
            </a:r>
            <a:r>
              <a:rPr lang="es-ES" sz="2800" b="1" dirty="0" err="1">
                <a:solidFill>
                  <a:srgbClr val="00188F"/>
                </a:solidFill>
              </a:rPr>
              <a:t>First-class</a:t>
            </a:r>
            <a:r>
              <a:rPr lang="es-ES" sz="2800" b="1" dirty="0">
                <a:solidFill>
                  <a:srgbClr val="525252"/>
                </a:solidFill>
              </a:rPr>
              <a:t> in C#</a:t>
            </a:r>
          </a:p>
          <a:p>
            <a:pPr marL="0" indent="0">
              <a:buNone/>
            </a:pPr>
            <a:r>
              <a:rPr lang="es-ES" sz="2800" b="1" dirty="0" err="1">
                <a:solidFill>
                  <a:srgbClr val="525252"/>
                </a:solidFill>
              </a:rPr>
              <a:t>Potential</a:t>
            </a:r>
            <a:r>
              <a:rPr lang="es-ES" sz="2800" b="1" dirty="0">
                <a:solidFill>
                  <a:srgbClr val="525252"/>
                </a:solidFill>
              </a:rPr>
              <a:t> </a:t>
            </a:r>
            <a:r>
              <a:rPr lang="es-ES" sz="2800" b="1" dirty="0" err="1">
                <a:solidFill>
                  <a:srgbClr val="00188F"/>
                </a:solidFill>
              </a:rPr>
              <a:t>benefits</a:t>
            </a:r>
            <a:r>
              <a:rPr lang="es-ES" sz="2800" b="1" dirty="0">
                <a:solidFill>
                  <a:srgbClr val="525252"/>
                </a:solidFill>
              </a:rPr>
              <a:t>:</a:t>
            </a:r>
          </a:p>
          <a:p>
            <a:pPr marL="0" indent="0">
              <a:buNone/>
            </a:pPr>
            <a:r>
              <a:rPr lang="es-ES" sz="2800" b="1" dirty="0">
                <a:solidFill>
                  <a:srgbClr val="525252"/>
                </a:solidFill>
              </a:rPr>
              <a:t>	More </a:t>
            </a:r>
            <a:r>
              <a:rPr lang="es-ES" sz="2800" b="1" dirty="0" err="1">
                <a:solidFill>
                  <a:srgbClr val="00188F"/>
                </a:solidFill>
              </a:rPr>
              <a:t>brevity</a:t>
            </a:r>
            <a:endParaRPr lang="es-ES" sz="2800" b="1" dirty="0">
              <a:solidFill>
                <a:srgbClr val="00188F"/>
              </a:solidFill>
            </a:endParaRPr>
          </a:p>
          <a:p>
            <a:pPr marL="0" indent="0">
              <a:buNone/>
            </a:pPr>
            <a:r>
              <a:rPr lang="es-ES" sz="2800" b="1" dirty="0">
                <a:solidFill>
                  <a:srgbClr val="525252"/>
                </a:solidFill>
              </a:rPr>
              <a:t>	</a:t>
            </a:r>
            <a:r>
              <a:rPr lang="es-ES" sz="2800" b="1" dirty="0" err="1">
                <a:solidFill>
                  <a:srgbClr val="525252"/>
                </a:solidFill>
              </a:rPr>
              <a:t>Less</a:t>
            </a:r>
            <a:r>
              <a:rPr lang="es-ES" sz="2800" b="1" dirty="0">
                <a:solidFill>
                  <a:srgbClr val="00188F"/>
                </a:solidFill>
              </a:rPr>
              <a:t> </a:t>
            </a:r>
            <a:r>
              <a:rPr lang="es-ES" sz="2800" b="1" dirty="0" err="1">
                <a:solidFill>
                  <a:srgbClr val="00188F"/>
                </a:solidFill>
              </a:rPr>
              <a:t>side</a:t>
            </a:r>
            <a:r>
              <a:rPr lang="es-ES" sz="2800" b="1" dirty="0">
                <a:solidFill>
                  <a:srgbClr val="00188F"/>
                </a:solidFill>
              </a:rPr>
              <a:t> </a:t>
            </a:r>
            <a:r>
              <a:rPr lang="es-ES" sz="2800" b="1" dirty="0" err="1">
                <a:solidFill>
                  <a:srgbClr val="00188F"/>
                </a:solidFill>
              </a:rPr>
              <a:t>effects</a:t>
            </a:r>
            <a:endParaRPr lang="es-ES" sz="2800" b="1" dirty="0">
              <a:solidFill>
                <a:srgbClr val="00188F"/>
              </a:solidFill>
            </a:endParaRPr>
          </a:p>
          <a:p>
            <a:pPr marL="0" indent="0">
              <a:buNone/>
            </a:pPr>
            <a:r>
              <a:rPr lang="es-ES" sz="2800" b="1" dirty="0">
                <a:solidFill>
                  <a:srgbClr val="525252"/>
                </a:solidFill>
              </a:rPr>
              <a:t>	</a:t>
            </a:r>
            <a:r>
              <a:rPr lang="es-ES" sz="2800" b="1" dirty="0" err="1">
                <a:solidFill>
                  <a:srgbClr val="525252"/>
                </a:solidFill>
              </a:rPr>
              <a:t>Better</a:t>
            </a:r>
            <a:r>
              <a:rPr lang="es-ES" sz="2800" b="1" dirty="0">
                <a:solidFill>
                  <a:srgbClr val="525252"/>
                </a:solidFill>
              </a:rPr>
              <a:t> </a:t>
            </a:r>
            <a:r>
              <a:rPr lang="es-ES" sz="2800" b="1" dirty="0" err="1">
                <a:solidFill>
                  <a:srgbClr val="00188F"/>
                </a:solidFill>
              </a:rPr>
              <a:t>concurrency</a:t>
            </a:r>
            <a:endParaRPr lang="es-ES" sz="2800" b="1" dirty="0">
              <a:solidFill>
                <a:srgbClr val="00188F"/>
              </a:solidFill>
            </a:endParaRPr>
          </a:p>
          <a:p>
            <a:pPr marL="0" indent="0">
              <a:buNone/>
            </a:pPr>
            <a:r>
              <a:rPr lang="es-ES" sz="2800" b="1" dirty="0">
                <a:solidFill>
                  <a:srgbClr val="525252"/>
                </a:solidFill>
              </a:rPr>
              <a:t>	</a:t>
            </a:r>
            <a:r>
              <a:rPr lang="es-ES" sz="2800" b="1" dirty="0">
                <a:solidFill>
                  <a:srgbClr val="00188F"/>
                </a:solidFill>
              </a:rPr>
              <a:t>Performance</a:t>
            </a:r>
            <a:r>
              <a:rPr lang="es-ES" sz="2800" b="1" dirty="0">
                <a:solidFill>
                  <a:srgbClr val="525252"/>
                </a:solidFill>
              </a:rPr>
              <a:t> </a:t>
            </a:r>
            <a:r>
              <a:rPr lang="es-ES" sz="2800" b="1" dirty="0" err="1">
                <a:solidFill>
                  <a:srgbClr val="525252"/>
                </a:solidFill>
              </a:rPr>
              <a:t>gains</a:t>
            </a:r>
            <a:endParaRPr lang="es-ES" sz="2800" b="1" dirty="0">
              <a:solidFill>
                <a:srgbClr val="525252"/>
              </a:solidFill>
            </a:endParaRPr>
          </a:p>
          <a:p>
            <a:pPr marL="0" indent="0">
              <a:buNone/>
            </a:pPr>
            <a:r>
              <a:rPr lang="es-ES" sz="2800" b="1" dirty="0">
                <a:solidFill>
                  <a:srgbClr val="525252"/>
                </a:solidFill>
              </a:rPr>
              <a:t>C# </a:t>
            </a:r>
            <a:r>
              <a:rPr lang="es-ES" sz="2800" b="1" dirty="0" err="1">
                <a:solidFill>
                  <a:srgbClr val="525252"/>
                </a:solidFill>
              </a:rPr>
              <a:t>gives</a:t>
            </a:r>
            <a:r>
              <a:rPr lang="es-ES" sz="2800" b="1" dirty="0">
                <a:solidFill>
                  <a:srgbClr val="525252"/>
                </a:solidFill>
              </a:rPr>
              <a:t> </a:t>
            </a:r>
            <a:r>
              <a:rPr lang="es-ES" sz="2800" b="1" dirty="0" err="1">
                <a:solidFill>
                  <a:srgbClr val="525252"/>
                </a:solidFill>
              </a:rPr>
              <a:t>us</a:t>
            </a:r>
            <a:r>
              <a:rPr lang="es-ES" sz="2800" b="1" dirty="0">
                <a:solidFill>
                  <a:srgbClr val="525252"/>
                </a:solidFill>
              </a:rPr>
              <a:t> </a:t>
            </a:r>
            <a:r>
              <a:rPr lang="es-ES" sz="2800" b="1" dirty="0" err="1">
                <a:solidFill>
                  <a:srgbClr val="00188F"/>
                </a:solidFill>
              </a:rPr>
              <a:t>freedom</a:t>
            </a:r>
            <a:r>
              <a:rPr lang="es-ES" sz="2800" b="1" dirty="0">
                <a:solidFill>
                  <a:srgbClr val="00188F"/>
                </a:solidFill>
              </a:rPr>
              <a:t> of </a:t>
            </a:r>
            <a:r>
              <a:rPr lang="es-ES" sz="2800" b="1" dirty="0" err="1">
                <a:solidFill>
                  <a:srgbClr val="00188F"/>
                </a:solidFill>
              </a:rPr>
              <a:t>choice</a:t>
            </a:r>
            <a:endParaRPr lang="es-ES" sz="2800" b="1" dirty="0">
              <a:solidFill>
                <a:srgbClr val="00188F"/>
              </a:solidFill>
            </a:endParaRPr>
          </a:p>
          <a:p>
            <a:pPr marL="0" indent="0">
              <a:buNone/>
            </a:pPr>
            <a:r>
              <a:rPr lang="es-ES" sz="2800" b="1" dirty="0" err="1">
                <a:solidFill>
                  <a:srgbClr val="00188F"/>
                </a:solidFill>
              </a:rPr>
              <a:t>Future</a:t>
            </a:r>
            <a:r>
              <a:rPr lang="es-ES" sz="2800" b="1" dirty="0">
                <a:solidFill>
                  <a:srgbClr val="00188F"/>
                </a:solidFill>
              </a:rPr>
              <a:t> </a:t>
            </a:r>
            <a:r>
              <a:rPr lang="es-ES" sz="2800" b="1" dirty="0">
                <a:solidFill>
                  <a:srgbClr val="525252"/>
                </a:solidFill>
              </a:rPr>
              <a:t>looks </a:t>
            </a:r>
            <a:r>
              <a:rPr lang="es-ES" sz="2800" b="1" dirty="0" err="1">
                <a:solidFill>
                  <a:srgbClr val="525252"/>
                </a:solidFill>
              </a:rPr>
              <a:t>functional</a:t>
            </a:r>
            <a:endParaRPr lang="es-ES" sz="2800" b="1" dirty="0">
              <a:solidFill>
                <a:srgbClr val="525252"/>
              </a:solidFill>
            </a:endParaRPr>
          </a:p>
        </p:txBody>
      </p:sp>
      <p:sp>
        <p:nvSpPr>
          <p:cNvPr id="2" name="Title 1"/>
          <p:cNvSpPr>
            <a:spLocks noGrp="1"/>
          </p:cNvSpPr>
          <p:nvPr>
            <p:ph type="ctrTitle"/>
          </p:nvPr>
        </p:nvSpPr>
        <p:spPr>
          <a:xfrm>
            <a:off x="4987835" y="2931452"/>
            <a:ext cx="4430801" cy="1055420"/>
          </a:xfrm>
        </p:spPr>
        <p:txBody>
          <a:bodyPr/>
          <a:lstStyle/>
          <a:p>
            <a:r>
              <a:rPr lang="en-US" sz="6600" b="1" dirty="0">
                <a:solidFill>
                  <a:srgbClr val="00188F"/>
                </a:solidFill>
              </a:rPr>
              <a:t>Conclusions</a:t>
            </a:r>
            <a:endParaRPr lang="en-US" sz="6600" dirty="0">
              <a:solidFill>
                <a:srgbClr val="00188F"/>
              </a:solidFill>
            </a:endParaRPr>
          </a:p>
        </p:txBody>
      </p:sp>
      <p:sp>
        <p:nvSpPr>
          <p:cNvPr id="9" name="Freeform 8"/>
          <p:cNvSpPr/>
          <p:nvPr/>
        </p:nvSpPr>
        <p:spPr bwMode="auto">
          <a:xfrm>
            <a:off x="3461895" y="2281138"/>
            <a:ext cx="344295" cy="1005840"/>
          </a:xfrm>
          <a:custGeom>
            <a:avLst/>
            <a:gdLst>
              <a:gd name="connsiteX0" fmla="*/ 344295 w 344295"/>
              <a:gd name="connsiteY0" fmla="*/ 0 h 1005840"/>
              <a:gd name="connsiteX1" fmla="*/ 321435 w 344295"/>
              <a:gd name="connsiteY1" fmla="*/ 57150 h 1005840"/>
              <a:gd name="connsiteX2" fmla="*/ 287145 w 344295"/>
              <a:gd name="connsiteY2" fmla="*/ 80010 h 1005840"/>
              <a:gd name="connsiteX3" fmla="*/ 241425 w 344295"/>
              <a:gd name="connsiteY3" fmla="*/ 148590 h 1005840"/>
              <a:gd name="connsiteX4" fmla="*/ 207135 w 344295"/>
              <a:gd name="connsiteY4" fmla="*/ 182880 h 1005840"/>
              <a:gd name="connsiteX5" fmla="*/ 172845 w 344295"/>
              <a:gd name="connsiteY5" fmla="*/ 262890 h 1005840"/>
              <a:gd name="connsiteX6" fmla="*/ 149985 w 344295"/>
              <a:gd name="connsiteY6" fmla="*/ 297180 h 1005840"/>
              <a:gd name="connsiteX7" fmla="*/ 138555 w 344295"/>
              <a:gd name="connsiteY7" fmla="*/ 342900 h 1005840"/>
              <a:gd name="connsiteX8" fmla="*/ 115695 w 344295"/>
              <a:gd name="connsiteY8" fmla="*/ 377190 h 1005840"/>
              <a:gd name="connsiteX9" fmla="*/ 104265 w 344295"/>
              <a:gd name="connsiteY9" fmla="*/ 434340 h 1005840"/>
              <a:gd name="connsiteX10" fmla="*/ 81405 w 344295"/>
              <a:gd name="connsiteY10" fmla="*/ 537210 h 1005840"/>
              <a:gd name="connsiteX11" fmla="*/ 58545 w 344295"/>
              <a:gd name="connsiteY11" fmla="*/ 731520 h 1005840"/>
              <a:gd name="connsiteX12" fmla="*/ 47115 w 344295"/>
              <a:gd name="connsiteY12" fmla="*/ 788670 h 1005840"/>
              <a:gd name="connsiteX13" fmla="*/ 35685 w 344295"/>
              <a:gd name="connsiteY13" fmla="*/ 891540 h 1005840"/>
              <a:gd name="connsiteX14" fmla="*/ 1395 w 344295"/>
              <a:gd name="connsiteY14" fmla="*/ 971550 h 1005840"/>
              <a:gd name="connsiteX15" fmla="*/ 1395 w 344295"/>
              <a:gd name="connsiteY15" fmla="*/ 1005840 h 100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4295" h="1005840">
                <a:moveTo>
                  <a:pt x="344295" y="0"/>
                </a:moveTo>
                <a:cubicBezTo>
                  <a:pt x="336675" y="19050"/>
                  <a:pt x="333361" y="40454"/>
                  <a:pt x="321435" y="57150"/>
                </a:cubicBezTo>
                <a:cubicBezTo>
                  <a:pt x="313450" y="68328"/>
                  <a:pt x="296191" y="69672"/>
                  <a:pt x="287145" y="80010"/>
                </a:cubicBezTo>
                <a:cubicBezTo>
                  <a:pt x="269053" y="100687"/>
                  <a:pt x="260852" y="129163"/>
                  <a:pt x="241425" y="148590"/>
                </a:cubicBezTo>
                <a:cubicBezTo>
                  <a:pt x="229995" y="160020"/>
                  <a:pt x="216530" y="169726"/>
                  <a:pt x="207135" y="182880"/>
                </a:cubicBezTo>
                <a:cubicBezTo>
                  <a:pt x="167494" y="238377"/>
                  <a:pt x="197719" y="213142"/>
                  <a:pt x="172845" y="262890"/>
                </a:cubicBezTo>
                <a:cubicBezTo>
                  <a:pt x="166702" y="275177"/>
                  <a:pt x="157605" y="285750"/>
                  <a:pt x="149985" y="297180"/>
                </a:cubicBezTo>
                <a:cubicBezTo>
                  <a:pt x="146175" y="312420"/>
                  <a:pt x="144743" y="328461"/>
                  <a:pt x="138555" y="342900"/>
                </a:cubicBezTo>
                <a:cubicBezTo>
                  <a:pt x="133144" y="355526"/>
                  <a:pt x="120518" y="364328"/>
                  <a:pt x="115695" y="377190"/>
                </a:cubicBezTo>
                <a:cubicBezTo>
                  <a:pt x="108874" y="395380"/>
                  <a:pt x="107740" y="415226"/>
                  <a:pt x="104265" y="434340"/>
                </a:cubicBezTo>
                <a:cubicBezTo>
                  <a:pt x="88172" y="522851"/>
                  <a:pt x="101558" y="476751"/>
                  <a:pt x="81405" y="537210"/>
                </a:cubicBezTo>
                <a:cubicBezTo>
                  <a:pt x="73280" y="618464"/>
                  <a:pt x="71179" y="655717"/>
                  <a:pt x="58545" y="731520"/>
                </a:cubicBezTo>
                <a:cubicBezTo>
                  <a:pt x="55351" y="750683"/>
                  <a:pt x="49862" y="769438"/>
                  <a:pt x="47115" y="788670"/>
                </a:cubicBezTo>
                <a:cubicBezTo>
                  <a:pt x="42236" y="822824"/>
                  <a:pt x="41357" y="857508"/>
                  <a:pt x="35685" y="891540"/>
                </a:cubicBezTo>
                <a:cubicBezTo>
                  <a:pt x="27064" y="943266"/>
                  <a:pt x="18051" y="913255"/>
                  <a:pt x="1395" y="971550"/>
                </a:cubicBezTo>
                <a:cubicBezTo>
                  <a:pt x="-1745" y="982540"/>
                  <a:pt x="1395" y="994410"/>
                  <a:pt x="1395" y="100584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solidFill>
                <a:srgbClr val="FF0000"/>
              </a:solidFill>
            </a:endParaRPr>
          </a:p>
        </p:txBody>
      </p:sp>
      <p:sp>
        <p:nvSpPr>
          <p:cNvPr id="12" name="Freeform 11"/>
          <p:cNvSpPr/>
          <p:nvPr/>
        </p:nvSpPr>
        <p:spPr bwMode="auto">
          <a:xfrm>
            <a:off x="5257800" y="742950"/>
            <a:ext cx="3678526" cy="4931334"/>
          </a:xfrm>
          <a:custGeom>
            <a:avLst/>
            <a:gdLst>
              <a:gd name="connsiteX0" fmla="*/ 3063240 w 3678526"/>
              <a:gd name="connsiteY0" fmla="*/ 0 h 4931334"/>
              <a:gd name="connsiteX1" fmla="*/ 3451860 w 3678526"/>
              <a:gd name="connsiteY1" fmla="*/ 4389120 h 4931334"/>
              <a:gd name="connsiteX2" fmla="*/ 0 w 3678526"/>
              <a:gd name="connsiteY2" fmla="*/ 4709160 h 4931334"/>
            </a:gdLst>
            <a:ahLst/>
            <a:cxnLst>
              <a:cxn ang="0">
                <a:pos x="connsiteX0" y="connsiteY0"/>
              </a:cxn>
              <a:cxn ang="0">
                <a:pos x="connsiteX1" y="connsiteY1"/>
              </a:cxn>
              <a:cxn ang="0">
                <a:pos x="connsiteX2" y="connsiteY2"/>
              </a:cxn>
            </a:cxnLst>
            <a:rect l="l" t="t" r="r" b="b"/>
            <a:pathLst>
              <a:path w="3678526" h="4931334">
                <a:moveTo>
                  <a:pt x="3063240" y="0"/>
                </a:moveTo>
                <a:cubicBezTo>
                  <a:pt x="3512820" y="1802130"/>
                  <a:pt x="3962400" y="3604260"/>
                  <a:pt x="3451860" y="4389120"/>
                </a:cubicBezTo>
                <a:cubicBezTo>
                  <a:pt x="2941320" y="5173980"/>
                  <a:pt x="1470660" y="4941570"/>
                  <a:pt x="0" y="470916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11" name="Subtitle 2"/>
          <p:cNvSpPr txBox="1">
            <a:spLocks/>
          </p:cNvSpPr>
          <p:nvPr/>
        </p:nvSpPr>
        <p:spPr>
          <a:xfrm>
            <a:off x="427037" y="6040164"/>
            <a:ext cx="3314401" cy="637881"/>
          </a:xfrm>
          <a:prstGeom prst="rect">
            <a:avLst/>
          </a:prstGeom>
          <a:noFill/>
        </p:spPr>
        <p:txBody>
          <a:bodyPr vert="horz" wrap="square" lIns="146304" tIns="109728" rIns="146304" bIns="109728" rtlCol="0" anchor="b">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000" kern="1200" spc="0" baseline="0">
                <a:gradFill>
                  <a:gsLst>
                    <a:gs pos="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rgbClr val="00188F"/>
                </a:solidFill>
              </a:rPr>
              <a:t>#dotNetSpain2016</a:t>
            </a:r>
            <a:endParaRPr lang="en-US" sz="2800" dirty="0"/>
          </a:p>
        </p:txBody>
      </p:sp>
      <p:grpSp>
        <p:nvGrpSpPr>
          <p:cNvPr id="3" name="Group 4"/>
          <p:cNvGrpSpPr>
            <a:grpSpLocks noChangeAspect="1"/>
          </p:cNvGrpSpPr>
          <p:nvPr/>
        </p:nvGrpSpPr>
        <p:grpSpPr bwMode="auto">
          <a:xfrm>
            <a:off x="544513" y="857250"/>
            <a:ext cx="4008438" cy="5183188"/>
            <a:chOff x="343" y="540"/>
            <a:chExt cx="2525" cy="3265"/>
          </a:xfrm>
        </p:grpSpPr>
        <p:sp>
          <p:nvSpPr>
            <p:cNvPr id="4" name="AutoShape 3"/>
            <p:cNvSpPr>
              <a:spLocks noChangeAspect="1" noChangeArrowheads="1" noTextEdit="1"/>
            </p:cNvSpPr>
            <p:nvPr/>
          </p:nvSpPr>
          <p:spPr bwMode="auto">
            <a:xfrm>
              <a:off x="344" y="540"/>
              <a:ext cx="2524" cy="3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5" name="Rectangle 5"/>
            <p:cNvSpPr>
              <a:spLocks noChangeArrowheads="1"/>
            </p:cNvSpPr>
            <p:nvPr/>
          </p:nvSpPr>
          <p:spPr bwMode="auto">
            <a:xfrm>
              <a:off x="343" y="540"/>
              <a:ext cx="2524" cy="3265"/>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0" name="Rectangle 6"/>
            <p:cNvSpPr>
              <a:spLocks noChangeArrowheads="1"/>
            </p:cNvSpPr>
            <p:nvPr/>
          </p:nvSpPr>
          <p:spPr bwMode="auto">
            <a:xfrm>
              <a:off x="343" y="540"/>
              <a:ext cx="2524" cy="3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7"/>
            <p:cNvSpPr>
              <a:spLocks/>
            </p:cNvSpPr>
            <p:nvPr/>
          </p:nvSpPr>
          <p:spPr bwMode="auto">
            <a:xfrm>
              <a:off x="888" y="1439"/>
              <a:ext cx="943" cy="1552"/>
            </a:xfrm>
            <a:custGeom>
              <a:avLst/>
              <a:gdLst>
                <a:gd name="T0" fmla="*/ 913 w 914"/>
                <a:gd name="T1" fmla="*/ 336 h 1506"/>
                <a:gd name="T2" fmla="*/ 457 w 914"/>
                <a:gd name="T3" fmla="*/ 0 h 1506"/>
                <a:gd name="T4" fmla="*/ 0 w 914"/>
                <a:gd name="T5" fmla="*/ 364 h 1506"/>
                <a:gd name="T6" fmla="*/ 0 w 914"/>
                <a:gd name="T7" fmla="*/ 1506 h 1506"/>
                <a:gd name="T8" fmla="*/ 809 w 914"/>
                <a:gd name="T9" fmla="*/ 1506 h 1506"/>
                <a:gd name="T10" fmla="*/ 799 w 914"/>
                <a:gd name="T11" fmla="*/ 907 h 1506"/>
                <a:gd name="T12" fmla="*/ 914 w 914"/>
                <a:gd name="T13" fmla="*/ 907 h 1506"/>
                <a:gd name="T14" fmla="*/ 914 w 914"/>
                <a:gd name="T15" fmla="*/ 336 h 1506"/>
                <a:gd name="T16" fmla="*/ 913 w 914"/>
                <a:gd name="T17" fmla="*/ 336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4" h="1506">
                  <a:moveTo>
                    <a:pt x="913" y="336"/>
                  </a:moveTo>
                  <a:cubicBezTo>
                    <a:pt x="898" y="97"/>
                    <a:pt x="699" y="0"/>
                    <a:pt x="457" y="0"/>
                  </a:cubicBezTo>
                  <a:cubicBezTo>
                    <a:pt x="205" y="0"/>
                    <a:pt x="0" y="112"/>
                    <a:pt x="0" y="364"/>
                  </a:cubicBezTo>
                  <a:cubicBezTo>
                    <a:pt x="0" y="1506"/>
                    <a:pt x="0" y="1506"/>
                    <a:pt x="0" y="1506"/>
                  </a:cubicBezTo>
                  <a:cubicBezTo>
                    <a:pt x="809" y="1506"/>
                    <a:pt x="809" y="1506"/>
                    <a:pt x="809" y="1506"/>
                  </a:cubicBezTo>
                  <a:cubicBezTo>
                    <a:pt x="799" y="907"/>
                    <a:pt x="799" y="907"/>
                    <a:pt x="799" y="907"/>
                  </a:cubicBezTo>
                  <a:cubicBezTo>
                    <a:pt x="914" y="907"/>
                    <a:pt x="914" y="907"/>
                    <a:pt x="914" y="907"/>
                  </a:cubicBezTo>
                  <a:cubicBezTo>
                    <a:pt x="914" y="336"/>
                    <a:pt x="914" y="336"/>
                    <a:pt x="914" y="336"/>
                  </a:cubicBezTo>
                  <a:cubicBezTo>
                    <a:pt x="913" y="336"/>
                    <a:pt x="913" y="336"/>
                    <a:pt x="913" y="336"/>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Oval 8"/>
            <p:cNvSpPr>
              <a:spLocks noChangeArrowheads="1"/>
            </p:cNvSpPr>
            <p:nvPr/>
          </p:nvSpPr>
          <p:spPr bwMode="auto">
            <a:xfrm>
              <a:off x="1595" y="2079"/>
              <a:ext cx="58" cy="5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9"/>
            <p:cNvSpPr>
              <a:spLocks/>
            </p:cNvSpPr>
            <p:nvPr/>
          </p:nvSpPr>
          <p:spPr bwMode="auto">
            <a:xfrm>
              <a:off x="888" y="1193"/>
              <a:ext cx="1100" cy="1415"/>
            </a:xfrm>
            <a:custGeom>
              <a:avLst/>
              <a:gdLst>
                <a:gd name="T0" fmla="*/ 944 w 1066"/>
                <a:gd name="T1" fmla="*/ 448 h 1373"/>
                <a:gd name="T2" fmla="*/ 1066 w 1066"/>
                <a:gd name="T3" fmla="*/ 373 h 1373"/>
                <a:gd name="T4" fmla="*/ 710 w 1066"/>
                <a:gd name="T5" fmla="*/ 235 h 1373"/>
                <a:gd name="T6" fmla="*/ 823 w 1066"/>
                <a:gd name="T7" fmla="*/ 76 h 1373"/>
                <a:gd name="T8" fmla="*/ 374 w 1066"/>
                <a:gd name="T9" fmla="*/ 243 h 1373"/>
                <a:gd name="T10" fmla="*/ 455 w 1066"/>
                <a:gd name="T11" fmla="*/ 34 h 1373"/>
                <a:gd name="T12" fmla="*/ 2 w 1066"/>
                <a:gd name="T13" fmla="*/ 437 h 1373"/>
                <a:gd name="T14" fmla="*/ 0 w 1066"/>
                <a:gd name="T15" fmla="*/ 750 h 1373"/>
                <a:gd name="T16" fmla="*/ 0 w 1066"/>
                <a:gd name="T17" fmla="*/ 943 h 1373"/>
                <a:gd name="T18" fmla="*/ 0 w 1066"/>
                <a:gd name="T19" fmla="*/ 1373 h 1373"/>
                <a:gd name="T20" fmla="*/ 0 w 1066"/>
                <a:gd name="T21" fmla="*/ 1373 h 1373"/>
                <a:gd name="T22" fmla="*/ 335 w 1066"/>
                <a:gd name="T23" fmla="*/ 1087 h 1373"/>
                <a:gd name="T24" fmla="*/ 335 w 1066"/>
                <a:gd name="T25" fmla="*/ 886 h 1373"/>
                <a:gd name="T26" fmla="*/ 346 w 1066"/>
                <a:gd name="T27" fmla="*/ 879 h 1373"/>
                <a:gd name="T28" fmla="*/ 457 w 1066"/>
                <a:gd name="T29" fmla="*/ 760 h 1373"/>
                <a:gd name="T30" fmla="*/ 458 w 1066"/>
                <a:gd name="T31" fmla="*/ 829 h 1373"/>
                <a:gd name="T32" fmla="*/ 736 w 1066"/>
                <a:gd name="T33" fmla="*/ 619 h 1373"/>
                <a:gd name="T34" fmla="*/ 710 w 1066"/>
                <a:gd name="T35" fmla="*/ 731 h 1373"/>
                <a:gd name="T36" fmla="*/ 931 w 1066"/>
                <a:gd name="T37" fmla="*/ 567 h 1373"/>
                <a:gd name="T38" fmla="*/ 1016 w 1066"/>
                <a:gd name="T39" fmla="*/ 610 h 1373"/>
                <a:gd name="T40" fmla="*/ 944 w 1066"/>
                <a:gd name="T41" fmla="*/ 448 h 1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6" h="1373">
                  <a:moveTo>
                    <a:pt x="944" y="448"/>
                  </a:moveTo>
                  <a:cubicBezTo>
                    <a:pt x="1066" y="373"/>
                    <a:pt x="1066" y="373"/>
                    <a:pt x="1066" y="373"/>
                  </a:cubicBezTo>
                  <a:cubicBezTo>
                    <a:pt x="937" y="152"/>
                    <a:pt x="710" y="235"/>
                    <a:pt x="710" y="235"/>
                  </a:cubicBezTo>
                  <a:cubicBezTo>
                    <a:pt x="823" y="76"/>
                    <a:pt x="823" y="76"/>
                    <a:pt x="823" y="76"/>
                  </a:cubicBezTo>
                  <a:cubicBezTo>
                    <a:pt x="541" y="0"/>
                    <a:pt x="374" y="243"/>
                    <a:pt x="374" y="243"/>
                  </a:cubicBezTo>
                  <a:cubicBezTo>
                    <a:pt x="455" y="34"/>
                    <a:pt x="455" y="34"/>
                    <a:pt x="455" y="34"/>
                  </a:cubicBezTo>
                  <a:cubicBezTo>
                    <a:pt x="61" y="76"/>
                    <a:pt x="2" y="437"/>
                    <a:pt x="2" y="437"/>
                  </a:cubicBezTo>
                  <a:cubicBezTo>
                    <a:pt x="0" y="750"/>
                    <a:pt x="0" y="750"/>
                    <a:pt x="0" y="750"/>
                  </a:cubicBezTo>
                  <a:cubicBezTo>
                    <a:pt x="0" y="943"/>
                    <a:pt x="0" y="943"/>
                    <a:pt x="0" y="943"/>
                  </a:cubicBezTo>
                  <a:cubicBezTo>
                    <a:pt x="0" y="1373"/>
                    <a:pt x="0" y="1373"/>
                    <a:pt x="0" y="1373"/>
                  </a:cubicBezTo>
                  <a:cubicBezTo>
                    <a:pt x="0" y="1373"/>
                    <a:pt x="0" y="1373"/>
                    <a:pt x="0" y="1373"/>
                  </a:cubicBezTo>
                  <a:cubicBezTo>
                    <a:pt x="314" y="1316"/>
                    <a:pt x="335" y="1087"/>
                    <a:pt x="335" y="1087"/>
                  </a:cubicBezTo>
                  <a:cubicBezTo>
                    <a:pt x="335" y="886"/>
                    <a:pt x="335" y="886"/>
                    <a:pt x="335" y="886"/>
                  </a:cubicBezTo>
                  <a:cubicBezTo>
                    <a:pt x="346" y="879"/>
                    <a:pt x="346" y="879"/>
                    <a:pt x="346" y="879"/>
                  </a:cubicBezTo>
                  <a:cubicBezTo>
                    <a:pt x="346" y="879"/>
                    <a:pt x="409" y="829"/>
                    <a:pt x="457" y="760"/>
                  </a:cubicBezTo>
                  <a:cubicBezTo>
                    <a:pt x="458" y="829"/>
                    <a:pt x="458" y="829"/>
                    <a:pt x="458" y="829"/>
                  </a:cubicBezTo>
                  <a:cubicBezTo>
                    <a:pt x="688" y="757"/>
                    <a:pt x="736" y="619"/>
                    <a:pt x="736" y="619"/>
                  </a:cubicBezTo>
                  <a:cubicBezTo>
                    <a:pt x="710" y="731"/>
                    <a:pt x="710" y="731"/>
                    <a:pt x="710" y="731"/>
                  </a:cubicBezTo>
                  <a:cubicBezTo>
                    <a:pt x="858" y="684"/>
                    <a:pt x="914" y="621"/>
                    <a:pt x="931" y="567"/>
                  </a:cubicBezTo>
                  <a:cubicBezTo>
                    <a:pt x="1016" y="610"/>
                    <a:pt x="1016" y="610"/>
                    <a:pt x="1016" y="610"/>
                  </a:cubicBezTo>
                  <a:cubicBezTo>
                    <a:pt x="1037" y="514"/>
                    <a:pt x="979" y="467"/>
                    <a:pt x="944" y="448"/>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0"/>
            <p:cNvSpPr>
              <a:spLocks/>
            </p:cNvSpPr>
            <p:nvPr/>
          </p:nvSpPr>
          <p:spPr bwMode="auto">
            <a:xfrm>
              <a:off x="1051" y="2107"/>
              <a:ext cx="193" cy="384"/>
            </a:xfrm>
            <a:custGeom>
              <a:avLst/>
              <a:gdLst>
                <a:gd name="T0" fmla="*/ 187 w 187"/>
                <a:gd name="T1" fmla="*/ 0 h 373"/>
                <a:gd name="T2" fmla="*/ 0 w 187"/>
                <a:gd name="T3" fmla="*/ 187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7"/>
                  </a:cubicBezTo>
                  <a:cubicBezTo>
                    <a:pt x="0" y="290"/>
                    <a:pt x="84" y="373"/>
                    <a:pt x="187" y="373"/>
                  </a:cubicBezTo>
                  <a:cubicBezTo>
                    <a:pt x="187" y="0"/>
                    <a:pt x="187" y="0"/>
                    <a:pt x="187" y="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1"/>
            <p:cNvSpPr>
              <a:spLocks/>
            </p:cNvSpPr>
            <p:nvPr/>
          </p:nvSpPr>
          <p:spPr bwMode="auto">
            <a:xfrm>
              <a:off x="1244" y="2202"/>
              <a:ext cx="0" cy="132"/>
            </a:xfrm>
            <a:custGeom>
              <a:avLst/>
              <a:gdLst>
                <a:gd name="T0" fmla="*/ 0 h 128"/>
                <a:gd name="T1" fmla="*/ 0 h 128"/>
                <a:gd name="T2" fmla="*/ 128 h 128"/>
                <a:gd name="T3" fmla="*/ 128 h 128"/>
                <a:gd name="T4" fmla="*/ 0 h 128"/>
              </a:gdLst>
              <a:ahLst/>
              <a:cxnLst>
                <a:cxn ang="0">
                  <a:pos x="0" y="T0"/>
                </a:cxn>
                <a:cxn ang="0">
                  <a:pos x="0" y="T1"/>
                </a:cxn>
                <a:cxn ang="0">
                  <a:pos x="0" y="T2"/>
                </a:cxn>
                <a:cxn ang="0">
                  <a:pos x="0" y="T3"/>
                </a:cxn>
                <a:cxn ang="0">
                  <a:pos x="0" y="T4"/>
                </a:cxn>
              </a:cxnLst>
              <a:rect l="0" t="0" r="r" b="b"/>
              <a:pathLst>
                <a:path h="128">
                  <a:moveTo>
                    <a:pt x="0" y="0"/>
                  </a:moveTo>
                  <a:cubicBezTo>
                    <a:pt x="0" y="0"/>
                    <a:pt x="0" y="0"/>
                    <a:pt x="0" y="0"/>
                  </a:cubicBezTo>
                  <a:cubicBezTo>
                    <a:pt x="0" y="128"/>
                    <a:pt x="0" y="128"/>
                    <a:pt x="0" y="128"/>
                  </a:cubicBezTo>
                  <a:cubicBezTo>
                    <a:pt x="0" y="128"/>
                    <a:pt x="0" y="128"/>
                    <a:pt x="0" y="128"/>
                  </a:cubicBezTo>
                  <a:cubicBezTo>
                    <a:pt x="0" y="0"/>
                    <a:pt x="0" y="0"/>
                    <a:pt x="0" y="0"/>
                  </a:cubicBezTo>
                </a:path>
              </a:pathLst>
            </a:custGeom>
            <a:solidFill>
              <a:srgbClr val="D9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2"/>
            <p:cNvSpPr>
              <a:spLocks/>
            </p:cNvSpPr>
            <p:nvPr/>
          </p:nvSpPr>
          <p:spPr bwMode="auto">
            <a:xfrm>
              <a:off x="1171" y="2202"/>
              <a:ext cx="73" cy="132"/>
            </a:xfrm>
            <a:custGeom>
              <a:avLst/>
              <a:gdLst>
                <a:gd name="T0" fmla="*/ 71 w 71"/>
                <a:gd name="T1" fmla="*/ 0 h 128"/>
                <a:gd name="T2" fmla="*/ 0 w 71"/>
                <a:gd name="T3" fmla="*/ 32 h 128"/>
                <a:gd name="T4" fmla="*/ 71 w 71"/>
                <a:gd name="T5" fmla="*/ 128 h 128"/>
                <a:gd name="T6" fmla="*/ 71 w 71"/>
                <a:gd name="T7" fmla="*/ 0 h 128"/>
              </a:gdLst>
              <a:ahLst/>
              <a:cxnLst>
                <a:cxn ang="0">
                  <a:pos x="T0" y="T1"/>
                </a:cxn>
                <a:cxn ang="0">
                  <a:pos x="T2" y="T3"/>
                </a:cxn>
                <a:cxn ang="0">
                  <a:pos x="T4" y="T5"/>
                </a:cxn>
                <a:cxn ang="0">
                  <a:pos x="T6" y="T7"/>
                </a:cxn>
              </a:cxnLst>
              <a:rect l="0" t="0" r="r" b="b"/>
              <a:pathLst>
                <a:path w="71" h="128">
                  <a:moveTo>
                    <a:pt x="71" y="0"/>
                  </a:moveTo>
                  <a:cubicBezTo>
                    <a:pt x="43" y="0"/>
                    <a:pt x="18" y="12"/>
                    <a:pt x="0" y="32"/>
                  </a:cubicBezTo>
                  <a:cubicBezTo>
                    <a:pt x="71" y="128"/>
                    <a:pt x="71" y="128"/>
                    <a:pt x="71" y="128"/>
                  </a:cubicBezTo>
                  <a:cubicBezTo>
                    <a:pt x="71" y="0"/>
                    <a:pt x="71" y="0"/>
                    <a:pt x="71" y="0"/>
                  </a:cubicBezTo>
                </a:path>
              </a:pathLst>
            </a:custGeom>
            <a:solidFill>
              <a:srgbClr val="D9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Rectangle 13"/>
            <p:cNvSpPr>
              <a:spLocks noChangeArrowheads="1"/>
            </p:cNvSpPr>
            <p:nvPr/>
          </p:nvSpPr>
          <p:spPr bwMode="auto">
            <a:xfrm>
              <a:off x="888" y="2991"/>
              <a:ext cx="835" cy="1"/>
            </a:xfrm>
            <a:prstGeom prst="rect">
              <a:avLst/>
            </a:prstGeom>
            <a:solidFill>
              <a:srgbClr val="00A08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Rectangle 14"/>
            <p:cNvSpPr>
              <a:spLocks noChangeArrowheads="1"/>
            </p:cNvSpPr>
            <p:nvPr/>
          </p:nvSpPr>
          <p:spPr bwMode="auto">
            <a:xfrm>
              <a:off x="888" y="2991"/>
              <a:ext cx="8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5"/>
            <p:cNvSpPr>
              <a:spLocks noEditPoints="1"/>
            </p:cNvSpPr>
            <p:nvPr/>
          </p:nvSpPr>
          <p:spPr bwMode="auto">
            <a:xfrm>
              <a:off x="888" y="1848"/>
              <a:ext cx="835" cy="1143"/>
            </a:xfrm>
            <a:custGeom>
              <a:avLst/>
              <a:gdLst>
                <a:gd name="T0" fmla="*/ 345 w 809"/>
                <a:gd name="T1" fmla="*/ 472 h 1109"/>
                <a:gd name="T2" fmla="*/ 345 w 809"/>
                <a:gd name="T3" fmla="*/ 531 h 1109"/>
                <a:gd name="T4" fmla="*/ 345 w 809"/>
                <a:gd name="T5" fmla="*/ 531 h 1109"/>
                <a:gd name="T6" fmla="*/ 345 w 809"/>
                <a:gd name="T7" fmla="*/ 624 h 1109"/>
                <a:gd name="T8" fmla="*/ 261 w 809"/>
                <a:gd name="T9" fmla="*/ 605 h 1109"/>
                <a:gd name="T10" fmla="*/ 0 w 809"/>
                <a:gd name="T11" fmla="*/ 738 h 1109"/>
                <a:gd name="T12" fmla="*/ 0 w 809"/>
                <a:gd name="T13" fmla="*/ 738 h 1109"/>
                <a:gd name="T14" fmla="*/ 0 w 809"/>
                <a:gd name="T15" fmla="*/ 1109 h 1109"/>
                <a:gd name="T16" fmla="*/ 809 w 809"/>
                <a:gd name="T17" fmla="*/ 1109 h 1109"/>
                <a:gd name="T18" fmla="*/ 345 w 809"/>
                <a:gd name="T19" fmla="*/ 472 h 1109"/>
                <a:gd name="T20" fmla="*/ 0 w 809"/>
                <a:gd name="T21" fmla="*/ 0 h 1109"/>
                <a:gd name="T22" fmla="*/ 0 w 809"/>
                <a:gd name="T23" fmla="*/ 115 h 1109"/>
                <a:gd name="T24" fmla="*/ 1 w 809"/>
                <a:gd name="T25" fmla="*/ 1 h 1109"/>
                <a:gd name="T26" fmla="*/ 0 w 809"/>
                <a:gd name="T2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9" h="1109">
                  <a:moveTo>
                    <a:pt x="345" y="472"/>
                  </a:moveTo>
                  <a:cubicBezTo>
                    <a:pt x="345" y="531"/>
                    <a:pt x="345" y="531"/>
                    <a:pt x="345" y="531"/>
                  </a:cubicBezTo>
                  <a:cubicBezTo>
                    <a:pt x="345" y="531"/>
                    <a:pt x="345" y="531"/>
                    <a:pt x="345" y="531"/>
                  </a:cubicBezTo>
                  <a:cubicBezTo>
                    <a:pt x="345" y="624"/>
                    <a:pt x="345" y="624"/>
                    <a:pt x="345" y="624"/>
                  </a:cubicBezTo>
                  <a:cubicBezTo>
                    <a:pt x="315" y="624"/>
                    <a:pt x="286" y="617"/>
                    <a:pt x="261" y="605"/>
                  </a:cubicBezTo>
                  <a:cubicBezTo>
                    <a:pt x="213" y="659"/>
                    <a:pt x="132" y="714"/>
                    <a:pt x="0" y="738"/>
                  </a:cubicBezTo>
                  <a:cubicBezTo>
                    <a:pt x="0" y="738"/>
                    <a:pt x="0" y="738"/>
                    <a:pt x="0" y="738"/>
                  </a:cubicBezTo>
                  <a:cubicBezTo>
                    <a:pt x="0" y="1109"/>
                    <a:pt x="0" y="1109"/>
                    <a:pt x="0" y="1109"/>
                  </a:cubicBezTo>
                  <a:cubicBezTo>
                    <a:pt x="809" y="1109"/>
                    <a:pt x="809" y="1109"/>
                    <a:pt x="809" y="1109"/>
                  </a:cubicBezTo>
                  <a:cubicBezTo>
                    <a:pt x="345" y="472"/>
                    <a:pt x="345" y="472"/>
                    <a:pt x="345" y="472"/>
                  </a:cubicBezTo>
                  <a:moveTo>
                    <a:pt x="0" y="0"/>
                  </a:moveTo>
                  <a:cubicBezTo>
                    <a:pt x="0" y="115"/>
                    <a:pt x="0" y="115"/>
                    <a:pt x="0" y="115"/>
                  </a:cubicBezTo>
                  <a:cubicBezTo>
                    <a:pt x="1" y="1"/>
                    <a:pt x="1" y="1"/>
                    <a:pt x="1" y="1"/>
                  </a:cubicBezTo>
                  <a:cubicBezTo>
                    <a:pt x="0" y="0"/>
                    <a:pt x="0" y="0"/>
                    <a:pt x="0" y="0"/>
                  </a:cubicBezTo>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6"/>
            <p:cNvSpPr>
              <a:spLocks/>
            </p:cNvSpPr>
            <p:nvPr/>
          </p:nvSpPr>
          <p:spPr bwMode="auto">
            <a:xfrm>
              <a:off x="888" y="1849"/>
              <a:ext cx="270" cy="759"/>
            </a:xfrm>
            <a:custGeom>
              <a:avLst/>
              <a:gdLst>
                <a:gd name="T0" fmla="*/ 1 w 261"/>
                <a:gd name="T1" fmla="*/ 0 h 737"/>
                <a:gd name="T2" fmla="*/ 0 w 261"/>
                <a:gd name="T3" fmla="*/ 114 h 737"/>
                <a:gd name="T4" fmla="*/ 0 w 261"/>
                <a:gd name="T5" fmla="*/ 737 h 737"/>
                <a:gd name="T6" fmla="*/ 0 w 261"/>
                <a:gd name="T7" fmla="*/ 737 h 737"/>
                <a:gd name="T8" fmla="*/ 261 w 261"/>
                <a:gd name="T9" fmla="*/ 604 h 737"/>
                <a:gd name="T10" fmla="*/ 158 w 261"/>
                <a:gd name="T11" fmla="*/ 437 h 737"/>
                <a:gd name="T12" fmla="*/ 219 w 261"/>
                <a:gd name="T13" fmla="*/ 299 h 737"/>
                <a:gd name="T14" fmla="*/ 1 w 261"/>
                <a:gd name="T15" fmla="*/ 0 h 7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 h="737">
                  <a:moveTo>
                    <a:pt x="1" y="0"/>
                  </a:moveTo>
                  <a:cubicBezTo>
                    <a:pt x="0" y="114"/>
                    <a:pt x="0" y="114"/>
                    <a:pt x="0" y="114"/>
                  </a:cubicBezTo>
                  <a:cubicBezTo>
                    <a:pt x="0" y="737"/>
                    <a:pt x="0" y="737"/>
                    <a:pt x="0" y="737"/>
                  </a:cubicBezTo>
                  <a:cubicBezTo>
                    <a:pt x="0" y="737"/>
                    <a:pt x="0" y="737"/>
                    <a:pt x="0" y="737"/>
                  </a:cubicBezTo>
                  <a:cubicBezTo>
                    <a:pt x="132" y="713"/>
                    <a:pt x="213" y="658"/>
                    <a:pt x="261" y="604"/>
                  </a:cubicBezTo>
                  <a:cubicBezTo>
                    <a:pt x="200" y="573"/>
                    <a:pt x="158" y="510"/>
                    <a:pt x="158" y="437"/>
                  </a:cubicBezTo>
                  <a:cubicBezTo>
                    <a:pt x="158" y="382"/>
                    <a:pt x="181" y="333"/>
                    <a:pt x="219" y="299"/>
                  </a:cubicBezTo>
                  <a:cubicBezTo>
                    <a:pt x="1" y="0"/>
                    <a:pt x="1" y="0"/>
                    <a:pt x="1" y="0"/>
                  </a:cubicBezTo>
                </a:path>
              </a:pathLst>
            </a:custGeom>
            <a:solidFill>
              <a:srgbClr val="E5E2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7"/>
            <p:cNvSpPr>
              <a:spLocks/>
            </p:cNvSpPr>
            <p:nvPr/>
          </p:nvSpPr>
          <p:spPr bwMode="auto">
            <a:xfrm>
              <a:off x="1051" y="2157"/>
              <a:ext cx="193" cy="334"/>
            </a:xfrm>
            <a:custGeom>
              <a:avLst/>
              <a:gdLst>
                <a:gd name="T0" fmla="*/ 61 w 187"/>
                <a:gd name="T1" fmla="*/ 0 h 324"/>
                <a:gd name="T2" fmla="*/ 0 w 187"/>
                <a:gd name="T3" fmla="*/ 138 h 324"/>
                <a:gd name="T4" fmla="*/ 103 w 187"/>
                <a:gd name="T5" fmla="*/ 305 h 324"/>
                <a:gd name="T6" fmla="*/ 187 w 187"/>
                <a:gd name="T7" fmla="*/ 324 h 324"/>
                <a:gd name="T8" fmla="*/ 187 w 187"/>
                <a:gd name="T9" fmla="*/ 231 h 324"/>
                <a:gd name="T10" fmla="*/ 93 w 187"/>
                <a:gd name="T11" fmla="*/ 138 h 324"/>
                <a:gd name="T12" fmla="*/ 116 w 187"/>
                <a:gd name="T13" fmla="*/ 76 h 324"/>
                <a:gd name="T14" fmla="*/ 61 w 187"/>
                <a:gd name="T15" fmla="*/ 0 h 3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324">
                  <a:moveTo>
                    <a:pt x="61" y="0"/>
                  </a:moveTo>
                  <a:cubicBezTo>
                    <a:pt x="23" y="34"/>
                    <a:pt x="0" y="83"/>
                    <a:pt x="0" y="138"/>
                  </a:cubicBezTo>
                  <a:cubicBezTo>
                    <a:pt x="0" y="211"/>
                    <a:pt x="42" y="274"/>
                    <a:pt x="103" y="305"/>
                  </a:cubicBezTo>
                  <a:cubicBezTo>
                    <a:pt x="128" y="317"/>
                    <a:pt x="157" y="324"/>
                    <a:pt x="187" y="324"/>
                  </a:cubicBezTo>
                  <a:cubicBezTo>
                    <a:pt x="187" y="231"/>
                    <a:pt x="187" y="231"/>
                    <a:pt x="187" y="231"/>
                  </a:cubicBezTo>
                  <a:cubicBezTo>
                    <a:pt x="135" y="231"/>
                    <a:pt x="93" y="189"/>
                    <a:pt x="93" y="138"/>
                  </a:cubicBezTo>
                  <a:cubicBezTo>
                    <a:pt x="93" y="114"/>
                    <a:pt x="102" y="92"/>
                    <a:pt x="116" y="76"/>
                  </a:cubicBezTo>
                  <a:cubicBezTo>
                    <a:pt x="61" y="0"/>
                    <a:pt x="61" y="0"/>
                    <a:pt x="61" y="0"/>
                  </a:cubicBezTo>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8"/>
            <p:cNvSpPr>
              <a:spLocks/>
            </p:cNvSpPr>
            <p:nvPr/>
          </p:nvSpPr>
          <p:spPr bwMode="auto">
            <a:xfrm>
              <a:off x="1244" y="2334"/>
              <a:ext cx="0" cy="61"/>
            </a:xfrm>
            <a:custGeom>
              <a:avLst/>
              <a:gdLst>
                <a:gd name="T0" fmla="*/ 0 h 59"/>
                <a:gd name="T1" fmla="*/ 59 h 59"/>
                <a:gd name="T2" fmla="*/ 59 h 59"/>
                <a:gd name="T3" fmla="*/ 0 h 59"/>
                <a:gd name="T4" fmla="*/ 0 h 59"/>
              </a:gdLst>
              <a:ahLst/>
              <a:cxnLst>
                <a:cxn ang="0">
                  <a:pos x="0" y="T0"/>
                </a:cxn>
                <a:cxn ang="0">
                  <a:pos x="0" y="T1"/>
                </a:cxn>
                <a:cxn ang="0">
                  <a:pos x="0" y="T2"/>
                </a:cxn>
                <a:cxn ang="0">
                  <a:pos x="0" y="T3"/>
                </a:cxn>
                <a:cxn ang="0">
                  <a:pos x="0" y="T4"/>
                </a:cxn>
              </a:cxnLst>
              <a:rect l="0" t="0" r="r" b="b"/>
              <a:pathLst>
                <a:path h="59">
                  <a:moveTo>
                    <a:pt x="0" y="0"/>
                  </a:moveTo>
                  <a:cubicBezTo>
                    <a:pt x="0" y="59"/>
                    <a:pt x="0" y="59"/>
                    <a:pt x="0" y="59"/>
                  </a:cubicBezTo>
                  <a:cubicBezTo>
                    <a:pt x="0" y="59"/>
                    <a:pt x="0" y="59"/>
                    <a:pt x="0" y="59"/>
                  </a:cubicBezTo>
                  <a:cubicBezTo>
                    <a:pt x="0" y="0"/>
                    <a:pt x="0" y="0"/>
                    <a:pt x="0" y="0"/>
                  </a:cubicBezTo>
                  <a:cubicBezTo>
                    <a:pt x="0" y="0"/>
                    <a:pt x="0" y="0"/>
                    <a:pt x="0" y="0"/>
                  </a:cubicBezTo>
                </a:path>
              </a:pathLst>
            </a:custGeom>
            <a:solidFill>
              <a:srgbClr val="C38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5" name="Freeform 19"/>
            <p:cNvSpPr>
              <a:spLocks/>
            </p:cNvSpPr>
            <p:nvPr/>
          </p:nvSpPr>
          <p:spPr bwMode="auto">
            <a:xfrm>
              <a:off x="1147" y="2235"/>
              <a:ext cx="97" cy="160"/>
            </a:xfrm>
            <a:custGeom>
              <a:avLst/>
              <a:gdLst>
                <a:gd name="T0" fmla="*/ 23 w 94"/>
                <a:gd name="T1" fmla="*/ 0 h 155"/>
                <a:gd name="T2" fmla="*/ 0 w 94"/>
                <a:gd name="T3" fmla="*/ 62 h 155"/>
                <a:gd name="T4" fmla="*/ 94 w 94"/>
                <a:gd name="T5" fmla="*/ 155 h 155"/>
                <a:gd name="T6" fmla="*/ 94 w 94"/>
                <a:gd name="T7" fmla="*/ 96 h 155"/>
                <a:gd name="T8" fmla="*/ 23 w 94"/>
                <a:gd name="T9" fmla="*/ 0 h 155"/>
              </a:gdLst>
              <a:ahLst/>
              <a:cxnLst>
                <a:cxn ang="0">
                  <a:pos x="T0" y="T1"/>
                </a:cxn>
                <a:cxn ang="0">
                  <a:pos x="T2" y="T3"/>
                </a:cxn>
                <a:cxn ang="0">
                  <a:pos x="T4" y="T5"/>
                </a:cxn>
                <a:cxn ang="0">
                  <a:pos x="T6" y="T7"/>
                </a:cxn>
                <a:cxn ang="0">
                  <a:pos x="T8" y="T9"/>
                </a:cxn>
              </a:cxnLst>
              <a:rect l="0" t="0" r="r" b="b"/>
              <a:pathLst>
                <a:path w="94" h="155">
                  <a:moveTo>
                    <a:pt x="23" y="0"/>
                  </a:moveTo>
                  <a:cubicBezTo>
                    <a:pt x="9" y="16"/>
                    <a:pt x="0" y="38"/>
                    <a:pt x="0" y="62"/>
                  </a:cubicBezTo>
                  <a:cubicBezTo>
                    <a:pt x="0" y="113"/>
                    <a:pt x="42" y="155"/>
                    <a:pt x="94" y="155"/>
                  </a:cubicBezTo>
                  <a:cubicBezTo>
                    <a:pt x="94" y="96"/>
                    <a:pt x="94" y="96"/>
                    <a:pt x="94" y="96"/>
                  </a:cubicBezTo>
                  <a:cubicBezTo>
                    <a:pt x="23" y="0"/>
                    <a:pt x="23" y="0"/>
                    <a:pt x="23" y="0"/>
                  </a:cubicBezTo>
                </a:path>
              </a:pathLst>
            </a:custGeom>
            <a:solidFill>
              <a:srgbClr val="C38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7" name="Freeform 21"/>
            <p:cNvSpPr>
              <a:spLocks noEditPoints="1"/>
            </p:cNvSpPr>
            <p:nvPr/>
          </p:nvSpPr>
          <p:spPr bwMode="auto">
            <a:xfrm>
              <a:off x="740" y="1527"/>
              <a:ext cx="1" cy="11"/>
            </a:xfrm>
            <a:custGeom>
              <a:avLst/>
              <a:gdLst>
                <a:gd name="T0" fmla="*/ 0 w 1"/>
                <a:gd name="T1" fmla="*/ 10 h 10"/>
                <a:gd name="T2" fmla="*/ 0 w 1"/>
                <a:gd name="T3" fmla="*/ 10 h 10"/>
                <a:gd name="T4" fmla="*/ 0 w 1"/>
                <a:gd name="T5" fmla="*/ 10 h 10"/>
                <a:gd name="T6" fmla="*/ 0 w 1"/>
                <a:gd name="T7" fmla="*/ 10 h 10"/>
                <a:gd name="T8" fmla="*/ 0 w 1"/>
                <a:gd name="T9" fmla="*/ 9 h 10"/>
                <a:gd name="T10" fmla="*/ 0 w 1"/>
                <a:gd name="T11" fmla="*/ 10 h 10"/>
                <a:gd name="T12" fmla="*/ 0 w 1"/>
                <a:gd name="T13" fmla="*/ 9 h 10"/>
                <a:gd name="T14" fmla="*/ 0 w 1"/>
                <a:gd name="T15" fmla="*/ 8 h 10"/>
                <a:gd name="T16" fmla="*/ 0 w 1"/>
                <a:gd name="T17" fmla="*/ 9 h 10"/>
                <a:gd name="T18" fmla="*/ 0 w 1"/>
                <a:gd name="T19" fmla="*/ 8 h 10"/>
                <a:gd name="T20" fmla="*/ 0 w 1"/>
                <a:gd name="T21" fmla="*/ 8 h 10"/>
                <a:gd name="T22" fmla="*/ 0 w 1"/>
                <a:gd name="T23" fmla="*/ 8 h 10"/>
                <a:gd name="T24" fmla="*/ 0 w 1"/>
                <a:gd name="T25" fmla="*/ 8 h 10"/>
                <a:gd name="T26" fmla="*/ 0 w 1"/>
                <a:gd name="T27" fmla="*/ 7 h 10"/>
                <a:gd name="T28" fmla="*/ 0 w 1"/>
                <a:gd name="T29" fmla="*/ 8 h 10"/>
                <a:gd name="T30" fmla="*/ 0 w 1"/>
                <a:gd name="T31" fmla="*/ 7 h 10"/>
                <a:gd name="T32" fmla="*/ 0 w 1"/>
                <a:gd name="T33" fmla="*/ 7 h 10"/>
                <a:gd name="T34" fmla="*/ 0 w 1"/>
                <a:gd name="T35" fmla="*/ 7 h 10"/>
                <a:gd name="T36" fmla="*/ 0 w 1"/>
                <a:gd name="T37" fmla="*/ 7 h 10"/>
                <a:gd name="T38" fmla="*/ 0 w 1"/>
                <a:gd name="T39" fmla="*/ 6 h 10"/>
                <a:gd name="T40" fmla="*/ 0 w 1"/>
                <a:gd name="T41" fmla="*/ 6 h 10"/>
                <a:gd name="T42" fmla="*/ 0 w 1"/>
                <a:gd name="T43" fmla="*/ 6 h 10"/>
                <a:gd name="T44" fmla="*/ 0 w 1"/>
                <a:gd name="T45" fmla="*/ 5 h 10"/>
                <a:gd name="T46" fmla="*/ 0 w 1"/>
                <a:gd name="T47" fmla="*/ 6 h 10"/>
                <a:gd name="T48" fmla="*/ 0 w 1"/>
                <a:gd name="T49" fmla="*/ 5 h 10"/>
                <a:gd name="T50" fmla="*/ 0 w 1"/>
                <a:gd name="T51" fmla="*/ 5 h 10"/>
                <a:gd name="T52" fmla="*/ 0 w 1"/>
                <a:gd name="T53" fmla="*/ 5 h 10"/>
                <a:gd name="T54" fmla="*/ 0 w 1"/>
                <a:gd name="T55" fmla="*/ 5 h 10"/>
                <a:gd name="T56" fmla="*/ 0 w 1"/>
                <a:gd name="T57" fmla="*/ 4 h 10"/>
                <a:gd name="T58" fmla="*/ 0 w 1"/>
                <a:gd name="T59" fmla="*/ 5 h 10"/>
                <a:gd name="T60" fmla="*/ 0 w 1"/>
                <a:gd name="T61" fmla="*/ 4 h 10"/>
                <a:gd name="T62" fmla="*/ 0 w 1"/>
                <a:gd name="T63" fmla="*/ 4 h 10"/>
                <a:gd name="T64" fmla="*/ 0 w 1"/>
                <a:gd name="T65" fmla="*/ 4 h 10"/>
                <a:gd name="T66" fmla="*/ 0 w 1"/>
                <a:gd name="T67" fmla="*/ 4 h 10"/>
                <a:gd name="T68" fmla="*/ 0 w 1"/>
                <a:gd name="T69" fmla="*/ 3 h 10"/>
                <a:gd name="T70" fmla="*/ 0 w 1"/>
                <a:gd name="T71" fmla="*/ 3 h 10"/>
                <a:gd name="T72" fmla="*/ 0 w 1"/>
                <a:gd name="T73" fmla="*/ 3 h 10"/>
                <a:gd name="T74" fmla="*/ 0 w 1"/>
                <a:gd name="T75" fmla="*/ 3 h 10"/>
                <a:gd name="T76" fmla="*/ 0 w 1"/>
                <a:gd name="T77" fmla="*/ 3 h 10"/>
                <a:gd name="T78" fmla="*/ 0 w 1"/>
                <a:gd name="T79" fmla="*/ 3 h 10"/>
                <a:gd name="T80" fmla="*/ 1 w 1"/>
                <a:gd name="T81" fmla="*/ 2 h 10"/>
                <a:gd name="T82" fmla="*/ 0 w 1"/>
                <a:gd name="T83" fmla="*/ 2 h 10"/>
                <a:gd name="T84" fmla="*/ 1 w 1"/>
                <a:gd name="T85" fmla="*/ 2 h 10"/>
                <a:gd name="T86" fmla="*/ 1 w 1"/>
                <a:gd name="T87" fmla="*/ 1 h 10"/>
                <a:gd name="T88" fmla="*/ 1 w 1"/>
                <a:gd name="T89" fmla="*/ 1 h 10"/>
                <a:gd name="T90" fmla="*/ 1 w 1"/>
                <a:gd name="T91" fmla="*/ 1 h 10"/>
                <a:gd name="T92" fmla="*/ 1 w 1"/>
                <a:gd name="T93" fmla="*/ 1 h 10"/>
                <a:gd name="T94" fmla="*/ 1 w 1"/>
                <a:gd name="T95" fmla="*/ 1 h 10"/>
                <a:gd name="T96" fmla="*/ 1 w 1"/>
                <a:gd name="T97" fmla="*/ 1 h 10"/>
                <a:gd name="T98" fmla="*/ 1 w 1"/>
                <a:gd name="T99" fmla="*/ 0 h 10"/>
                <a:gd name="T100" fmla="*/ 1 w 1"/>
                <a:gd name="T101" fmla="*/ 0 h 10"/>
                <a:gd name="T102" fmla="*/ 1 w 1"/>
                <a:gd name="T103" fmla="*/ 0 h 10"/>
                <a:gd name="T104" fmla="*/ 1 w 1"/>
                <a:gd name="T105" fmla="*/ 0 h 10"/>
                <a:gd name="T106" fmla="*/ 1 w 1"/>
                <a:gd name="T107" fmla="*/ 0 h 10"/>
                <a:gd name="T108" fmla="*/ 1 w 1"/>
                <a:gd name="T10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 h="10">
                  <a:moveTo>
                    <a:pt x="0" y="10"/>
                  </a:moveTo>
                  <a:cubicBezTo>
                    <a:pt x="0" y="10"/>
                    <a:pt x="0" y="10"/>
                    <a:pt x="0" y="10"/>
                  </a:cubicBezTo>
                  <a:cubicBezTo>
                    <a:pt x="0" y="10"/>
                    <a:pt x="0" y="10"/>
                    <a:pt x="0" y="10"/>
                  </a:cubicBezTo>
                  <a:cubicBezTo>
                    <a:pt x="0" y="10"/>
                    <a:pt x="0" y="10"/>
                    <a:pt x="0" y="10"/>
                  </a:cubicBezTo>
                  <a:moveTo>
                    <a:pt x="0" y="9"/>
                  </a:moveTo>
                  <a:cubicBezTo>
                    <a:pt x="0" y="9"/>
                    <a:pt x="0" y="9"/>
                    <a:pt x="0" y="10"/>
                  </a:cubicBezTo>
                  <a:cubicBezTo>
                    <a:pt x="0" y="9"/>
                    <a:pt x="0" y="9"/>
                    <a:pt x="0" y="9"/>
                  </a:cubicBezTo>
                  <a:moveTo>
                    <a:pt x="0" y="8"/>
                  </a:moveTo>
                  <a:cubicBezTo>
                    <a:pt x="0" y="9"/>
                    <a:pt x="0" y="9"/>
                    <a:pt x="0" y="9"/>
                  </a:cubicBezTo>
                  <a:cubicBezTo>
                    <a:pt x="0" y="9"/>
                    <a:pt x="0" y="9"/>
                    <a:pt x="0" y="8"/>
                  </a:cubicBezTo>
                  <a:moveTo>
                    <a:pt x="0" y="8"/>
                  </a:moveTo>
                  <a:cubicBezTo>
                    <a:pt x="0" y="8"/>
                    <a:pt x="0" y="8"/>
                    <a:pt x="0" y="8"/>
                  </a:cubicBezTo>
                  <a:cubicBezTo>
                    <a:pt x="0" y="8"/>
                    <a:pt x="0" y="8"/>
                    <a:pt x="0" y="8"/>
                  </a:cubicBezTo>
                  <a:moveTo>
                    <a:pt x="0" y="7"/>
                  </a:moveTo>
                  <a:cubicBezTo>
                    <a:pt x="0" y="7"/>
                    <a:pt x="0" y="8"/>
                    <a:pt x="0" y="8"/>
                  </a:cubicBezTo>
                  <a:cubicBezTo>
                    <a:pt x="0" y="8"/>
                    <a:pt x="0" y="7"/>
                    <a:pt x="0" y="7"/>
                  </a:cubicBezTo>
                  <a:moveTo>
                    <a:pt x="0" y="7"/>
                  </a:moveTo>
                  <a:cubicBezTo>
                    <a:pt x="0" y="7"/>
                    <a:pt x="0" y="7"/>
                    <a:pt x="0" y="7"/>
                  </a:cubicBezTo>
                  <a:cubicBezTo>
                    <a:pt x="0" y="7"/>
                    <a:pt x="0" y="7"/>
                    <a:pt x="0" y="7"/>
                  </a:cubicBezTo>
                  <a:moveTo>
                    <a:pt x="0" y="6"/>
                  </a:moveTo>
                  <a:cubicBezTo>
                    <a:pt x="0" y="6"/>
                    <a:pt x="0" y="6"/>
                    <a:pt x="0" y="6"/>
                  </a:cubicBezTo>
                  <a:cubicBezTo>
                    <a:pt x="0" y="6"/>
                    <a:pt x="0" y="6"/>
                    <a:pt x="0" y="6"/>
                  </a:cubicBezTo>
                  <a:moveTo>
                    <a:pt x="0" y="5"/>
                  </a:moveTo>
                  <a:cubicBezTo>
                    <a:pt x="0" y="6"/>
                    <a:pt x="0" y="6"/>
                    <a:pt x="0" y="6"/>
                  </a:cubicBezTo>
                  <a:cubicBezTo>
                    <a:pt x="0" y="6"/>
                    <a:pt x="0" y="6"/>
                    <a:pt x="0" y="5"/>
                  </a:cubicBezTo>
                  <a:moveTo>
                    <a:pt x="0" y="5"/>
                  </a:moveTo>
                  <a:cubicBezTo>
                    <a:pt x="0" y="5"/>
                    <a:pt x="0" y="5"/>
                    <a:pt x="0" y="5"/>
                  </a:cubicBezTo>
                  <a:cubicBezTo>
                    <a:pt x="0" y="5"/>
                    <a:pt x="0" y="5"/>
                    <a:pt x="0" y="5"/>
                  </a:cubicBezTo>
                  <a:moveTo>
                    <a:pt x="0" y="4"/>
                  </a:moveTo>
                  <a:cubicBezTo>
                    <a:pt x="0" y="4"/>
                    <a:pt x="0" y="5"/>
                    <a:pt x="0" y="5"/>
                  </a:cubicBezTo>
                  <a:cubicBezTo>
                    <a:pt x="0" y="5"/>
                    <a:pt x="0" y="4"/>
                    <a:pt x="0" y="4"/>
                  </a:cubicBezTo>
                  <a:moveTo>
                    <a:pt x="0" y="4"/>
                  </a:moveTo>
                  <a:cubicBezTo>
                    <a:pt x="0" y="4"/>
                    <a:pt x="0" y="4"/>
                    <a:pt x="0" y="4"/>
                  </a:cubicBezTo>
                  <a:cubicBezTo>
                    <a:pt x="0" y="4"/>
                    <a:pt x="0" y="4"/>
                    <a:pt x="0" y="4"/>
                  </a:cubicBezTo>
                  <a:moveTo>
                    <a:pt x="0" y="3"/>
                  </a:moveTo>
                  <a:cubicBezTo>
                    <a:pt x="0" y="3"/>
                    <a:pt x="0" y="3"/>
                    <a:pt x="0" y="3"/>
                  </a:cubicBezTo>
                  <a:cubicBezTo>
                    <a:pt x="0" y="3"/>
                    <a:pt x="0" y="3"/>
                    <a:pt x="0" y="3"/>
                  </a:cubicBezTo>
                  <a:moveTo>
                    <a:pt x="0" y="3"/>
                  </a:moveTo>
                  <a:cubicBezTo>
                    <a:pt x="0" y="3"/>
                    <a:pt x="0" y="3"/>
                    <a:pt x="0" y="3"/>
                  </a:cubicBezTo>
                  <a:cubicBezTo>
                    <a:pt x="0" y="3"/>
                    <a:pt x="0" y="3"/>
                    <a:pt x="0" y="3"/>
                  </a:cubicBezTo>
                  <a:moveTo>
                    <a:pt x="1" y="2"/>
                  </a:moveTo>
                  <a:cubicBezTo>
                    <a:pt x="0" y="2"/>
                    <a:pt x="0" y="2"/>
                    <a:pt x="0" y="2"/>
                  </a:cubicBezTo>
                  <a:cubicBezTo>
                    <a:pt x="0" y="2"/>
                    <a:pt x="0" y="2"/>
                    <a:pt x="1" y="2"/>
                  </a:cubicBezTo>
                  <a:moveTo>
                    <a:pt x="1" y="1"/>
                  </a:moveTo>
                  <a:cubicBezTo>
                    <a:pt x="1" y="1"/>
                    <a:pt x="1" y="1"/>
                    <a:pt x="1" y="1"/>
                  </a:cubicBezTo>
                  <a:cubicBezTo>
                    <a:pt x="1" y="1"/>
                    <a:pt x="1" y="1"/>
                    <a:pt x="1" y="1"/>
                  </a:cubicBezTo>
                  <a:moveTo>
                    <a:pt x="1" y="1"/>
                  </a:moveTo>
                  <a:cubicBezTo>
                    <a:pt x="1" y="1"/>
                    <a:pt x="1" y="1"/>
                    <a:pt x="1" y="1"/>
                  </a:cubicBezTo>
                  <a:cubicBezTo>
                    <a:pt x="1" y="1"/>
                    <a:pt x="1" y="1"/>
                    <a:pt x="1" y="1"/>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path>
              </a:pathLst>
            </a:custGeom>
            <a:solidFill>
              <a:srgbClr val="00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8" name="Freeform 22"/>
            <p:cNvSpPr>
              <a:spLocks noEditPoints="1"/>
            </p:cNvSpPr>
            <p:nvPr/>
          </p:nvSpPr>
          <p:spPr bwMode="auto">
            <a:xfrm>
              <a:off x="936" y="1732"/>
              <a:ext cx="12" cy="0"/>
            </a:xfrm>
            <a:custGeom>
              <a:avLst/>
              <a:gdLst>
                <a:gd name="T0" fmla="*/ 0 w 12"/>
                <a:gd name="T1" fmla="*/ 0 w 12"/>
                <a:gd name="T2" fmla="*/ 0 w 12"/>
                <a:gd name="T3" fmla="*/ 1 w 12"/>
                <a:gd name="T4" fmla="*/ 1 w 12"/>
                <a:gd name="T5" fmla="*/ 1 w 12"/>
                <a:gd name="T6" fmla="*/ 1 w 12"/>
                <a:gd name="T7" fmla="*/ 1 w 12"/>
                <a:gd name="T8" fmla="*/ 1 w 12"/>
                <a:gd name="T9" fmla="*/ 2 w 12"/>
                <a:gd name="T10" fmla="*/ 2 w 12"/>
                <a:gd name="T11" fmla="*/ 2 w 12"/>
                <a:gd name="T12" fmla="*/ 3 w 12"/>
                <a:gd name="T13" fmla="*/ 2 w 12"/>
                <a:gd name="T14" fmla="*/ 3 w 12"/>
                <a:gd name="T15" fmla="*/ 3 w 12"/>
                <a:gd name="T16" fmla="*/ 3 w 12"/>
                <a:gd name="T17" fmla="*/ 3 w 12"/>
                <a:gd name="T18" fmla="*/ 4 w 12"/>
                <a:gd name="T19" fmla="*/ 4 w 12"/>
                <a:gd name="T20" fmla="*/ 4 w 12"/>
                <a:gd name="T21" fmla="*/ 5 w 12"/>
                <a:gd name="T22" fmla="*/ 4 w 12"/>
                <a:gd name="T23" fmla="*/ 5 w 12"/>
                <a:gd name="T24" fmla="*/ 5 w 12"/>
                <a:gd name="T25" fmla="*/ 5 w 12"/>
                <a:gd name="T26" fmla="*/ 5 w 12"/>
                <a:gd name="T27" fmla="*/ 6 w 12"/>
                <a:gd name="T28" fmla="*/ 6 w 12"/>
                <a:gd name="T29" fmla="*/ 6 w 12"/>
                <a:gd name="T30" fmla="*/ 7 w 12"/>
                <a:gd name="T31" fmla="*/ 6 w 12"/>
                <a:gd name="T32" fmla="*/ 7 w 12"/>
                <a:gd name="T33" fmla="*/ 9 w 12"/>
                <a:gd name="T34" fmla="*/ 9 w 12"/>
                <a:gd name="T35" fmla="*/ 9 w 12"/>
                <a:gd name="T36" fmla="*/ 10 w 12"/>
                <a:gd name="T37" fmla="*/ 10 w 12"/>
                <a:gd name="T38" fmla="*/ 10 w 12"/>
                <a:gd name="T39" fmla="*/ 10 w 12"/>
                <a:gd name="T40" fmla="*/ 10 w 12"/>
                <a:gd name="T41" fmla="*/ 10 w 12"/>
                <a:gd name="T42" fmla="*/ 11 w 12"/>
                <a:gd name="T43" fmla="*/ 11 w 12"/>
                <a:gd name="T44" fmla="*/ 11 w 12"/>
                <a:gd name="T45" fmla="*/ 12 w 12"/>
                <a:gd name="T46" fmla="*/ 12 w 12"/>
                <a:gd name="T47" fmla="*/ 12 w 12"/>
                <a:gd name="T48" fmla="*/ 12 w 12"/>
                <a:gd name="T49" fmla="*/ 12 w 12"/>
                <a:gd name="T50" fmla="*/ 12 w 1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 ang="0">
                  <a:pos x="T19" y="0"/>
                </a:cxn>
                <a:cxn ang="0">
                  <a:pos x="T20" y="0"/>
                </a:cxn>
                <a:cxn ang="0">
                  <a:pos x="T21" y="0"/>
                </a:cxn>
                <a:cxn ang="0">
                  <a:pos x="T22" y="0"/>
                </a:cxn>
                <a:cxn ang="0">
                  <a:pos x="T23" y="0"/>
                </a:cxn>
                <a:cxn ang="0">
                  <a:pos x="T24" y="0"/>
                </a:cxn>
                <a:cxn ang="0">
                  <a:pos x="T25" y="0"/>
                </a:cxn>
                <a:cxn ang="0">
                  <a:pos x="T26" y="0"/>
                </a:cxn>
                <a:cxn ang="0">
                  <a:pos x="T27" y="0"/>
                </a:cxn>
                <a:cxn ang="0">
                  <a:pos x="T28" y="0"/>
                </a:cxn>
                <a:cxn ang="0">
                  <a:pos x="T29" y="0"/>
                </a:cxn>
                <a:cxn ang="0">
                  <a:pos x="T30" y="0"/>
                </a:cxn>
                <a:cxn ang="0">
                  <a:pos x="T31" y="0"/>
                </a:cxn>
                <a:cxn ang="0">
                  <a:pos x="T32" y="0"/>
                </a:cxn>
                <a:cxn ang="0">
                  <a:pos x="T33" y="0"/>
                </a:cxn>
                <a:cxn ang="0">
                  <a:pos x="T34" y="0"/>
                </a:cxn>
                <a:cxn ang="0">
                  <a:pos x="T35" y="0"/>
                </a:cxn>
                <a:cxn ang="0">
                  <a:pos x="T36" y="0"/>
                </a:cxn>
                <a:cxn ang="0">
                  <a:pos x="T37" y="0"/>
                </a:cxn>
                <a:cxn ang="0">
                  <a:pos x="T38" y="0"/>
                </a:cxn>
                <a:cxn ang="0">
                  <a:pos x="T39" y="0"/>
                </a:cxn>
                <a:cxn ang="0">
                  <a:pos x="T40" y="0"/>
                </a:cxn>
                <a:cxn ang="0">
                  <a:pos x="T41" y="0"/>
                </a:cxn>
                <a:cxn ang="0">
                  <a:pos x="T42" y="0"/>
                </a:cxn>
                <a:cxn ang="0">
                  <a:pos x="T43" y="0"/>
                </a:cxn>
                <a:cxn ang="0">
                  <a:pos x="T44" y="0"/>
                </a:cxn>
                <a:cxn ang="0">
                  <a:pos x="T45" y="0"/>
                </a:cxn>
                <a:cxn ang="0">
                  <a:pos x="T46" y="0"/>
                </a:cxn>
                <a:cxn ang="0">
                  <a:pos x="T47" y="0"/>
                </a:cxn>
                <a:cxn ang="0">
                  <a:pos x="T48" y="0"/>
                </a:cxn>
                <a:cxn ang="0">
                  <a:pos x="T49" y="0"/>
                </a:cxn>
                <a:cxn ang="0">
                  <a:pos x="T50" y="0"/>
                </a:cxn>
              </a:cxnLst>
              <a:rect l="0" t="0" r="r" b="b"/>
              <a:pathLst>
                <a:path w="12">
                  <a:moveTo>
                    <a:pt x="0" y="0"/>
                  </a:moveTo>
                  <a:cubicBezTo>
                    <a:pt x="0" y="0"/>
                    <a:pt x="0" y="0"/>
                    <a:pt x="0" y="0"/>
                  </a:cubicBezTo>
                  <a:cubicBezTo>
                    <a:pt x="0" y="0"/>
                    <a:pt x="0" y="0"/>
                    <a:pt x="0"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2" y="0"/>
                  </a:moveTo>
                  <a:cubicBezTo>
                    <a:pt x="2" y="0"/>
                    <a:pt x="2" y="0"/>
                    <a:pt x="2" y="0"/>
                  </a:cubicBezTo>
                  <a:cubicBezTo>
                    <a:pt x="2" y="0"/>
                    <a:pt x="2" y="0"/>
                    <a:pt x="2" y="0"/>
                  </a:cubicBezTo>
                  <a:moveTo>
                    <a:pt x="3" y="0"/>
                  </a:moveTo>
                  <a:cubicBezTo>
                    <a:pt x="3" y="0"/>
                    <a:pt x="3" y="0"/>
                    <a:pt x="2" y="0"/>
                  </a:cubicBezTo>
                  <a:cubicBezTo>
                    <a:pt x="3" y="0"/>
                    <a:pt x="3" y="0"/>
                    <a:pt x="3" y="0"/>
                  </a:cubicBezTo>
                  <a:moveTo>
                    <a:pt x="3" y="0"/>
                  </a:moveTo>
                  <a:cubicBezTo>
                    <a:pt x="3" y="0"/>
                    <a:pt x="3" y="0"/>
                    <a:pt x="3" y="0"/>
                  </a:cubicBezTo>
                  <a:cubicBezTo>
                    <a:pt x="3" y="0"/>
                    <a:pt x="3" y="0"/>
                    <a:pt x="3" y="0"/>
                  </a:cubicBezTo>
                  <a:moveTo>
                    <a:pt x="4" y="0"/>
                  </a:moveTo>
                  <a:cubicBezTo>
                    <a:pt x="4" y="0"/>
                    <a:pt x="4" y="0"/>
                    <a:pt x="4" y="0"/>
                  </a:cubicBezTo>
                  <a:cubicBezTo>
                    <a:pt x="4" y="0"/>
                    <a:pt x="4" y="0"/>
                    <a:pt x="4" y="0"/>
                  </a:cubicBezTo>
                  <a:moveTo>
                    <a:pt x="5" y="0"/>
                  </a:moveTo>
                  <a:cubicBezTo>
                    <a:pt x="5" y="0"/>
                    <a:pt x="4" y="0"/>
                    <a:pt x="4" y="0"/>
                  </a:cubicBezTo>
                  <a:cubicBezTo>
                    <a:pt x="4" y="0"/>
                    <a:pt x="5" y="0"/>
                    <a:pt x="5" y="0"/>
                  </a:cubicBezTo>
                  <a:moveTo>
                    <a:pt x="5" y="0"/>
                  </a:moveTo>
                  <a:cubicBezTo>
                    <a:pt x="5" y="0"/>
                    <a:pt x="5" y="0"/>
                    <a:pt x="5" y="0"/>
                  </a:cubicBezTo>
                  <a:cubicBezTo>
                    <a:pt x="5" y="0"/>
                    <a:pt x="5" y="0"/>
                    <a:pt x="5" y="0"/>
                  </a:cubicBezTo>
                  <a:moveTo>
                    <a:pt x="6" y="0"/>
                  </a:moveTo>
                  <a:cubicBezTo>
                    <a:pt x="6" y="0"/>
                    <a:pt x="6" y="0"/>
                    <a:pt x="6" y="0"/>
                  </a:cubicBezTo>
                  <a:cubicBezTo>
                    <a:pt x="6" y="0"/>
                    <a:pt x="6" y="0"/>
                    <a:pt x="6" y="0"/>
                  </a:cubicBezTo>
                  <a:moveTo>
                    <a:pt x="7" y="0"/>
                  </a:moveTo>
                  <a:cubicBezTo>
                    <a:pt x="7" y="0"/>
                    <a:pt x="6" y="0"/>
                    <a:pt x="6" y="0"/>
                  </a:cubicBezTo>
                  <a:cubicBezTo>
                    <a:pt x="6" y="0"/>
                    <a:pt x="7" y="0"/>
                    <a:pt x="7" y="0"/>
                  </a:cubicBezTo>
                  <a:moveTo>
                    <a:pt x="9" y="0"/>
                  </a:moveTo>
                  <a:cubicBezTo>
                    <a:pt x="9" y="0"/>
                    <a:pt x="9" y="0"/>
                    <a:pt x="9" y="0"/>
                  </a:cubicBezTo>
                  <a:cubicBezTo>
                    <a:pt x="9" y="0"/>
                    <a:pt x="9" y="0"/>
                    <a:pt x="9" y="0"/>
                  </a:cubicBezTo>
                  <a:moveTo>
                    <a:pt x="10" y="0"/>
                  </a:moveTo>
                  <a:cubicBezTo>
                    <a:pt x="10" y="0"/>
                    <a:pt x="10" y="0"/>
                    <a:pt x="10" y="0"/>
                  </a:cubicBezTo>
                  <a:cubicBezTo>
                    <a:pt x="10" y="0"/>
                    <a:pt x="10" y="0"/>
                    <a:pt x="10" y="0"/>
                  </a:cubicBezTo>
                  <a:moveTo>
                    <a:pt x="10" y="0"/>
                  </a:moveTo>
                  <a:cubicBezTo>
                    <a:pt x="10" y="0"/>
                    <a:pt x="10" y="0"/>
                    <a:pt x="10" y="0"/>
                  </a:cubicBezTo>
                  <a:cubicBezTo>
                    <a:pt x="10" y="0"/>
                    <a:pt x="10" y="0"/>
                    <a:pt x="10" y="0"/>
                  </a:cubicBezTo>
                  <a:moveTo>
                    <a:pt x="11" y="0"/>
                  </a:moveTo>
                  <a:cubicBezTo>
                    <a:pt x="11" y="0"/>
                    <a:pt x="11" y="0"/>
                    <a:pt x="11" y="0"/>
                  </a:cubicBezTo>
                  <a:cubicBezTo>
                    <a:pt x="11" y="0"/>
                    <a:pt x="11" y="0"/>
                    <a:pt x="11" y="0"/>
                  </a:cubicBezTo>
                  <a:moveTo>
                    <a:pt x="12" y="0"/>
                  </a:moveTo>
                  <a:cubicBezTo>
                    <a:pt x="12" y="0"/>
                    <a:pt x="12" y="0"/>
                    <a:pt x="12" y="0"/>
                  </a:cubicBezTo>
                  <a:cubicBezTo>
                    <a:pt x="12" y="0"/>
                    <a:pt x="12" y="0"/>
                    <a:pt x="12" y="0"/>
                  </a:cubicBezTo>
                  <a:moveTo>
                    <a:pt x="12" y="0"/>
                  </a:moveTo>
                  <a:cubicBezTo>
                    <a:pt x="12" y="0"/>
                    <a:pt x="12" y="0"/>
                    <a:pt x="12" y="0"/>
                  </a:cubicBezTo>
                  <a:cubicBezTo>
                    <a:pt x="12" y="0"/>
                    <a:pt x="12" y="0"/>
                    <a:pt x="12" y="0"/>
                  </a:cubicBezTo>
                </a:path>
              </a:pathLst>
            </a:custGeom>
            <a:solidFill>
              <a:srgbClr val="E5E2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1" name="Freeform 25"/>
            <p:cNvSpPr>
              <a:spLocks/>
            </p:cNvSpPr>
            <p:nvPr/>
          </p:nvSpPr>
          <p:spPr bwMode="auto">
            <a:xfrm>
              <a:off x="2050" y="2207"/>
              <a:ext cx="495" cy="790"/>
            </a:xfrm>
            <a:custGeom>
              <a:avLst/>
              <a:gdLst>
                <a:gd name="T0" fmla="*/ 127 w 480"/>
                <a:gd name="T1" fmla="*/ 400 h 767"/>
                <a:gd name="T2" fmla="*/ 127 w 480"/>
                <a:gd name="T3" fmla="*/ 60 h 767"/>
                <a:gd name="T4" fmla="*/ 127 w 480"/>
                <a:gd name="T5" fmla="*/ 60 h 767"/>
                <a:gd name="T6" fmla="*/ 64 w 480"/>
                <a:gd name="T7" fmla="*/ 0 h 767"/>
                <a:gd name="T8" fmla="*/ 0 w 480"/>
                <a:gd name="T9" fmla="*/ 60 h 767"/>
                <a:gd name="T10" fmla="*/ 0 w 480"/>
                <a:gd name="T11" fmla="*/ 60 h 767"/>
                <a:gd name="T12" fmla="*/ 0 w 480"/>
                <a:gd name="T13" fmla="*/ 400 h 767"/>
                <a:gd name="T14" fmla="*/ 0 w 480"/>
                <a:gd name="T15" fmla="*/ 615 h 767"/>
                <a:gd name="T16" fmla="*/ 0 w 480"/>
                <a:gd name="T17" fmla="*/ 767 h 767"/>
                <a:gd name="T18" fmla="*/ 480 w 480"/>
                <a:gd name="T19" fmla="*/ 767 h 767"/>
                <a:gd name="T20" fmla="*/ 480 w 480"/>
                <a:gd name="T21" fmla="*/ 400 h 767"/>
                <a:gd name="T22" fmla="*/ 127 w 480"/>
                <a:gd name="T23" fmla="*/ 400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0" h="767">
                  <a:moveTo>
                    <a:pt x="127" y="400"/>
                  </a:moveTo>
                  <a:cubicBezTo>
                    <a:pt x="127" y="60"/>
                    <a:pt x="127" y="60"/>
                    <a:pt x="127" y="60"/>
                  </a:cubicBezTo>
                  <a:cubicBezTo>
                    <a:pt x="127" y="60"/>
                    <a:pt x="127" y="60"/>
                    <a:pt x="127" y="60"/>
                  </a:cubicBezTo>
                  <a:cubicBezTo>
                    <a:pt x="125" y="26"/>
                    <a:pt x="97" y="0"/>
                    <a:pt x="64" y="0"/>
                  </a:cubicBezTo>
                  <a:cubicBezTo>
                    <a:pt x="30" y="0"/>
                    <a:pt x="2" y="26"/>
                    <a:pt x="0" y="60"/>
                  </a:cubicBezTo>
                  <a:cubicBezTo>
                    <a:pt x="0" y="60"/>
                    <a:pt x="0" y="60"/>
                    <a:pt x="0" y="60"/>
                  </a:cubicBezTo>
                  <a:cubicBezTo>
                    <a:pt x="0" y="400"/>
                    <a:pt x="0" y="400"/>
                    <a:pt x="0" y="400"/>
                  </a:cubicBezTo>
                  <a:cubicBezTo>
                    <a:pt x="0" y="615"/>
                    <a:pt x="0" y="615"/>
                    <a:pt x="0" y="615"/>
                  </a:cubicBezTo>
                  <a:cubicBezTo>
                    <a:pt x="0" y="767"/>
                    <a:pt x="0" y="767"/>
                    <a:pt x="0" y="767"/>
                  </a:cubicBezTo>
                  <a:cubicBezTo>
                    <a:pt x="480" y="767"/>
                    <a:pt x="480" y="767"/>
                    <a:pt x="480" y="767"/>
                  </a:cubicBezTo>
                  <a:cubicBezTo>
                    <a:pt x="480" y="400"/>
                    <a:pt x="480" y="400"/>
                    <a:pt x="480" y="400"/>
                  </a:cubicBezTo>
                  <a:lnTo>
                    <a:pt x="127" y="40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2" name="Freeform 26"/>
            <p:cNvSpPr>
              <a:spLocks/>
            </p:cNvSpPr>
            <p:nvPr/>
          </p:nvSpPr>
          <p:spPr bwMode="auto">
            <a:xfrm>
              <a:off x="2050" y="2428"/>
              <a:ext cx="524" cy="569"/>
            </a:xfrm>
            <a:custGeom>
              <a:avLst/>
              <a:gdLst>
                <a:gd name="T0" fmla="*/ 445 w 508"/>
                <a:gd name="T1" fmla="*/ 81 h 552"/>
                <a:gd name="T2" fmla="*/ 381 w 508"/>
                <a:gd name="T3" fmla="*/ 145 h 552"/>
                <a:gd name="T4" fmla="*/ 381 w 508"/>
                <a:gd name="T5" fmla="*/ 88 h 552"/>
                <a:gd name="T6" fmla="*/ 381 w 508"/>
                <a:gd name="T7" fmla="*/ 88 h 552"/>
                <a:gd name="T8" fmla="*/ 381 w 508"/>
                <a:gd name="T9" fmla="*/ 86 h 552"/>
                <a:gd name="T10" fmla="*/ 318 w 508"/>
                <a:gd name="T11" fmla="*/ 23 h 552"/>
                <a:gd name="T12" fmla="*/ 254 w 508"/>
                <a:gd name="T13" fmla="*/ 86 h 552"/>
                <a:gd name="T14" fmla="*/ 254 w 508"/>
                <a:gd name="T15" fmla="*/ 88 h 552"/>
                <a:gd name="T16" fmla="*/ 254 w 508"/>
                <a:gd name="T17" fmla="*/ 88 h 552"/>
                <a:gd name="T18" fmla="*/ 254 w 508"/>
                <a:gd name="T19" fmla="*/ 86 h 552"/>
                <a:gd name="T20" fmla="*/ 254 w 508"/>
                <a:gd name="T21" fmla="*/ 64 h 552"/>
                <a:gd name="T22" fmla="*/ 191 w 508"/>
                <a:gd name="T23" fmla="*/ 0 h 552"/>
                <a:gd name="T24" fmla="*/ 127 w 508"/>
                <a:gd name="T25" fmla="*/ 64 h 552"/>
                <a:gd name="T26" fmla="*/ 127 w 508"/>
                <a:gd name="T27" fmla="*/ 127 h 552"/>
                <a:gd name="T28" fmla="*/ 127 w 508"/>
                <a:gd name="T29" fmla="*/ 131 h 552"/>
                <a:gd name="T30" fmla="*/ 127 w 508"/>
                <a:gd name="T31" fmla="*/ 131 h 552"/>
                <a:gd name="T32" fmla="*/ 127 w 508"/>
                <a:gd name="T33" fmla="*/ 127 h 552"/>
                <a:gd name="T34" fmla="*/ 64 w 508"/>
                <a:gd name="T35" fmla="*/ 63 h 552"/>
                <a:gd name="T36" fmla="*/ 0 w 508"/>
                <a:gd name="T37" fmla="*/ 127 h 552"/>
                <a:gd name="T38" fmla="*/ 0 w 508"/>
                <a:gd name="T39" fmla="*/ 131 h 552"/>
                <a:gd name="T40" fmla="*/ 0 w 508"/>
                <a:gd name="T41" fmla="*/ 131 h 552"/>
                <a:gd name="T42" fmla="*/ 0 w 508"/>
                <a:gd name="T43" fmla="*/ 552 h 552"/>
                <a:gd name="T44" fmla="*/ 70 w 508"/>
                <a:gd name="T45" fmla="*/ 552 h 552"/>
                <a:gd name="T46" fmla="*/ 127 w 508"/>
                <a:gd name="T47" fmla="*/ 552 h 552"/>
                <a:gd name="T48" fmla="*/ 376 w 508"/>
                <a:gd name="T49" fmla="*/ 552 h 552"/>
                <a:gd name="T50" fmla="*/ 400 w 508"/>
                <a:gd name="T51" fmla="*/ 469 h 552"/>
                <a:gd name="T52" fmla="*/ 223 w 508"/>
                <a:gd name="T53" fmla="*/ 304 h 552"/>
                <a:gd name="T54" fmla="*/ 127 w 508"/>
                <a:gd name="T55" fmla="*/ 330 h 552"/>
                <a:gd name="T56" fmla="*/ 127 w 508"/>
                <a:gd name="T57" fmla="*/ 232 h 552"/>
                <a:gd name="T58" fmla="*/ 127 w 508"/>
                <a:gd name="T59" fmla="*/ 230 h 552"/>
                <a:gd name="T60" fmla="*/ 127 w 508"/>
                <a:gd name="T61" fmla="*/ 230 h 552"/>
                <a:gd name="T62" fmla="*/ 127 w 508"/>
                <a:gd name="T63" fmla="*/ 232 h 552"/>
                <a:gd name="T64" fmla="*/ 191 w 508"/>
                <a:gd name="T65" fmla="*/ 295 h 552"/>
                <a:gd name="T66" fmla="*/ 254 w 508"/>
                <a:gd name="T67" fmla="*/ 232 h 552"/>
                <a:gd name="T68" fmla="*/ 254 w 508"/>
                <a:gd name="T69" fmla="*/ 230 h 552"/>
                <a:gd name="T70" fmla="*/ 254 w 508"/>
                <a:gd name="T71" fmla="*/ 230 h 552"/>
                <a:gd name="T72" fmla="*/ 254 w 508"/>
                <a:gd name="T73" fmla="*/ 232 h 552"/>
                <a:gd name="T74" fmla="*/ 254 w 508"/>
                <a:gd name="T75" fmla="*/ 254 h 552"/>
                <a:gd name="T76" fmla="*/ 254 w 508"/>
                <a:gd name="T77" fmla="*/ 254 h 552"/>
                <a:gd name="T78" fmla="*/ 318 w 508"/>
                <a:gd name="T79" fmla="*/ 313 h 552"/>
                <a:gd name="T80" fmla="*/ 381 w 508"/>
                <a:gd name="T81" fmla="*/ 254 h 552"/>
                <a:gd name="T82" fmla="*/ 381 w 508"/>
                <a:gd name="T83" fmla="*/ 254 h 552"/>
                <a:gd name="T84" fmla="*/ 381 w 508"/>
                <a:gd name="T85" fmla="*/ 306 h 552"/>
                <a:gd name="T86" fmla="*/ 381 w 508"/>
                <a:gd name="T87" fmla="*/ 306 h 552"/>
                <a:gd name="T88" fmla="*/ 445 w 508"/>
                <a:gd name="T89" fmla="*/ 367 h 552"/>
                <a:gd name="T90" fmla="*/ 508 w 508"/>
                <a:gd name="T91" fmla="*/ 306 h 552"/>
                <a:gd name="T92" fmla="*/ 508 w 508"/>
                <a:gd name="T93" fmla="*/ 306 h 552"/>
                <a:gd name="T94" fmla="*/ 508 w 508"/>
                <a:gd name="T95" fmla="*/ 145 h 552"/>
                <a:gd name="T96" fmla="*/ 445 w 508"/>
                <a:gd name="T97" fmla="*/ 81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8" h="552">
                  <a:moveTo>
                    <a:pt x="445" y="81"/>
                  </a:moveTo>
                  <a:cubicBezTo>
                    <a:pt x="410" y="81"/>
                    <a:pt x="381" y="110"/>
                    <a:pt x="381" y="145"/>
                  </a:cubicBezTo>
                  <a:cubicBezTo>
                    <a:pt x="381" y="88"/>
                    <a:pt x="381" y="88"/>
                    <a:pt x="381" y="88"/>
                  </a:cubicBezTo>
                  <a:cubicBezTo>
                    <a:pt x="381" y="88"/>
                    <a:pt x="381" y="88"/>
                    <a:pt x="381" y="88"/>
                  </a:cubicBezTo>
                  <a:cubicBezTo>
                    <a:pt x="381" y="88"/>
                    <a:pt x="381" y="87"/>
                    <a:pt x="381" y="86"/>
                  </a:cubicBezTo>
                  <a:cubicBezTo>
                    <a:pt x="381" y="51"/>
                    <a:pt x="353" y="23"/>
                    <a:pt x="318" y="23"/>
                  </a:cubicBezTo>
                  <a:cubicBezTo>
                    <a:pt x="283" y="23"/>
                    <a:pt x="254" y="51"/>
                    <a:pt x="254" y="86"/>
                  </a:cubicBezTo>
                  <a:cubicBezTo>
                    <a:pt x="254" y="87"/>
                    <a:pt x="254" y="88"/>
                    <a:pt x="254" y="88"/>
                  </a:cubicBezTo>
                  <a:cubicBezTo>
                    <a:pt x="254" y="88"/>
                    <a:pt x="254" y="88"/>
                    <a:pt x="254" y="88"/>
                  </a:cubicBezTo>
                  <a:cubicBezTo>
                    <a:pt x="254" y="86"/>
                    <a:pt x="254" y="86"/>
                    <a:pt x="254" y="86"/>
                  </a:cubicBezTo>
                  <a:cubicBezTo>
                    <a:pt x="254" y="64"/>
                    <a:pt x="254" y="64"/>
                    <a:pt x="254" y="64"/>
                  </a:cubicBezTo>
                  <a:cubicBezTo>
                    <a:pt x="254" y="29"/>
                    <a:pt x="226" y="0"/>
                    <a:pt x="191" y="0"/>
                  </a:cubicBezTo>
                  <a:cubicBezTo>
                    <a:pt x="156" y="0"/>
                    <a:pt x="127" y="29"/>
                    <a:pt x="127" y="64"/>
                  </a:cubicBezTo>
                  <a:cubicBezTo>
                    <a:pt x="127" y="127"/>
                    <a:pt x="127" y="127"/>
                    <a:pt x="127" y="127"/>
                  </a:cubicBezTo>
                  <a:cubicBezTo>
                    <a:pt x="127" y="131"/>
                    <a:pt x="127" y="131"/>
                    <a:pt x="127" y="131"/>
                  </a:cubicBezTo>
                  <a:cubicBezTo>
                    <a:pt x="127" y="131"/>
                    <a:pt x="127" y="131"/>
                    <a:pt x="127" y="131"/>
                  </a:cubicBezTo>
                  <a:cubicBezTo>
                    <a:pt x="127" y="130"/>
                    <a:pt x="127" y="128"/>
                    <a:pt x="127" y="127"/>
                  </a:cubicBezTo>
                  <a:cubicBezTo>
                    <a:pt x="127" y="91"/>
                    <a:pt x="99" y="63"/>
                    <a:pt x="64" y="63"/>
                  </a:cubicBezTo>
                  <a:cubicBezTo>
                    <a:pt x="29" y="63"/>
                    <a:pt x="0" y="91"/>
                    <a:pt x="0" y="127"/>
                  </a:cubicBezTo>
                  <a:cubicBezTo>
                    <a:pt x="0" y="128"/>
                    <a:pt x="0" y="130"/>
                    <a:pt x="0" y="131"/>
                  </a:cubicBezTo>
                  <a:cubicBezTo>
                    <a:pt x="0" y="131"/>
                    <a:pt x="0" y="131"/>
                    <a:pt x="0" y="131"/>
                  </a:cubicBezTo>
                  <a:cubicBezTo>
                    <a:pt x="0" y="552"/>
                    <a:pt x="0" y="552"/>
                    <a:pt x="0" y="552"/>
                  </a:cubicBezTo>
                  <a:cubicBezTo>
                    <a:pt x="70" y="552"/>
                    <a:pt x="70" y="552"/>
                    <a:pt x="70" y="552"/>
                  </a:cubicBezTo>
                  <a:cubicBezTo>
                    <a:pt x="127" y="552"/>
                    <a:pt x="127" y="552"/>
                    <a:pt x="127" y="552"/>
                  </a:cubicBezTo>
                  <a:cubicBezTo>
                    <a:pt x="376" y="552"/>
                    <a:pt x="376" y="552"/>
                    <a:pt x="376" y="552"/>
                  </a:cubicBezTo>
                  <a:cubicBezTo>
                    <a:pt x="391" y="528"/>
                    <a:pt x="400" y="499"/>
                    <a:pt x="400" y="469"/>
                  </a:cubicBezTo>
                  <a:cubicBezTo>
                    <a:pt x="400" y="378"/>
                    <a:pt x="321" y="304"/>
                    <a:pt x="223" y="304"/>
                  </a:cubicBezTo>
                  <a:cubicBezTo>
                    <a:pt x="188" y="304"/>
                    <a:pt x="155" y="313"/>
                    <a:pt x="127" y="330"/>
                  </a:cubicBezTo>
                  <a:cubicBezTo>
                    <a:pt x="127" y="232"/>
                    <a:pt x="127" y="232"/>
                    <a:pt x="127" y="232"/>
                  </a:cubicBezTo>
                  <a:cubicBezTo>
                    <a:pt x="127" y="230"/>
                    <a:pt x="127" y="230"/>
                    <a:pt x="127" y="230"/>
                  </a:cubicBezTo>
                  <a:cubicBezTo>
                    <a:pt x="127" y="230"/>
                    <a:pt x="127" y="230"/>
                    <a:pt x="127" y="230"/>
                  </a:cubicBezTo>
                  <a:cubicBezTo>
                    <a:pt x="127" y="231"/>
                    <a:pt x="127" y="231"/>
                    <a:pt x="127" y="232"/>
                  </a:cubicBezTo>
                  <a:cubicBezTo>
                    <a:pt x="127" y="267"/>
                    <a:pt x="156" y="295"/>
                    <a:pt x="191" y="295"/>
                  </a:cubicBezTo>
                  <a:cubicBezTo>
                    <a:pt x="226" y="295"/>
                    <a:pt x="254" y="267"/>
                    <a:pt x="254" y="232"/>
                  </a:cubicBezTo>
                  <a:cubicBezTo>
                    <a:pt x="254" y="231"/>
                    <a:pt x="254" y="231"/>
                    <a:pt x="254" y="230"/>
                  </a:cubicBezTo>
                  <a:cubicBezTo>
                    <a:pt x="254" y="230"/>
                    <a:pt x="254" y="230"/>
                    <a:pt x="254" y="230"/>
                  </a:cubicBezTo>
                  <a:cubicBezTo>
                    <a:pt x="254" y="232"/>
                    <a:pt x="254" y="232"/>
                    <a:pt x="254" y="232"/>
                  </a:cubicBezTo>
                  <a:cubicBezTo>
                    <a:pt x="254" y="254"/>
                    <a:pt x="254" y="254"/>
                    <a:pt x="254" y="254"/>
                  </a:cubicBezTo>
                  <a:cubicBezTo>
                    <a:pt x="254" y="254"/>
                    <a:pt x="254" y="254"/>
                    <a:pt x="254" y="254"/>
                  </a:cubicBezTo>
                  <a:cubicBezTo>
                    <a:pt x="257" y="287"/>
                    <a:pt x="284" y="313"/>
                    <a:pt x="318" y="313"/>
                  </a:cubicBezTo>
                  <a:cubicBezTo>
                    <a:pt x="351" y="313"/>
                    <a:pt x="379" y="287"/>
                    <a:pt x="381" y="254"/>
                  </a:cubicBezTo>
                  <a:cubicBezTo>
                    <a:pt x="381" y="254"/>
                    <a:pt x="381" y="254"/>
                    <a:pt x="381" y="254"/>
                  </a:cubicBezTo>
                  <a:cubicBezTo>
                    <a:pt x="381" y="306"/>
                    <a:pt x="381" y="306"/>
                    <a:pt x="381" y="306"/>
                  </a:cubicBezTo>
                  <a:cubicBezTo>
                    <a:pt x="381" y="306"/>
                    <a:pt x="381" y="306"/>
                    <a:pt x="381" y="306"/>
                  </a:cubicBezTo>
                  <a:cubicBezTo>
                    <a:pt x="383" y="340"/>
                    <a:pt x="411" y="367"/>
                    <a:pt x="445" y="367"/>
                  </a:cubicBezTo>
                  <a:cubicBezTo>
                    <a:pt x="479" y="367"/>
                    <a:pt x="507" y="340"/>
                    <a:pt x="508" y="306"/>
                  </a:cubicBezTo>
                  <a:cubicBezTo>
                    <a:pt x="508" y="306"/>
                    <a:pt x="508" y="306"/>
                    <a:pt x="508" y="306"/>
                  </a:cubicBezTo>
                  <a:cubicBezTo>
                    <a:pt x="508" y="145"/>
                    <a:pt x="508" y="145"/>
                    <a:pt x="508" y="145"/>
                  </a:cubicBezTo>
                  <a:cubicBezTo>
                    <a:pt x="508" y="110"/>
                    <a:pt x="480" y="81"/>
                    <a:pt x="445" y="8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29" name="Title 1"/>
          <p:cNvSpPr txBox="1">
            <a:spLocks/>
          </p:cNvSpPr>
          <p:nvPr/>
        </p:nvSpPr>
        <p:spPr>
          <a:xfrm>
            <a:off x="4986247" y="2990030"/>
            <a:ext cx="4430801" cy="105542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gradFill>
                  <a:gsLst>
                    <a:gs pos="3333">
                      <a:schemeClr val="tx1"/>
                    </a:gs>
                    <a:gs pos="39000">
                      <a:schemeClr val="tx1"/>
                    </a:gs>
                  </a:gsLst>
                  <a:lin ang="5400000" scaled="0"/>
                </a:gradFill>
                <a:effectLst/>
                <a:latin typeface="+mj-lt"/>
                <a:ea typeface="+mn-ea"/>
                <a:cs typeface="Segoe UI" pitchFamily="34" charset="0"/>
              </a:defRPr>
            </a:lvl1pPr>
          </a:lstStyle>
          <a:p>
            <a:r>
              <a:rPr lang="es-ES" sz="6600" b="1" dirty="0">
                <a:solidFill>
                  <a:srgbClr val="525252"/>
                </a:solidFill>
              </a:rPr>
              <a:t>C# </a:t>
            </a:r>
            <a:r>
              <a:rPr lang="es-ES" sz="6600" b="1" dirty="0" err="1">
                <a:solidFill>
                  <a:srgbClr val="525252"/>
                </a:solidFill>
              </a:rPr>
              <a:t>rocks</a:t>
            </a:r>
            <a:r>
              <a:rPr lang="es-ES" sz="6600" b="1" dirty="0">
                <a:solidFill>
                  <a:srgbClr val="525252"/>
                </a:solidFill>
              </a:rPr>
              <a:t>!!!</a:t>
            </a:r>
            <a:endParaRPr lang="es-ES" sz="6600" dirty="0">
              <a:solidFill>
                <a:srgbClr val="525252"/>
              </a:solidFill>
            </a:endParaRPr>
          </a:p>
        </p:txBody>
      </p:sp>
    </p:spTree>
    <p:extLst>
      <p:ext uri="{BB962C8B-B14F-4D97-AF65-F5344CB8AC3E}">
        <p14:creationId xmlns:p14="http://schemas.microsoft.com/office/powerpoint/2010/main" val="297244153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2.20066E-6 -2.88243E-6 L 0.00153 -0.31661 " pathEditMode="relative" rAng="0" ptsTypes="AA">
                                      <p:cBhvr>
                                        <p:cTn id="6" dur="1000" fill="hold"/>
                                        <p:tgtEl>
                                          <p:spTgt spid="2"/>
                                        </p:tgtEl>
                                        <p:attrNameLst>
                                          <p:attrName>ppt_x</p:attrName>
                                          <p:attrName>ppt_y</p:attrName>
                                        </p:attrNameLst>
                                      </p:cBhvr>
                                      <p:rCtr x="77" y="-15842"/>
                                    </p:animMotion>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400"/>
                                        <p:tgtEl>
                                          <p:spTgt spid="7">
                                            <p:txEl>
                                              <p:pRg st="0" end="0"/>
                                            </p:txEl>
                                          </p:spTgt>
                                        </p:tgtEl>
                                      </p:cBhvr>
                                    </p:animEffect>
                                  </p:childTnLst>
                                </p:cTn>
                              </p:par>
                            </p:childTnLst>
                          </p:cTn>
                        </p:par>
                        <p:par>
                          <p:cTn id="11" fill="hold">
                            <p:stCondLst>
                              <p:cond delay="1400"/>
                            </p:stCondLst>
                            <p:childTnLst>
                              <p:par>
                                <p:cTn id="12" presetID="10" presetClass="entr" presetSubtype="0" fill="hold" nodeType="after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400"/>
                                        <p:tgtEl>
                                          <p:spTgt spid="7">
                                            <p:txEl>
                                              <p:pRg st="1" end="1"/>
                                            </p:txEl>
                                          </p:spTgt>
                                        </p:tgtEl>
                                      </p:cBhvr>
                                    </p:animEffect>
                                  </p:childTnLst>
                                </p:cTn>
                              </p:par>
                            </p:childTnLst>
                          </p:cTn>
                        </p:par>
                        <p:par>
                          <p:cTn id="15" fill="hold">
                            <p:stCondLst>
                              <p:cond delay="1800"/>
                            </p:stCondLst>
                            <p:childTnLst>
                              <p:par>
                                <p:cTn id="16" presetID="10" presetClass="entr" presetSubtype="0" fill="hold" nodeType="after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animEffect transition="in" filter="fade">
                                      <p:cBhvr>
                                        <p:cTn id="18" dur="400"/>
                                        <p:tgtEl>
                                          <p:spTgt spid="7">
                                            <p:txEl>
                                              <p:pRg st="2" end="2"/>
                                            </p:txEl>
                                          </p:spTgt>
                                        </p:tgtEl>
                                      </p:cBhvr>
                                    </p:animEffect>
                                  </p:childTnLst>
                                </p:cTn>
                              </p:par>
                            </p:childTnLst>
                          </p:cTn>
                        </p:par>
                        <p:par>
                          <p:cTn id="19" fill="hold">
                            <p:stCondLst>
                              <p:cond delay="2200"/>
                            </p:stCondLst>
                            <p:childTnLst>
                              <p:par>
                                <p:cTn id="20" presetID="10" presetClass="entr" presetSubtype="0" fill="hold" nodeType="after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400"/>
                                        <p:tgtEl>
                                          <p:spTgt spid="7">
                                            <p:txEl>
                                              <p:pRg st="3" end="3"/>
                                            </p:txEl>
                                          </p:spTgt>
                                        </p:tgtEl>
                                      </p:cBhvr>
                                    </p:animEffect>
                                  </p:childTnLst>
                                </p:cTn>
                              </p:par>
                            </p:childTnLst>
                          </p:cTn>
                        </p:par>
                        <p:par>
                          <p:cTn id="23" fill="hold">
                            <p:stCondLst>
                              <p:cond delay="2600"/>
                            </p:stCondLst>
                            <p:childTnLst>
                              <p:par>
                                <p:cTn id="24" presetID="10" presetClass="entr" presetSubtype="0" fill="hold" nodeType="afterEffect">
                                  <p:stCondLst>
                                    <p:cond delay="0"/>
                                  </p:stCondLst>
                                  <p:childTnLst>
                                    <p:set>
                                      <p:cBhvr>
                                        <p:cTn id="25" dur="1" fill="hold">
                                          <p:stCondLst>
                                            <p:cond delay="0"/>
                                          </p:stCondLst>
                                        </p:cTn>
                                        <p:tgtEl>
                                          <p:spTgt spid="7">
                                            <p:txEl>
                                              <p:pRg st="4" end="4"/>
                                            </p:txEl>
                                          </p:spTgt>
                                        </p:tgtEl>
                                        <p:attrNameLst>
                                          <p:attrName>style.visibility</p:attrName>
                                        </p:attrNameLst>
                                      </p:cBhvr>
                                      <p:to>
                                        <p:strVal val="visible"/>
                                      </p:to>
                                    </p:set>
                                    <p:animEffect transition="in" filter="fade">
                                      <p:cBhvr>
                                        <p:cTn id="26" dur="400"/>
                                        <p:tgtEl>
                                          <p:spTgt spid="7">
                                            <p:txEl>
                                              <p:pRg st="4" end="4"/>
                                            </p:txEl>
                                          </p:spTgt>
                                        </p:tgtEl>
                                      </p:cBhvr>
                                    </p:animEffect>
                                  </p:childTnLst>
                                </p:cTn>
                              </p:par>
                            </p:childTnLst>
                          </p:cTn>
                        </p:par>
                        <p:par>
                          <p:cTn id="27" fill="hold">
                            <p:stCondLst>
                              <p:cond delay="3000"/>
                            </p:stCondLst>
                            <p:childTnLst>
                              <p:par>
                                <p:cTn id="28" presetID="10" presetClass="entr" presetSubtype="0" fill="hold" nodeType="afterEffect">
                                  <p:stCondLst>
                                    <p:cond delay="0"/>
                                  </p:stCondLst>
                                  <p:childTnLst>
                                    <p:set>
                                      <p:cBhvr>
                                        <p:cTn id="29" dur="1" fill="hold">
                                          <p:stCondLst>
                                            <p:cond delay="0"/>
                                          </p:stCondLst>
                                        </p:cTn>
                                        <p:tgtEl>
                                          <p:spTgt spid="7">
                                            <p:txEl>
                                              <p:pRg st="5" end="5"/>
                                            </p:txEl>
                                          </p:spTgt>
                                        </p:tgtEl>
                                        <p:attrNameLst>
                                          <p:attrName>style.visibility</p:attrName>
                                        </p:attrNameLst>
                                      </p:cBhvr>
                                      <p:to>
                                        <p:strVal val="visible"/>
                                      </p:to>
                                    </p:set>
                                    <p:animEffect transition="in" filter="fade">
                                      <p:cBhvr>
                                        <p:cTn id="30" dur="400"/>
                                        <p:tgtEl>
                                          <p:spTgt spid="7">
                                            <p:txEl>
                                              <p:pRg st="5" end="5"/>
                                            </p:txEl>
                                          </p:spTgt>
                                        </p:tgtEl>
                                      </p:cBhvr>
                                    </p:animEffect>
                                  </p:childTnLst>
                                </p:cTn>
                              </p:par>
                            </p:childTnLst>
                          </p:cTn>
                        </p:par>
                        <p:par>
                          <p:cTn id="31" fill="hold">
                            <p:stCondLst>
                              <p:cond delay="3400"/>
                            </p:stCondLst>
                            <p:childTnLst>
                              <p:par>
                                <p:cTn id="32" presetID="10" presetClass="entr" presetSubtype="0" fill="hold" nodeType="afterEffect">
                                  <p:stCondLst>
                                    <p:cond delay="0"/>
                                  </p:stCondLst>
                                  <p:childTnLst>
                                    <p:set>
                                      <p:cBhvr>
                                        <p:cTn id="33" dur="1" fill="hold">
                                          <p:stCondLst>
                                            <p:cond delay="0"/>
                                          </p:stCondLst>
                                        </p:cTn>
                                        <p:tgtEl>
                                          <p:spTgt spid="7">
                                            <p:txEl>
                                              <p:pRg st="6" end="6"/>
                                            </p:txEl>
                                          </p:spTgt>
                                        </p:tgtEl>
                                        <p:attrNameLst>
                                          <p:attrName>style.visibility</p:attrName>
                                        </p:attrNameLst>
                                      </p:cBhvr>
                                      <p:to>
                                        <p:strVal val="visible"/>
                                      </p:to>
                                    </p:set>
                                    <p:animEffect transition="in" filter="fade">
                                      <p:cBhvr>
                                        <p:cTn id="34" dur="400"/>
                                        <p:tgtEl>
                                          <p:spTgt spid="7">
                                            <p:txEl>
                                              <p:pRg st="6" end="6"/>
                                            </p:txEl>
                                          </p:spTgt>
                                        </p:tgtEl>
                                      </p:cBhvr>
                                    </p:animEffect>
                                  </p:childTnLst>
                                </p:cTn>
                              </p:par>
                            </p:childTnLst>
                          </p:cTn>
                        </p:par>
                        <p:par>
                          <p:cTn id="35" fill="hold">
                            <p:stCondLst>
                              <p:cond delay="3800"/>
                            </p:stCondLst>
                            <p:childTnLst>
                              <p:par>
                                <p:cTn id="36" presetID="10" presetClass="entr" presetSubtype="0" fill="hold" nodeType="afterEffect">
                                  <p:stCondLst>
                                    <p:cond delay="0"/>
                                  </p:stCondLst>
                                  <p:childTnLst>
                                    <p:set>
                                      <p:cBhvr>
                                        <p:cTn id="37" dur="1" fill="hold">
                                          <p:stCondLst>
                                            <p:cond delay="0"/>
                                          </p:stCondLst>
                                        </p:cTn>
                                        <p:tgtEl>
                                          <p:spTgt spid="7">
                                            <p:txEl>
                                              <p:pRg st="7" end="7"/>
                                            </p:txEl>
                                          </p:spTgt>
                                        </p:tgtEl>
                                        <p:attrNameLst>
                                          <p:attrName>style.visibility</p:attrName>
                                        </p:attrNameLst>
                                      </p:cBhvr>
                                      <p:to>
                                        <p:strVal val="visible"/>
                                      </p:to>
                                    </p:set>
                                    <p:animEffect transition="in" filter="fade">
                                      <p:cBhvr>
                                        <p:cTn id="38" dur="400"/>
                                        <p:tgtEl>
                                          <p:spTgt spid="7">
                                            <p:txEl>
                                              <p:pRg st="7" end="7"/>
                                            </p:txEl>
                                          </p:spTgt>
                                        </p:tgtEl>
                                      </p:cBhvr>
                                    </p:animEffect>
                                  </p:childTnLst>
                                </p:cTn>
                              </p:par>
                            </p:childTnLst>
                          </p:cTn>
                        </p:par>
                        <p:par>
                          <p:cTn id="39" fill="hold">
                            <p:stCondLst>
                              <p:cond delay="4200"/>
                            </p:stCondLst>
                            <p:childTnLst>
                              <p:par>
                                <p:cTn id="40" presetID="10" presetClass="entr" presetSubtype="0" fill="hold" nodeType="afterEffect">
                                  <p:stCondLst>
                                    <p:cond delay="0"/>
                                  </p:stCondLst>
                                  <p:childTnLst>
                                    <p:set>
                                      <p:cBhvr>
                                        <p:cTn id="41" dur="1" fill="hold">
                                          <p:stCondLst>
                                            <p:cond delay="0"/>
                                          </p:stCondLst>
                                        </p:cTn>
                                        <p:tgtEl>
                                          <p:spTgt spid="7">
                                            <p:txEl>
                                              <p:pRg st="8" end="8"/>
                                            </p:txEl>
                                          </p:spTgt>
                                        </p:tgtEl>
                                        <p:attrNameLst>
                                          <p:attrName>style.visibility</p:attrName>
                                        </p:attrNameLst>
                                      </p:cBhvr>
                                      <p:to>
                                        <p:strVal val="visible"/>
                                      </p:to>
                                    </p:set>
                                    <p:animEffect transition="in" filter="fade">
                                      <p:cBhvr>
                                        <p:cTn id="42" dur="400"/>
                                        <p:tgtEl>
                                          <p:spTgt spid="7">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200"/>
                                        <p:tgtEl>
                                          <p:spTgt spid="7">
                                            <p:txEl>
                                              <p:pRg st="0" end="0"/>
                                            </p:txEl>
                                          </p:spTgt>
                                        </p:tgtEl>
                                      </p:cBhvr>
                                    </p:animEffect>
                                    <p:set>
                                      <p:cBhvr>
                                        <p:cTn id="47" dur="1" fill="hold">
                                          <p:stCondLst>
                                            <p:cond delay="199"/>
                                          </p:stCondLst>
                                        </p:cTn>
                                        <p:tgtEl>
                                          <p:spTgt spid="7">
                                            <p:txEl>
                                              <p:pRg st="0" end="0"/>
                                            </p:txEl>
                                          </p:spTgt>
                                        </p:tgtEl>
                                        <p:attrNameLst>
                                          <p:attrName>style.visibility</p:attrName>
                                        </p:attrNameLst>
                                      </p:cBhvr>
                                      <p:to>
                                        <p:strVal val="hidden"/>
                                      </p:to>
                                    </p:set>
                                  </p:childTnLst>
                                </p:cTn>
                              </p:par>
                              <p:par>
                                <p:cTn id="48" presetID="10" presetClass="exit" presetSubtype="0" fill="hold" grpId="0" nodeType="withEffect">
                                  <p:stCondLst>
                                    <p:cond delay="0"/>
                                  </p:stCondLst>
                                  <p:childTnLst>
                                    <p:animEffect transition="out" filter="fade">
                                      <p:cBhvr>
                                        <p:cTn id="49" dur="200"/>
                                        <p:tgtEl>
                                          <p:spTgt spid="7">
                                            <p:txEl>
                                              <p:pRg st="1" end="1"/>
                                            </p:txEl>
                                          </p:spTgt>
                                        </p:tgtEl>
                                      </p:cBhvr>
                                    </p:animEffect>
                                    <p:set>
                                      <p:cBhvr>
                                        <p:cTn id="50" dur="1" fill="hold">
                                          <p:stCondLst>
                                            <p:cond delay="199"/>
                                          </p:stCondLst>
                                        </p:cTn>
                                        <p:tgtEl>
                                          <p:spTgt spid="7">
                                            <p:txEl>
                                              <p:pRg st="1" end="1"/>
                                            </p:txEl>
                                          </p:spTgt>
                                        </p:tgtEl>
                                        <p:attrNameLst>
                                          <p:attrName>style.visibility</p:attrName>
                                        </p:attrNameLst>
                                      </p:cBhvr>
                                      <p:to>
                                        <p:strVal val="hidden"/>
                                      </p:to>
                                    </p:set>
                                  </p:childTnLst>
                                </p:cTn>
                              </p:par>
                              <p:par>
                                <p:cTn id="51" presetID="10" presetClass="exit" presetSubtype="0" fill="hold" grpId="0" nodeType="withEffect">
                                  <p:stCondLst>
                                    <p:cond delay="0"/>
                                  </p:stCondLst>
                                  <p:childTnLst>
                                    <p:animEffect transition="out" filter="fade">
                                      <p:cBhvr>
                                        <p:cTn id="52" dur="200"/>
                                        <p:tgtEl>
                                          <p:spTgt spid="7">
                                            <p:txEl>
                                              <p:pRg st="2" end="2"/>
                                            </p:txEl>
                                          </p:spTgt>
                                        </p:tgtEl>
                                      </p:cBhvr>
                                    </p:animEffect>
                                    <p:set>
                                      <p:cBhvr>
                                        <p:cTn id="53" dur="1" fill="hold">
                                          <p:stCondLst>
                                            <p:cond delay="199"/>
                                          </p:stCondLst>
                                        </p:cTn>
                                        <p:tgtEl>
                                          <p:spTgt spid="7">
                                            <p:txEl>
                                              <p:pRg st="2" end="2"/>
                                            </p:txEl>
                                          </p:spTgt>
                                        </p:tgtEl>
                                        <p:attrNameLst>
                                          <p:attrName>style.visibility</p:attrName>
                                        </p:attrNameLst>
                                      </p:cBhvr>
                                      <p:to>
                                        <p:strVal val="hidden"/>
                                      </p:to>
                                    </p:set>
                                  </p:childTnLst>
                                </p:cTn>
                              </p:par>
                              <p:par>
                                <p:cTn id="54" presetID="10" presetClass="exit" presetSubtype="0" fill="hold" grpId="0" nodeType="withEffect">
                                  <p:stCondLst>
                                    <p:cond delay="0"/>
                                  </p:stCondLst>
                                  <p:childTnLst>
                                    <p:animEffect transition="out" filter="fade">
                                      <p:cBhvr>
                                        <p:cTn id="55" dur="200"/>
                                        <p:tgtEl>
                                          <p:spTgt spid="7">
                                            <p:txEl>
                                              <p:pRg st="3" end="3"/>
                                            </p:txEl>
                                          </p:spTgt>
                                        </p:tgtEl>
                                      </p:cBhvr>
                                    </p:animEffect>
                                    <p:set>
                                      <p:cBhvr>
                                        <p:cTn id="56" dur="1" fill="hold">
                                          <p:stCondLst>
                                            <p:cond delay="199"/>
                                          </p:stCondLst>
                                        </p:cTn>
                                        <p:tgtEl>
                                          <p:spTgt spid="7">
                                            <p:txEl>
                                              <p:pRg st="3" end="3"/>
                                            </p:txEl>
                                          </p:spTgt>
                                        </p:tgtEl>
                                        <p:attrNameLst>
                                          <p:attrName>style.visibility</p:attrName>
                                        </p:attrNameLst>
                                      </p:cBhvr>
                                      <p:to>
                                        <p:strVal val="hidden"/>
                                      </p:to>
                                    </p:set>
                                  </p:childTnLst>
                                </p:cTn>
                              </p:par>
                              <p:par>
                                <p:cTn id="57" presetID="10" presetClass="exit" presetSubtype="0" fill="hold" grpId="0" nodeType="withEffect">
                                  <p:stCondLst>
                                    <p:cond delay="0"/>
                                  </p:stCondLst>
                                  <p:childTnLst>
                                    <p:animEffect transition="out" filter="fade">
                                      <p:cBhvr>
                                        <p:cTn id="58" dur="200"/>
                                        <p:tgtEl>
                                          <p:spTgt spid="7">
                                            <p:txEl>
                                              <p:pRg st="4" end="4"/>
                                            </p:txEl>
                                          </p:spTgt>
                                        </p:tgtEl>
                                      </p:cBhvr>
                                    </p:animEffect>
                                    <p:set>
                                      <p:cBhvr>
                                        <p:cTn id="59" dur="1" fill="hold">
                                          <p:stCondLst>
                                            <p:cond delay="199"/>
                                          </p:stCondLst>
                                        </p:cTn>
                                        <p:tgtEl>
                                          <p:spTgt spid="7">
                                            <p:txEl>
                                              <p:pRg st="4" end="4"/>
                                            </p:txEl>
                                          </p:spTgt>
                                        </p:tgtEl>
                                        <p:attrNameLst>
                                          <p:attrName>style.visibility</p:attrName>
                                        </p:attrNameLst>
                                      </p:cBhvr>
                                      <p:to>
                                        <p:strVal val="hidden"/>
                                      </p:to>
                                    </p:set>
                                  </p:childTnLst>
                                </p:cTn>
                              </p:par>
                              <p:par>
                                <p:cTn id="60" presetID="10" presetClass="exit" presetSubtype="0" fill="hold" grpId="0" nodeType="withEffect">
                                  <p:stCondLst>
                                    <p:cond delay="0"/>
                                  </p:stCondLst>
                                  <p:childTnLst>
                                    <p:animEffect transition="out" filter="fade">
                                      <p:cBhvr>
                                        <p:cTn id="61" dur="200"/>
                                        <p:tgtEl>
                                          <p:spTgt spid="7">
                                            <p:txEl>
                                              <p:pRg st="5" end="5"/>
                                            </p:txEl>
                                          </p:spTgt>
                                        </p:tgtEl>
                                      </p:cBhvr>
                                    </p:animEffect>
                                    <p:set>
                                      <p:cBhvr>
                                        <p:cTn id="62" dur="1" fill="hold">
                                          <p:stCondLst>
                                            <p:cond delay="199"/>
                                          </p:stCondLst>
                                        </p:cTn>
                                        <p:tgtEl>
                                          <p:spTgt spid="7">
                                            <p:txEl>
                                              <p:pRg st="5" end="5"/>
                                            </p:txEl>
                                          </p:spTgt>
                                        </p:tgtEl>
                                        <p:attrNameLst>
                                          <p:attrName>style.visibility</p:attrName>
                                        </p:attrNameLst>
                                      </p:cBhvr>
                                      <p:to>
                                        <p:strVal val="hidden"/>
                                      </p:to>
                                    </p:set>
                                  </p:childTnLst>
                                </p:cTn>
                              </p:par>
                              <p:par>
                                <p:cTn id="63" presetID="10" presetClass="exit" presetSubtype="0" fill="hold" grpId="0" nodeType="withEffect">
                                  <p:stCondLst>
                                    <p:cond delay="0"/>
                                  </p:stCondLst>
                                  <p:childTnLst>
                                    <p:animEffect transition="out" filter="fade">
                                      <p:cBhvr>
                                        <p:cTn id="64" dur="200"/>
                                        <p:tgtEl>
                                          <p:spTgt spid="7">
                                            <p:txEl>
                                              <p:pRg st="6" end="6"/>
                                            </p:txEl>
                                          </p:spTgt>
                                        </p:tgtEl>
                                      </p:cBhvr>
                                    </p:animEffect>
                                    <p:set>
                                      <p:cBhvr>
                                        <p:cTn id="65" dur="1" fill="hold">
                                          <p:stCondLst>
                                            <p:cond delay="199"/>
                                          </p:stCondLst>
                                        </p:cTn>
                                        <p:tgtEl>
                                          <p:spTgt spid="7">
                                            <p:txEl>
                                              <p:pRg st="6" end="6"/>
                                            </p:txEl>
                                          </p:spTgt>
                                        </p:tgtEl>
                                        <p:attrNameLst>
                                          <p:attrName>style.visibility</p:attrName>
                                        </p:attrNameLst>
                                      </p:cBhvr>
                                      <p:to>
                                        <p:strVal val="hidden"/>
                                      </p:to>
                                    </p:set>
                                  </p:childTnLst>
                                </p:cTn>
                              </p:par>
                              <p:par>
                                <p:cTn id="66" presetID="10" presetClass="exit" presetSubtype="0" fill="hold" grpId="0" nodeType="withEffect">
                                  <p:stCondLst>
                                    <p:cond delay="0"/>
                                  </p:stCondLst>
                                  <p:childTnLst>
                                    <p:animEffect transition="out" filter="fade">
                                      <p:cBhvr>
                                        <p:cTn id="67" dur="200"/>
                                        <p:tgtEl>
                                          <p:spTgt spid="7">
                                            <p:txEl>
                                              <p:pRg st="7" end="7"/>
                                            </p:txEl>
                                          </p:spTgt>
                                        </p:tgtEl>
                                      </p:cBhvr>
                                    </p:animEffect>
                                    <p:set>
                                      <p:cBhvr>
                                        <p:cTn id="68" dur="1" fill="hold">
                                          <p:stCondLst>
                                            <p:cond delay="199"/>
                                          </p:stCondLst>
                                        </p:cTn>
                                        <p:tgtEl>
                                          <p:spTgt spid="7">
                                            <p:txEl>
                                              <p:pRg st="7" end="7"/>
                                            </p:txEl>
                                          </p:spTgt>
                                        </p:tgtEl>
                                        <p:attrNameLst>
                                          <p:attrName>style.visibility</p:attrName>
                                        </p:attrNameLst>
                                      </p:cBhvr>
                                      <p:to>
                                        <p:strVal val="hidden"/>
                                      </p:to>
                                    </p:set>
                                  </p:childTnLst>
                                </p:cTn>
                              </p:par>
                              <p:par>
                                <p:cTn id="69" presetID="10" presetClass="exit" presetSubtype="0" fill="hold" grpId="0" nodeType="withEffect">
                                  <p:stCondLst>
                                    <p:cond delay="0"/>
                                  </p:stCondLst>
                                  <p:childTnLst>
                                    <p:animEffect transition="out" filter="fade">
                                      <p:cBhvr>
                                        <p:cTn id="70" dur="200"/>
                                        <p:tgtEl>
                                          <p:spTgt spid="7">
                                            <p:txEl>
                                              <p:pRg st="8" end="8"/>
                                            </p:txEl>
                                          </p:spTgt>
                                        </p:tgtEl>
                                      </p:cBhvr>
                                    </p:animEffect>
                                    <p:set>
                                      <p:cBhvr>
                                        <p:cTn id="71" dur="1" fill="hold">
                                          <p:stCondLst>
                                            <p:cond delay="199"/>
                                          </p:stCondLst>
                                        </p:cTn>
                                        <p:tgtEl>
                                          <p:spTgt spid="7">
                                            <p:txEl>
                                              <p:pRg st="8" end="8"/>
                                            </p:txEl>
                                          </p:spTgt>
                                        </p:tgtEl>
                                        <p:attrNameLst>
                                          <p:attrName>style.visibility</p:attrName>
                                        </p:attrNameLst>
                                      </p:cBhvr>
                                      <p:to>
                                        <p:strVal val="hidden"/>
                                      </p:to>
                                    </p:set>
                                  </p:childTnLst>
                                </p:cTn>
                              </p:par>
                            </p:childTnLst>
                          </p:cTn>
                        </p:par>
                        <p:par>
                          <p:cTn id="72" fill="hold">
                            <p:stCondLst>
                              <p:cond delay="200"/>
                            </p:stCondLst>
                            <p:childTnLst>
                              <p:par>
                                <p:cTn id="73" presetID="10" presetClass="entr" presetSubtype="0" fill="hold" grpId="1" nodeType="after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fade">
                                      <p:cBhvr>
                                        <p:cTn id="7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2" grpId="0"/>
      <p:bldP spid="29"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a:t>Imperative</a:t>
            </a:r>
            <a:r>
              <a:rPr lang="es-ES" dirty="0"/>
              <a:t> vs. </a:t>
            </a:r>
            <a:r>
              <a:rPr lang="es-ES" dirty="0" err="1"/>
              <a:t>Functional</a:t>
            </a:r>
            <a:r>
              <a:rPr lang="es-ES" dirty="0"/>
              <a:t> Style </a:t>
            </a:r>
          </a:p>
        </p:txBody>
      </p:sp>
      <p:pic>
        <p:nvPicPr>
          <p:cNvPr id="4" name="Picture 3"/>
          <p:cNvPicPr>
            <a:picLocks noChangeAspect="1"/>
          </p:cNvPicPr>
          <p:nvPr/>
        </p:nvPicPr>
        <p:blipFill>
          <a:blip r:embed="rId3"/>
          <a:stretch>
            <a:fillRect/>
          </a:stretch>
        </p:blipFill>
        <p:spPr>
          <a:xfrm>
            <a:off x="350837" y="1363662"/>
            <a:ext cx="7364905" cy="5402974"/>
          </a:xfrm>
          <a:prstGeom prst="rect">
            <a:avLst/>
          </a:prstGeom>
        </p:spPr>
      </p:pic>
      <p:pic>
        <p:nvPicPr>
          <p:cNvPr id="5" name="Picture 4"/>
          <p:cNvPicPr>
            <a:picLocks noChangeAspect="1"/>
          </p:cNvPicPr>
          <p:nvPr/>
        </p:nvPicPr>
        <p:blipFill>
          <a:blip r:embed="rId4"/>
          <a:stretch>
            <a:fillRect/>
          </a:stretch>
        </p:blipFill>
        <p:spPr>
          <a:xfrm>
            <a:off x="6446837" y="1363662"/>
            <a:ext cx="5334000" cy="1601733"/>
          </a:xfrm>
          <a:prstGeom prst="rect">
            <a:avLst/>
          </a:prstGeom>
        </p:spPr>
      </p:pic>
    </p:spTree>
    <p:extLst>
      <p:ext uri="{BB962C8B-B14F-4D97-AF65-F5344CB8AC3E}">
        <p14:creationId xmlns:p14="http://schemas.microsoft.com/office/powerpoint/2010/main" val="182337835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5196137" y="1949549"/>
            <a:ext cx="2898776" cy="4074645"/>
          </a:xfrm>
          <a:prstGeom prst="rect">
            <a:avLst/>
          </a:prstGeom>
        </p:spPr>
      </p:pic>
      <p:pic>
        <p:nvPicPr>
          <p:cNvPr id="13" name="Picture 12"/>
          <p:cNvPicPr>
            <a:picLocks noChangeAspect="1"/>
          </p:cNvPicPr>
          <p:nvPr/>
        </p:nvPicPr>
        <p:blipFill>
          <a:blip r:embed="rId4"/>
          <a:stretch>
            <a:fillRect/>
          </a:stretch>
        </p:blipFill>
        <p:spPr>
          <a:xfrm>
            <a:off x="8312314" y="1945420"/>
            <a:ext cx="3232945" cy="4078773"/>
          </a:xfrm>
          <a:prstGeom prst="rect">
            <a:avLst/>
          </a:prstGeom>
        </p:spPr>
      </p:pic>
      <p:sp>
        <p:nvSpPr>
          <p:cNvPr id="2" name="Title 1"/>
          <p:cNvSpPr>
            <a:spLocks noGrp="1"/>
          </p:cNvSpPr>
          <p:nvPr>
            <p:ph type="ctrTitle"/>
          </p:nvPr>
        </p:nvSpPr>
        <p:spPr>
          <a:xfrm>
            <a:off x="4987836" y="2931452"/>
            <a:ext cx="3948490" cy="1055420"/>
          </a:xfrm>
        </p:spPr>
        <p:txBody>
          <a:bodyPr/>
          <a:lstStyle/>
          <a:p>
            <a:r>
              <a:rPr lang="en-US" sz="6600" b="1" dirty="0">
                <a:solidFill>
                  <a:srgbClr val="00188F"/>
                </a:solidFill>
              </a:rPr>
              <a:t>Books</a:t>
            </a:r>
            <a:endParaRPr lang="en-US" sz="6600" dirty="0">
              <a:solidFill>
                <a:srgbClr val="00188F"/>
              </a:solidFill>
            </a:endParaRPr>
          </a:p>
        </p:txBody>
      </p:sp>
      <p:sp>
        <p:nvSpPr>
          <p:cNvPr id="9" name="Freeform 8"/>
          <p:cNvSpPr/>
          <p:nvPr/>
        </p:nvSpPr>
        <p:spPr bwMode="auto">
          <a:xfrm>
            <a:off x="3461895" y="2281138"/>
            <a:ext cx="344295" cy="1005840"/>
          </a:xfrm>
          <a:custGeom>
            <a:avLst/>
            <a:gdLst>
              <a:gd name="connsiteX0" fmla="*/ 344295 w 344295"/>
              <a:gd name="connsiteY0" fmla="*/ 0 h 1005840"/>
              <a:gd name="connsiteX1" fmla="*/ 321435 w 344295"/>
              <a:gd name="connsiteY1" fmla="*/ 57150 h 1005840"/>
              <a:gd name="connsiteX2" fmla="*/ 287145 w 344295"/>
              <a:gd name="connsiteY2" fmla="*/ 80010 h 1005840"/>
              <a:gd name="connsiteX3" fmla="*/ 241425 w 344295"/>
              <a:gd name="connsiteY3" fmla="*/ 148590 h 1005840"/>
              <a:gd name="connsiteX4" fmla="*/ 207135 w 344295"/>
              <a:gd name="connsiteY4" fmla="*/ 182880 h 1005840"/>
              <a:gd name="connsiteX5" fmla="*/ 172845 w 344295"/>
              <a:gd name="connsiteY5" fmla="*/ 262890 h 1005840"/>
              <a:gd name="connsiteX6" fmla="*/ 149985 w 344295"/>
              <a:gd name="connsiteY6" fmla="*/ 297180 h 1005840"/>
              <a:gd name="connsiteX7" fmla="*/ 138555 w 344295"/>
              <a:gd name="connsiteY7" fmla="*/ 342900 h 1005840"/>
              <a:gd name="connsiteX8" fmla="*/ 115695 w 344295"/>
              <a:gd name="connsiteY8" fmla="*/ 377190 h 1005840"/>
              <a:gd name="connsiteX9" fmla="*/ 104265 w 344295"/>
              <a:gd name="connsiteY9" fmla="*/ 434340 h 1005840"/>
              <a:gd name="connsiteX10" fmla="*/ 81405 w 344295"/>
              <a:gd name="connsiteY10" fmla="*/ 537210 h 1005840"/>
              <a:gd name="connsiteX11" fmla="*/ 58545 w 344295"/>
              <a:gd name="connsiteY11" fmla="*/ 731520 h 1005840"/>
              <a:gd name="connsiteX12" fmla="*/ 47115 w 344295"/>
              <a:gd name="connsiteY12" fmla="*/ 788670 h 1005840"/>
              <a:gd name="connsiteX13" fmla="*/ 35685 w 344295"/>
              <a:gd name="connsiteY13" fmla="*/ 891540 h 1005840"/>
              <a:gd name="connsiteX14" fmla="*/ 1395 w 344295"/>
              <a:gd name="connsiteY14" fmla="*/ 971550 h 1005840"/>
              <a:gd name="connsiteX15" fmla="*/ 1395 w 344295"/>
              <a:gd name="connsiteY15" fmla="*/ 1005840 h 100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4295" h="1005840">
                <a:moveTo>
                  <a:pt x="344295" y="0"/>
                </a:moveTo>
                <a:cubicBezTo>
                  <a:pt x="336675" y="19050"/>
                  <a:pt x="333361" y="40454"/>
                  <a:pt x="321435" y="57150"/>
                </a:cubicBezTo>
                <a:cubicBezTo>
                  <a:pt x="313450" y="68328"/>
                  <a:pt x="296191" y="69672"/>
                  <a:pt x="287145" y="80010"/>
                </a:cubicBezTo>
                <a:cubicBezTo>
                  <a:pt x="269053" y="100687"/>
                  <a:pt x="260852" y="129163"/>
                  <a:pt x="241425" y="148590"/>
                </a:cubicBezTo>
                <a:cubicBezTo>
                  <a:pt x="229995" y="160020"/>
                  <a:pt x="216530" y="169726"/>
                  <a:pt x="207135" y="182880"/>
                </a:cubicBezTo>
                <a:cubicBezTo>
                  <a:pt x="167494" y="238377"/>
                  <a:pt x="197719" y="213142"/>
                  <a:pt x="172845" y="262890"/>
                </a:cubicBezTo>
                <a:cubicBezTo>
                  <a:pt x="166702" y="275177"/>
                  <a:pt x="157605" y="285750"/>
                  <a:pt x="149985" y="297180"/>
                </a:cubicBezTo>
                <a:cubicBezTo>
                  <a:pt x="146175" y="312420"/>
                  <a:pt x="144743" y="328461"/>
                  <a:pt x="138555" y="342900"/>
                </a:cubicBezTo>
                <a:cubicBezTo>
                  <a:pt x="133144" y="355526"/>
                  <a:pt x="120518" y="364328"/>
                  <a:pt x="115695" y="377190"/>
                </a:cubicBezTo>
                <a:cubicBezTo>
                  <a:pt x="108874" y="395380"/>
                  <a:pt x="107740" y="415226"/>
                  <a:pt x="104265" y="434340"/>
                </a:cubicBezTo>
                <a:cubicBezTo>
                  <a:pt x="88172" y="522851"/>
                  <a:pt x="101558" y="476751"/>
                  <a:pt x="81405" y="537210"/>
                </a:cubicBezTo>
                <a:cubicBezTo>
                  <a:pt x="73280" y="618464"/>
                  <a:pt x="71179" y="655717"/>
                  <a:pt x="58545" y="731520"/>
                </a:cubicBezTo>
                <a:cubicBezTo>
                  <a:pt x="55351" y="750683"/>
                  <a:pt x="49862" y="769438"/>
                  <a:pt x="47115" y="788670"/>
                </a:cubicBezTo>
                <a:cubicBezTo>
                  <a:pt x="42236" y="822824"/>
                  <a:pt x="41357" y="857508"/>
                  <a:pt x="35685" y="891540"/>
                </a:cubicBezTo>
                <a:cubicBezTo>
                  <a:pt x="27064" y="943266"/>
                  <a:pt x="18051" y="913255"/>
                  <a:pt x="1395" y="971550"/>
                </a:cubicBezTo>
                <a:cubicBezTo>
                  <a:pt x="-1745" y="982540"/>
                  <a:pt x="1395" y="994410"/>
                  <a:pt x="1395" y="100584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solidFill>
                <a:srgbClr val="FF0000"/>
              </a:solidFill>
            </a:endParaRPr>
          </a:p>
        </p:txBody>
      </p:sp>
      <p:sp>
        <p:nvSpPr>
          <p:cNvPr id="12" name="Freeform 11"/>
          <p:cNvSpPr/>
          <p:nvPr/>
        </p:nvSpPr>
        <p:spPr bwMode="auto">
          <a:xfrm>
            <a:off x="5257800" y="742950"/>
            <a:ext cx="3678526" cy="4931334"/>
          </a:xfrm>
          <a:custGeom>
            <a:avLst/>
            <a:gdLst>
              <a:gd name="connsiteX0" fmla="*/ 3063240 w 3678526"/>
              <a:gd name="connsiteY0" fmla="*/ 0 h 4931334"/>
              <a:gd name="connsiteX1" fmla="*/ 3451860 w 3678526"/>
              <a:gd name="connsiteY1" fmla="*/ 4389120 h 4931334"/>
              <a:gd name="connsiteX2" fmla="*/ 0 w 3678526"/>
              <a:gd name="connsiteY2" fmla="*/ 4709160 h 4931334"/>
            </a:gdLst>
            <a:ahLst/>
            <a:cxnLst>
              <a:cxn ang="0">
                <a:pos x="connsiteX0" y="connsiteY0"/>
              </a:cxn>
              <a:cxn ang="0">
                <a:pos x="connsiteX1" y="connsiteY1"/>
              </a:cxn>
              <a:cxn ang="0">
                <a:pos x="connsiteX2" y="connsiteY2"/>
              </a:cxn>
            </a:cxnLst>
            <a:rect l="l" t="t" r="r" b="b"/>
            <a:pathLst>
              <a:path w="3678526" h="4931334">
                <a:moveTo>
                  <a:pt x="3063240" y="0"/>
                </a:moveTo>
                <a:cubicBezTo>
                  <a:pt x="3512820" y="1802130"/>
                  <a:pt x="3962400" y="3604260"/>
                  <a:pt x="3451860" y="4389120"/>
                </a:cubicBezTo>
                <a:cubicBezTo>
                  <a:pt x="2941320" y="5173980"/>
                  <a:pt x="1470660" y="4941570"/>
                  <a:pt x="0" y="470916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11" name="Subtitle 2"/>
          <p:cNvSpPr txBox="1">
            <a:spLocks/>
          </p:cNvSpPr>
          <p:nvPr/>
        </p:nvSpPr>
        <p:spPr>
          <a:xfrm>
            <a:off x="427037" y="6040164"/>
            <a:ext cx="3314401" cy="637881"/>
          </a:xfrm>
          <a:prstGeom prst="rect">
            <a:avLst/>
          </a:prstGeom>
          <a:noFill/>
        </p:spPr>
        <p:txBody>
          <a:bodyPr vert="horz" wrap="square" lIns="146304" tIns="109728" rIns="146304" bIns="109728" rtlCol="0" anchor="b">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000" kern="1200" spc="0" baseline="0">
                <a:gradFill>
                  <a:gsLst>
                    <a:gs pos="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rgbClr val="00188F"/>
                </a:solidFill>
              </a:rPr>
              <a:t>#dotNetSpain2016</a:t>
            </a:r>
            <a:endParaRPr lang="en-US" sz="2800" dirty="0"/>
          </a:p>
        </p:txBody>
      </p:sp>
      <p:pic>
        <p:nvPicPr>
          <p:cNvPr id="8" name="Picture 7"/>
          <p:cNvPicPr>
            <a:picLocks noChangeAspect="1"/>
          </p:cNvPicPr>
          <p:nvPr/>
        </p:nvPicPr>
        <p:blipFill>
          <a:blip r:embed="rId5"/>
          <a:stretch>
            <a:fillRect/>
          </a:stretch>
        </p:blipFill>
        <p:spPr>
          <a:xfrm>
            <a:off x="583713" y="867723"/>
            <a:ext cx="3997382" cy="5171644"/>
          </a:xfrm>
          <a:prstGeom prst="rect">
            <a:avLst/>
          </a:prstGeom>
        </p:spPr>
      </p:pic>
    </p:spTree>
    <p:extLst>
      <p:ext uri="{BB962C8B-B14F-4D97-AF65-F5344CB8AC3E}">
        <p14:creationId xmlns:p14="http://schemas.microsoft.com/office/powerpoint/2010/main" val="390410831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4.0337E-7 -2.88243E-6 L 0.00153 -0.31661 " pathEditMode="relative" rAng="0" ptsTypes="AA">
                                      <p:cBhvr>
                                        <p:cTn id="6" dur="1000" fill="hold"/>
                                        <p:tgtEl>
                                          <p:spTgt spid="2"/>
                                        </p:tgtEl>
                                        <p:attrNameLst>
                                          <p:attrName>ppt_x</p:attrName>
                                          <p:attrName>ppt_y</p:attrName>
                                        </p:attrNameLst>
                                      </p:cBhvr>
                                      <p:rCtr x="77" y="-15842"/>
                                    </p:animMotion>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a:spLocks noGrp="1"/>
          </p:cNvSpPr>
          <p:nvPr>
            <p:ph type="body" sz="quarter" idx="4294967295"/>
          </p:nvPr>
        </p:nvSpPr>
        <p:spPr>
          <a:xfrm>
            <a:off x="5075237" y="1973262"/>
            <a:ext cx="6781800" cy="2400657"/>
          </a:xfrm>
          <a:prstGeom prst="rect">
            <a:avLst/>
          </a:prstGeom>
        </p:spPr>
        <p:txBody>
          <a:bodyPr/>
          <a:lstStyle/>
          <a:p>
            <a:pPr marL="0" indent="0">
              <a:buNone/>
            </a:pPr>
            <a:r>
              <a:rPr lang="es-ES" sz="2800" b="1" dirty="0">
                <a:solidFill>
                  <a:srgbClr val="00188F"/>
                </a:solidFill>
              </a:rPr>
              <a:t>@</a:t>
            </a:r>
            <a:r>
              <a:rPr lang="es-ES" sz="2800" b="1" dirty="0" err="1">
                <a:solidFill>
                  <a:srgbClr val="00188F"/>
                </a:solidFill>
              </a:rPr>
              <a:t>alejacma</a:t>
            </a:r>
            <a:endParaRPr lang="es-ES" sz="2800" b="1" dirty="0">
              <a:solidFill>
                <a:srgbClr val="00188F"/>
              </a:solidFill>
            </a:endParaRPr>
          </a:p>
          <a:p>
            <a:pPr marL="0" indent="0">
              <a:buNone/>
            </a:pPr>
            <a:r>
              <a:rPr lang="es-ES" sz="2800" b="1" dirty="0">
                <a:solidFill>
                  <a:srgbClr val="525252"/>
                </a:solidFill>
              </a:rPr>
              <a:t>Alejandro Campos Magencio</a:t>
            </a:r>
          </a:p>
          <a:p>
            <a:pPr marL="0" indent="0">
              <a:buNone/>
            </a:pPr>
            <a:r>
              <a:rPr lang="es-ES" sz="2800" b="1" dirty="0">
                <a:solidFill>
                  <a:srgbClr val="525252"/>
                </a:solidFill>
              </a:rPr>
              <a:t>Technical </a:t>
            </a:r>
            <a:r>
              <a:rPr lang="es-ES" sz="2800" b="1" dirty="0" err="1">
                <a:solidFill>
                  <a:srgbClr val="525252"/>
                </a:solidFill>
              </a:rPr>
              <a:t>Evangelist</a:t>
            </a:r>
            <a:endParaRPr lang="es-ES" sz="2800" b="1" dirty="0">
              <a:solidFill>
                <a:srgbClr val="525252"/>
              </a:solidFill>
            </a:endParaRPr>
          </a:p>
          <a:p>
            <a:pPr marL="0" indent="0">
              <a:buNone/>
            </a:pPr>
            <a:endParaRPr lang="es-ES" sz="2800" b="1" dirty="0">
              <a:solidFill>
                <a:srgbClr val="525252"/>
              </a:solidFill>
            </a:endParaRPr>
          </a:p>
          <a:p>
            <a:pPr marL="0" indent="0">
              <a:buNone/>
            </a:pPr>
            <a:r>
              <a:rPr lang="es-ES" sz="2400" b="1" dirty="0">
                <a:solidFill>
                  <a:srgbClr val="00188F"/>
                </a:solidFill>
              </a:rPr>
              <a:t>https://github.com/alejacma/dotNetSpain2016</a:t>
            </a:r>
            <a:endParaRPr lang="es-ES" sz="2800" b="1" dirty="0">
              <a:solidFill>
                <a:srgbClr val="00188F"/>
              </a:solidFill>
            </a:endParaRPr>
          </a:p>
        </p:txBody>
      </p:sp>
      <p:sp>
        <p:nvSpPr>
          <p:cNvPr id="2" name="Title 1"/>
          <p:cNvSpPr>
            <a:spLocks noGrp="1"/>
          </p:cNvSpPr>
          <p:nvPr>
            <p:ph type="ctrTitle"/>
          </p:nvPr>
        </p:nvSpPr>
        <p:spPr>
          <a:xfrm>
            <a:off x="4987835" y="2931452"/>
            <a:ext cx="4430801" cy="1055420"/>
          </a:xfrm>
        </p:spPr>
        <p:txBody>
          <a:bodyPr/>
          <a:lstStyle/>
          <a:p>
            <a:r>
              <a:rPr lang="en-US" sz="6600" b="1" dirty="0">
                <a:solidFill>
                  <a:srgbClr val="00188F"/>
                </a:solidFill>
              </a:rPr>
              <a:t>Q&amp;A</a:t>
            </a:r>
            <a:endParaRPr lang="en-US" sz="6600" dirty="0">
              <a:solidFill>
                <a:srgbClr val="00188F"/>
              </a:solidFill>
            </a:endParaRPr>
          </a:p>
        </p:txBody>
      </p:sp>
      <p:sp>
        <p:nvSpPr>
          <p:cNvPr id="9" name="Freeform 8"/>
          <p:cNvSpPr/>
          <p:nvPr/>
        </p:nvSpPr>
        <p:spPr bwMode="auto">
          <a:xfrm>
            <a:off x="3461895" y="2281138"/>
            <a:ext cx="344295" cy="1005840"/>
          </a:xfrm>
          <a:custGeom>
            <a:avLst/>
            <a:gdLst>
              <a:gd name="connsiteX0" fmla="*/ 344295 w 344295"/>
              <a:gd name="connsiteY0" fmla="*/ 0 h 1005840"/>
              <a:gd name="connsiteX1" fmla="*/ 321435 w 344295"/>
              <a:gd name="connsiteY1" fmla="*/ 57150 h 1005840"/>
              <a:gd name="connsiteX2" fmla="*/ 287145 w 344295"/>
              <a:gd name="connsiteY2" fmla="*/ 80010 h 1005840"/>
              <a:gd name="connsiteX3" fmla="*/ 241425 w 344295"/>
              <a:gd name="connsiteY3" fmla="*/ 148590 h 1005840"/>
              <a:gd name="connsiteX4" fmla="*/ 207135 w 344295"/>
              <a:gd name="connsiteY4" fmla="*/ 182880 h 1005840"/>
              <a:gd name="connsiteX5" fmla="*/ 172845 w 344295"/>
              <a:gd name="connsiteY5" fmla="*/ 262890 h 1005840"/>
              <a:gd name="connsiteX6" fmla="*/ 149985 w 344295"/>
              <a:gd name="connsiteY6" fmla="*/ 297180 h 1005840"/>
              <a:gd name="connsiteX7" fmla="*/ 138555 w 344295"/>
              <a:gd name="connsiteY7" fmla="*/ 342900 h 1005840"/>
              <a:gd name="connsiteX8" fmla="*/ 115695 w 344295"/>
              <a:gd name="connsiteY8" fmla="*/ 377190 h 1005840"/>
              <a:gd name="connsiteX9" fmla="*/ 104265 w 344295"/>
              <a:gd name="connsiteY9" fmla="*/ 434340 h 1005840"/>
              <a:gd name="connsiteX10" fmla="*/ 81405 w 344295"/>
              <a:gd name="connsiteY10" fmla="*/ 537210 h 1005840"/>
              <a:gd name="connsiteX11" fmla="*/ 58545 w 344295"/>
              <a:gd name="connsiteY11" fmla="*/ 731520 h 1005840"/>
              <a:gd name="connsiteX12" fmla="*/ 47115 w 344295"/>
              <a:gd name="connsiteY12" fmla="*/ 788670 h 1005840"/>
              <a:gd name="connsiteX13" fmla="*/ 35685 w 344295"/>
              <a:gd name="connsiteY13" fmla="*/ 891540 h 1005840"/>
              <a:gd name="connsiteX14" fmla="*/ 1395 w 344295"/>
              <a:gd name="connsiteY14" fmla="*/ 971550 h 1005840"/>
              <a:gd name="connsiteX15" fmla="*/ 1395 w 344295"/>
              <a:gd name="connsiteY15" fmla="*/ 1005840 h 100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4295" h="1005840">
                <a:moveTo>
                  <a:pt x="344295" y="0"/>
                </a:moveTo>
                <a:cubicBezTo>
                  <a:pt x="336675" y="19050"/>
                  <a:pt x="333361" y="40454"/>
                  <a:pt x="321435" y="57150"/>
                </a:cubicBezTo>
                <a:cubicBezTo>
                  <a:pt x="313450" y="68328"/>
                  <a:pt x="296191" y="69672"/>
                  <a:pt x="287145" y="80010"/>
                </a:cubicBezTo>
                <a:cubicBezTo>
                  <a:pt x="269053" y="100687"/>
                  <a:pt x="260852" y="129163"/>
                  <a:pt x="241425" y="148590"/>
                </a:cubicBezTo>
                <a:cubicBezTo>
                  <a:pt x="229995" y="160020"/>
                  <a:pt x="216530" y="169726"/>
                  <a:pt x="207135" y="182880"/>
                </a:cubicBezTo>
                <a:cubicBezTo>
                  <a:pt x="167494" y="238377"/>
                  <a:pt x="197719" y="213142"/>
                  <a:pt x="172845" y="262890"/>
                </a:cubicBezTo>
                <a:cubicBezTo>
                  <a:pt x="166702" y="275177"/>
                  <a:pt x="157605" y="285750"/>
                  <a:pt x="149985" y="297180"/>
                </a:cubicBezTo>
                <a:cubicBezTo>
                  <a:pt x="146175" y="312420"/>
                  <a:pt x="144743" y="328461"/>
                  <a:pt x="138555" y="342900"/>
                </a:cubicBezTo>
                <a:cubicBezTo>
                  <a:pt x="133144" y="355526"/>
                  <a:pt x="120518" y="364328"/>
                  <a:pt x="115695" y="377190"/>
                </a:cubicBezTo>
                <a:cubicBezTo>
                  <a:pt x="108874" y="395380"/>
                  <a:pt x="107740" y="415226"/>
                  <a:pt x="104265" y="434340"/>
                </a:cubicBezTo>
                <a:cubicBezTo>
                  <a:pt x="88172" y="522851"/>
                  <a:pt x="101558" y="476751"/>
                  <a:pt x="81405" y="537210"/>
                </a:cubicBezTo>
                <a:cubicBezTo>
                  <a:pt x="73280" y="618464"/>
                  <a:pt x="71179" y="655717"/>
                  <a:pt x="58545" y="731520"/>
                </a:cubicBezTo>
                <a:cubicBezTo>
                  <a:pt x="55351" y="750683"/>
                  <a:pt x="49862" y="769438"/>
                  <a:pt x="47115" y="788670"/>
                </a:cubicBezTo>
                <a:cubicBezTo>
                  <a:pt x="42236" y="822824"/>
                  <a:pt x="41357" y="857508"/>
                  <a:pt x="35685" y="891540"/>
                </a:cubicBezTo>
                <a:cubicBezTo>
                  <a:pt x="27064" y="943266"/>
                  <a:pt x="18051" y="913255"/>
                  <a:pt x="1395" y="971550"/>
                </a:cubicBezTo>
                <a:cubicBezTo>
                  <a:pt x="-1745" y="982540"/>
                  <a:pt x="1395" y="994410"/>
                  <a:pt x="1395" y="100584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solidFill>
                <a:srgbClr val="FF0000"/>
              </a:solidFill>
            </a:endParaRPr>
          </a:p>
        </p:txBody>
      </p:sp>
      <p:sp>
        <p:nvSpPr>
          <p:cNvPr id="12" name="Freeform 11"/>
          <p:cNvSpPr/>
          <p:nvPr/>
        </p:nvSpPr>
        <p:spPr bwMode="auto">
          <a:xfrm>
            <a:off x="5257800" y="742950"/>
            <a:ext cx="3678526" cy="4931334"/>
          </a:xfrm>
          <a:custGeom>
            <a:avLst/>
            <a:gdLst>
              <a:gd name="connsiteX0" fmla="*/ 3063240 w 3678526"/>
              <a:gd name="connsiteY0" fmla="*/ 0 h 4931334"/>
              <a:gd name="connsiteX1" fmla="*/ 3451860 w 3678526"/>
              <a:gd name="connsiteY1" fmla="*/ 4389120 h 4931334"/>
              <a:gd name="connsiteX2" fmla="*/ 0 w 3678526"/>
              <a:gd name="connsiteY2" fmla="*/ 4709160 h 4931334"/>
            </a:gdLst>
            <a:ahLst/>
            <a:cxnLst>
              <a:cxn ang="0">
                <a:pos x="connsiteX0" y="connsiteY0"/>
              </a:cxn>
              <a:cxn ang="0">
                <a:pos x="connsiteX1" y="connsiteY1"/>
              </a:cxn>
              <a:cxn ang="0">
                <a:pos x="connsiteX2" y="connsiteY2"/>
              </a:cxn>
            </a:cxnLst>
            <a:rect l="l" t="t" r="r" b="b"/>
            <a:pathLst>
              <a:path w="3678526" h="4931334">
                <a:moveTo>
                  <a:pt x="3063240" y="0"/>
                </a:moveTo>
                <a:cubicBezTo>
                  <a:pt x="3512820" y="1802130"/>
                  <a:pt x="3962400" y="3604260"/>
                  <a:pt x="3451860" y="4389120"/>
                </a:cubicBezTo>
                <a:cubicBezTo>
                  <a:pt x="2941320" y="5173980"/>
                  <a:pt x="1470660" y="4941570"/>
                  <a:pt x="0" y="470916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11" name="Subtitle 2"/>
          <p:cNvSpPr txBox="1">
            <a:spLocks/>
          </p:cNvSpPr>
          <p:nvPr/>
        </p:nvSpPr>
        <p:spPr>
          <a:xfrm>
            <a:off x="427037" y="6040164"/>
            <a:ext cx="3314401" cy="637881"/>
          </a:xfrm>
          <a:prstGeom prst="rect">
            <a:avLst/>
          </a:prstGeom>
          <a:noFill/>
        </p:spPr>
        <p:txBody>
          <a:bodyPr vert="horz" wrap="square" lIns="146304" tIns="109728" rIns="146304" bIns="109728" rtlCol="0" anchor="b">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000" kern="1200" spc="0" baseline="0">
                <a:gradFill>
                  <a:gsLst>
                    <a:gs pos="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rgbClr val="00188F"/>
                </a:solidFill>
              </a:rPr>
              <a:t>#dotNetSpain2016</a:t>
            </a:r>
            <a:endParaRPr lang="en-US" sz="2800" dirty="0"/>
          </a:p>
        </p:txBody>
      </p:sp>
      <p:pic>
        <p:nvPicPr>
          <p:cNvPr id="29" name="Picture 28"/>
          <p:cNvPicPr>
            <a:picLocks noChangeAspect="1"/>
          </p:cNvPicPr>
          <p:nvPr/>
        </p:nvPicPr>
        <p:blipFill>
          <a:blip r:embed="rId3"/>
          <a:stretch>
            <a:fillRect/>
          </a:stretch>
        </p:blipFill>
        <p:spPr>
          <a:xfrm>
            <a:off x="586029" y="866484"/>
            <a:ext cx="4007118" cy="5184239"/>
          </a:xfrm>
          <a:prstGeom prst="rect">
            <a:avLst/>
          </a:prstGeom>
        </p:spPr>
      </p:pic>
    </p:spTree>
    <p:extLst>
      <p:ext uri="{BB962C8B-B14F-4D97-AF65-F5344CB8AC3E}">
        <p14:creationId xmlns:p14="http://schemas.microsoft.com/office/powerpoint/2010/main" val="371856334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2.20066E-6 -2.88243E-6 L 0.00153 -0.31661 " pathEditMode="relative" rAng="0" ptsTypes="AA">
                                      <p:cBhvr>
                                        <p:cTn id="6" dur="1000" fill="hold"/>
                                        <p:tgtEl>
                                          <p:spTgt spid="2"/>
                                        </p:tgtEl>
                                        <p:attrNameLst>
                                          <p:attrName>ppt_x</p:attrName>
                                          <p:attrName>ppt_y</p:attrName>
                                        </p:attrNameLst>
                                      </p:cBhvr>
                                      <p:rCtr x="77" y="-15842"/>
                                    </p:animMotion>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400"/>
                                        <p:tgtEl>
                                          <p:spTgt spid="7">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Effect transition="in" filter="fade">
                                      <p:cBhvr>
                                        <p:cTn id="13" dur="400"/>
                                        <p:tgtEl>
                                          <p:spTgt spid="7">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2" end="2"/>
                                            </p:txEl>
                                          </p:spTgt>
                                        </p:tgtEl>
                                        <p:attrNameLst>
                                          <p:attrName>style.visibility</p:attrName>
                                        </p:attrNameLst>
                                      </p:cBhvr>
                                      <p:to>
                                        <p:strVal val="visible"/>
                                      </p:to>
                                    </p:set>
                                    <p:animEffect transition="in" filter="fade">
                                      <p:cBhvr>
                                        <p:cTn id="16" dur="400"/>
                                        <p:tgtEl>
                                          <p:spTgt spid="7">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fade">
                                      <p:cBhvr>
                                        <p:cTn id="19" dur="4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A bit of History</a:t>
            </a:r>
          </a:p>
        </p:txBody>
      </p:sp>
      <p:graphicFrame>
        <p:nvGraphicFramePr>
          <p:cNvPr id="5" name="Diagram 4"/>
          <p:cNvGraphicFramePr/>
          <p:nvPr>
            <p:extLst>
              <p:ext uri="{D42A27DB-BD31-4B8C-83A1-F6EECF244321}">
                <p14:modId xmlns:p14="http://schemas.microsoft.com/office/powerpoint/2010/main" val="122773417"/>
              </p:ext>
            </p:extLst>
          </p:nvPr>
        </p:nvGraphicFramePr>
        <p:xfrm>
          <a:off x="847324" y="295277"/>
          <a:ext cx="10744200" cy="69661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3585041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graphicEl>
                                              <a:dgm id="{85443E6F-349E-48B1-A7FA-2E36254517BB}"/>
                                            </p:graphicEl>
                                          </p:spTgt>
                                        </p:tgtEl>
                                        <p:attrNameLst>
                                          <p:attrName>style.visibility</p:attrName>
                                        </p:attrNameLst>
                                      </p:cBhvr>
                                      <p:to>
                                        <p:strVal val="visible"/>
                                      </p:to>
                                    </p:set>
                                    <p:animEffect transition="in" filter="fade">
                                      <p:cBhvr>
                                        <p:cTn id="7" dur="400"/>
                                        <p:tgtEl>
                                          <p:spTgt spid="5">
                                            <p:graphicEl>
                                              <a:dgm id="{85443E6F-349E-48B1-A7FA-2E36254517BB}"/>
                                            </p:graphicEl>
                                          </p:spTgt>
                                        </p:tgtEl>
                                      </p:cBhvr>
                                    </p:animEffect>
                                    <p:anim calcmode="lin" valueType="num">
                                      <p:cBhvr>
                                        <p:cTn id="8" dur="400" fill="hold"/>
                                        <p:tgtEl>
                                          <p:spTgt spid="5">
                                            <p:graphicEl>
                                              <a:dgm id="{85443E6F-349E-48B1-A7FA-2E36254517BB}"/>
                                            </p:graphicEl>
                                          </p:spTgt>
                                        </p:tgtEl>
                                        <p:attrNameLst>
                                          <p:attrName>ppt_x</p:attrName>
                                        </p:attrNameLst>
                                      </p:cBhvr>
                                      <p:tavLst>
                                        <p:tav tm="0">
                                          <p:val>
                                            <p:strVal val="#ppt_x"/>
                                          </p:val>
                                        </p:tav>
                                        <p:tav tm="100000">
                                          <p:val>
                                            <p:strVal val="#ppt_x"/>
                                          </p:val>
                                        </p:tav>
                                      </p:tavLst>
                                    </p:anim>
                                    <p:anim calcmode="lin" valueType="num">
                                      <p:cBhvr>
                                        <p:cTn id="9" dur="400" fill="hold"/>
                                        <p:tgtEl>
                                          <p:spTgt spid="5">
                                            <p:graphicEl>
                                              <a:dgm id="{85443E6F-349E-48B1-A7FA-2E36254517BB}"/>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graphicEl>
                                              <a:dgm id="{6CCA45E1-B1DD-4681-83E7-D83BE89F392F}"/>
                                            </p:graphicEl>
                                          </p:spTgt>
                                        </p:tgtEl>
                                        <p:attrNameLst>
                                          <p:attrName>style.visibility</p:attrName>
                                        </p:attrNameLst>
                                      </p:cBhvr>
                                      <p:to>
                                        <p:strVal val="visible"/>
                                      </p:to>
                                    </p:set>
                                    <p:animEffect transition="in" filter="fade">
                                      <p:cBhvr>
                                        <p:cTn id="12" dur="400"/>
                                        <p:tgtEl>
                                          <p:spTgt spid="5">
                                            <p:graphicEl>
                                              <a:dgm id="{6CCA45E1-B1DD-4681-83E7-D83BE89F392F}"/>
                                            </p:graphicEl>
                                          </p:spTgt>
                                        </p:tgtEl>
                                      </p:cBhvr>
                                    </p:animEffect>
                                    <p:anim calcmode="lin" valueType="num">
                                      <p:cBhvr>
                                        <p:cTn id="13" dur="400" fill="hold"/>
                                        <p:tgtEl>
                                          <p:spTgt spid="5">
                                            <p:graphicEl>
                                              <a:dgm id="{6CCA45E1-B1DD-4681-83E7-D83BE89F392F}"/>
                                            </p:graphicEl>
                                          </p:spTgt>
                                        </p:tgtEl>
                                        <p:attrNameLst>
                                          <p:attrName>ppt_x</p:attrName>
                                        </p:attrNameLst>
                                      </p:cBhvr>
                                      <p:tavLst>
                                        <p:tav tm="0">
                                          <p:val>
                                            <p:strVal val="#ppt_x"/>
                                          </p:val>
                                        </p:tav>
                                        <p:tav tm="100000">
                                          <p:val>
                                            <p:strVal val="#ppt_x"/>
                                          </p:val>
                                        </p:tav>
                                      </p:tavLst>
                                    </p:anim>
                                    <p:anim calcmode="lin" valueType="num">
                                      <p:cBhvr>
                                        <p:cTn id="14" dur="400" fill="hold"/>
                                        <p:tgtEl>
                                          <p:spTgt spid="5">
                                            <p:graphicEl>
                                              <a:dgm id="{6CCA45E1-B1DD-4681-83E7-D83BE89F392F}"/>
                                            </p:graphicEl>
                                          </p:spTgt>
                                        </p:tgtEl>
                                        <p:attrNameLst>
                                          <p:attrName>ppt_y</p:attrName>
                                        </p:attrNameLst>
                                      </p:cBhvr>
                                      <p:tavLst>
                                        <p:tav tm="0">
                                          <p:val>
                                            <p:strVal val="#ppt_y+.1"/>
                                          </p:val>
                                        </p:tav>
                                        <p:tav tm="100000">
                                          <p:val>
                                            <p:strVal val="#ppt_y"/>
                                          </p:val>
                                        </p:tav>
                                      </p:tavLst>
                                    </p:anim>
                                  </p:childTnLst>
                                </p:cTn>
                              </p:par>
                            </p:childTnLst>
                          </p:cTn>
                        </p:par>
                        <p:par>
                          <p:cTn id="15" fill="hold">
                            <p:stCondLst>
                              <p:cond delay="400"/>
                            </p:stCondLst>
                            <p:childTnLst>
                              <p:par>
                                <p:cTn id="16" presetID="42" presetClass="entr" presetSubtype="0" fill="hold" grpId="0" nodeType="afterEffect">
                                  <p:stCondLst>
                                    <p:cond delay="0"/>
                                  </p:stCondLst>
                                  <p:childTnLst>
                                    <p:set>
                                      <p:cBhvr>
                                        <p:cTn id="17" dur="1" fill="hold">
                                          <p:stCondLst>
                                            <p:cond delay="0"/>
                                          </p:stCondLst>
                                        </p:cTn>
                                        <p:tgtEl>
                                          <p:spTgt spid="5">
                                            <p:graphicEl>
                                              <a:dgm id="{5F0DDC18-88B4-45C3-BB25-D3E655AB5375}"/>
                                            </p:graphicEl>
                                          </p:spTgt>
                                        </p:tgtEl>
                                        <p:attrNameLst>
                                          <p:attrName>style.visibility</p:attrName>
                                        </p:attrNameLst>
                                      </p:cBhvr>
                                      <p:to>
                                        <p:strVal val="visible"/>
                                      </p:to>
                                    </p:set>
                                    <p:animEffect transition="in" filter="fade">
                                      <p:cBhvr>
                                        <p:cTn id="18" dur="400"/>
                                        <p:tgtEl>
                                          <p:spTgt spid="5">
                                            <p:graphicEl>
                                              <a:dgm id="{5F0DDC18-88B4-45C3-BB25-D3E655AB5375}"/>
                                            </p:graphicEl>
                                          </p:spTgt>
                                        </p:tgtEl>
                                      </p:cBhvr>
                                    </p:animEffect>
                                    <p:anim calcmode="lin" valueType="num">
                                      <p:cBhvr>
                                        <p:cTn id="19" dur="400" fill="hold"/>
                                        <p:tgtEl>
                                          <p:spTgt spid="5">
                                            <p:graphicEl>
                                              <a:dgm id="{5F0DDC18-88B4-45C3-BB25-D3E655AB5375}"/>
                                            </p:graphicEl>
                                          </p:spTgt>
                                        </p:tgtEl>
                                        <p:attrNameLst>
                                          <p:attrName>ppt_x</p:attrName>
                                        </p:attrNameLst>
                                      </p:cBhvr>
                                      <p:tavLst>
                                        <p:tav tm="0">
                                          <p:val>
                                            <p:strVal val="#ppt_x"/>
                                          </p:val>
                                        </p:tav>
                                        <p:tav tm="100000">
                                          <p:val>
                                            <p:strVal val="#ppt_x"/>
                                          </p:val>
                                        </p:tav>
                                      </p:tavLst>
                                    </p:anim>
                                    <p:anim calcmode="lin" valueType="num">
                                      <p:cBhvr>
                                        <p:cTn id="20" dur="400" fill="hold"/>
                                        <p:tgtEl>
                                          <p:spTgt spid="5">
                                            <p:graphicEl>
                                              <a:dgm id="{5F0DDC18-88B4-45C3-BB25-D3E655AB5375}"/>
                                            </p:graphicEl>
                                          </p:spTgt>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5">
                                            <p:graphicEl>
                                              <a:dgm id="{44725B95-89FB-4528-9CA3-F33B698D64C4}"/>
                                            </p:graphicEl>
                                          </p:spTgt>
                                        </p:tgtEl>
                                        <p:attrNameLst>
                                          <p:attrName>style.visibility</p:attrName>
                                        </p:attrNameLst>
                                      </p:cBhvr>
                                      <p:to>
                                        <p:strVal val="visible"/>
                                      </p:to>
                                    </p:set>
                                    <p:animEffect transition="in" filter="fade">
                                      <p:cBhvr>
                                        <p:cTn id="23" dur="400"/>
                                        <p:tgtEl>
                                          <p:spTgt spid="5">
                                            <p:graphicEl>
                                              <a:dgm id="{44725B95-89FB-4528-9CA3-F33B698D64C4}"/>
                                            </p:graphicEl>
                                          </p:spTgt>
                                        </p:tgtEl>
                                      </p:cBhvr>
                                    </p:animEffect>
                                    <p:anim calcmode="lin" valueType="num">
                                      <p:cBhvr>
                                        <p:cTn id="24" dur="400" fill="hold"/>
                                        <p:tgtEl>
                                          <p:spTgt spid="5">
                                            <p:graphicEl>
                                              <a:dgm id="{44725B95-89FB-4528-9CA3-F33B698D64C4}"/>
                                            </p:graphicEl>
                                          </p:spTgt>
                                        </p:tgtEl>
                                        <p:attrNameLst>
                                          <p:attrName>ppt_x</p:attrName>
                                        </p:attrNameLst>
                                      </p:cBhvr>
                                      <p:tavLst>
                                        <p:tav tm="0">
                                          <p:val>
                                            <p:strVal val="#ppt_x"/>
                                          </p:val>
                                        </p:tav>
                                        <p:tav tm="100000">
                                          <p:val>
                                            <p:strVal val="#ppt_x"/>
                                          </p:val>
                                        </p:tav>
                                      </p:tavLst>
                                    </p:anim>
                                    <p:anim calcmode="lin" valueType="num">
                                      <p:cBhvr>
                                        <p:cTn id="25" dur="400" fill="hold"/>
                                        <p:tgtEl>
                                          <p:spTgt spid="5">
                                            <p:graphicEl>
                                              <a:dgm id="{44725B95-89FB-4528-9CA3-F33B698D64C4}"/>
                                            </p:graphicEl>
                                          </p:spTgt>
                                        </p:tgtEl>
                                        <p:attrNameLst>
                                          <p:attrName>ppt_y</p:attrName>
                                        </p:attrNameLst>
                                      </p:cBhvr>
                                      <p:tavLst>
                                        <p:tav tm="0">
                                          <p:val>
                                            <p:strVal val="#ppt_y+.1"/>
                                          </p:val>
                                        </p:tav>
                                        <p:tav tm="100000">
                                          <p:val>
                                            <p:strVal val="#ppt_y"/>
                                          </p:val>
                                        </p:tav>
                                      </p:tavLst>
                                    </p:anim>
                                  </p:childTnLst>
                                </p:cTn>
                              </p:par>
                            </p:childTnLst>
                          </p:cTn>
                        </p:par>
                        <p:par>
                          <p:cTn id="26" fill="hold">
                            <p:stCondLst>
                              <p:cond delay="800"/>
                            </p:stCondLst>
                            <p:childTnLst>
                              <p:par>
                                <p:cTn id="27" presetID="42" presetClass="entr" presetSubtype="0" fill="hold" grpId="0" nodeType="afterEffect">
                                  <p:stCondLst>
                                    <p:cond delay="0"/>
                                  </p:stCondLst>
                                  <p:childTnLst>
                                    <p:set>
                                      <p:cBhvr>
                                        <p:cTn id="28" dur="1" fill="hold">
                                          <p:stCondLst>
                                            <p:cond delay="0"/>
                                          </p:stCondLst>
                                        </p:cTn>
                                        <p:tgtEl>
                                          <p:spTgt spid="5">
                                            <p:graphicEl>
                                              <a:dgm id="{325832B3-BE75-42BC-8988-79549D26BB37}"/>
                                            </p:graphicEl>
                                          </p:spTgt>
                                        </p:tgtEl>
                                        <p:attrNameLst>
                                          <p:attrName>style.visibility</p:attrName>
                                        </p:attrNameLst>
                                      </p:cBhvr>
                                      <p:to>
                                        <p:strVal val="visible"/>
                                      </p:to>
                                    </p:set>
                                    <p:animEffect transition="in" filter="fade">
                                      <p:cBhvr>
                                        <p:cTn id="29" dur="400"/>
                                        <p:tgtEl>
                                          <p:spTgt spid="5">
                                            <p:graphicEl>
                                              <a:dgm id="{325832B3-BE75-42BC-8988-79549D26BB37}"/>
                                            </p:graphicEl>
                                          </p:spTgt>
                                        </p:tgtEl>
                                      </p:cBhvr>
                                    </p:animEffect>
                                    <p:anim calcmode="lin" valueType="num">
                                      <p:cBhvr>
                                        <p:cTn id="30" dur="400" fill="hold"/>
                                        <p:tgtEl>
                                          <p:spTgt spid="5">
                                            <p:graphicEl>
                                              <a:dgm id="{325832B3-BE75-42BC-8988-79549D26BB37}"/>
                                            </p:graphicEl>
                                          </p:spTgt>
                                        </p:tgtEl>
                                        <p:attrNameLst>
                                          <p:attrName>ppt_x</p:attrName>
                                        </p:attrNameLst>
                                      </p:cBhvr>
                                      <p:tavLst>
                                        <p:tav tm="0">
                                          <p:val>
                                            <p:strVal val="#ppt_x"/>
                                          </p:val>
                                        </p:tav>
                                        <p:tav tm="100000">
                                          <p:val>
                                            <p:strVal val="#ppt_x"/>
                                          </p:val>
                                        </p:tav>
                                      </p:tavLst>
                                    </p:anim>
                                    <p:anim calcmode="lin" valueType="num">
                                      <p:cBhvr>
                                        <p:cTn id="31" dur="400" fill="hold"/>
                                        <p:tgtEl>
                                          <p:spTgt spid="5">
                                            <p:graphicEl>
                                              <a:dgm id="{325832B3-BE75-42BC-8988-79549D26BB37}"/>
                                            </p:graphic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5">
                                            <p:graphicEl>
                                              <a:dgm id="{FDE71602-DD9A-42FA-BFDF-A24B9820C0F4}"/>
                                            </p:graphicEl>
                                          </p:spTgt>
                                        </p:tgtEl>
                                        <p:attrNameLst>
                                          <p:attrName>style.visibility</p:attrName>
                                        </p:attrNameLst>
                                      </p:cBhvr>
                                      <p:to>
                                        <p:strVal val="visible"/>
                                      </p:to>
                                    </p:set>
                                    <p:animEffect transition="in" filter="fade">
                                      <p:cBhvr>
                                        <p:cTn id="34" dur="400"/>
                                        <p:tgtEl>
                                          <p:spTgt spid="5">
                                            <p:graphicEl>
                                              <a:dgm id="{FDE71602-DD9A-42FA-BFDF-A24B9820C0F4}"/>
                                            </p:graphicEl>
                                          </p:spTgt>
                                        </p:tgtEl>
                                      </p:cBhvr>
                                    </p:animEffect>
                                    <p:anim calcmode="lin" valueType="num">
                                      <p:cBhvr>
                                        <p:cTn id="35" dur="400" fill="hold"/>
                                        <p:tgtEl>
                                          <p:spTgt spid="5">
                                            <p:graphicEl>
                                              <a:dgm id="{FDE71602-DD9A-42FA-BFDF-A24B9820C0F4}"/>
                                            </p:graphicEl>
                                          </p:spTgt>
                                        </p:tgtEl>
                                        <p:attrNameLst>
                                          <p:attrName>ppt_x</p:attrName>
                                        </p:attrNameLst>
                                      </p:cBhvr>
                                      <p:tavLst>
                                        <p:tav tm="0">
                                          <p:val>
                                            <p:strVal val="#ppt_x"/>
                                          </p:val>
                                        </p:tav>
                                        <p:tav tm="100000">
                                          <p:val>
                                            <p:strVal val="#ppt_x"/>
                                          </p:val>
                                        </p:tav>
                                      </p:tavLst>
                                    </p:anim>
                                    <p:anim calcmode="lin" valueType="num">
                                      <p:cBhvr>
                                        <p:cTn id="36" dur="400" fill="hold"/>
                                        <p:tgtEl>
                                          <p:spTgt spid="5">
                                            <p:graphicEl>
                                              <a:dgm id="{FDE71602-DD9A-42FA-BFDF-A24B9820C0F4}"/>
                                            </p:graphicEl>
                                          </p:spTgt>
                                        </p:tgtEl>
                                        <p:attrNameLst>
                                          <p:attrName>ppt_y</p:attrName>
                                        </p:attrNameLst>
                                      </p:cBhvr>
                                      <p:tavLst>
                                        <p:tav tm="0">
                                          <p:val>
                                            <p:strVal val="#ppt_y+.1"/>
                                          </p:val>
                                        </p:tav>
                                        <p:tav tm="100000">
                                          <p:val>
                                            <p:strVal val="#ppt_y"/>
                                          </p:val>
                                        </p:tav>
                                      </p:tavLst>
                                    </p:anim>
                                  </p:childTnLst>
                                </p:cTn>
                              </p:par>
                            </p:childTnLst>
                          </p:cTn>
                        </p:par>
                        <p:par>
                          <p:cTn id="37" fill="hold">
                            <p:stCondLst>
                              <p:cond delay="1200"/>
                            </p:stCondLst>
                            <p:childTnLst>
                              <p:par>
                                <p:cTn id="38" presetID="42" presetClass="entr" presetSubtype="0" fill="hold" grpId="0" nodeType="afterEffect">
                                  <p:stCondLst>
                                    <p:cond delay="0"/>
                                  </p:stCondLst>
                                  <p:childTnLst>
                                    <p:set>
                                      <p:cBhvr>
                                        <p:cTn id="39" dur="1" fill="hold">
                                          <p:stCondLst>
                                            <p:cond delay="0"/>
                                          </p:stCondLst>
                                        </p:cTn>
                                        <p:tgtEl>
                                          <p:spTgt spid="5">
                                            <p:graphicEl>
                                              <a:dgm id="{3CDBFF3B-6F89-49A0-A7EA-4AD2E619A953}"/>
                                            </p:graphicEl>
                                          </p:spTgt>
                                        </p:tgtEl>
                                        <p:attrNameLst>
                                          <p:attrName>style.visibility</p:attrName>
                                        </p:attrNameLst>
                                      </p:cBhvr>
                                      <p:to>
                                        <p:strVal val="visible"/>
                                      </p:to>
                                    </p:set>
                                    <p:animEffect transition="in" filter="fade">
                                      <p:cBhvr>
                                        <p:cTn id="40" dur="400"/>
                                        <p:tgtEl>
                                          <p:spTgt spid="5">
                                            <p:graphicEl>
                                              <a:dgm id="{3CDBFF3B-6F89-49A0-A7EA-4AD2E619A953}"/>
                                            </p:graphicEl>
                                          </p:spTgt>
                                        </p:tgtEl>
                                      </p:cBhvr>
                                    </p:animEffect>
                                    <p:anim calcmode="lin" valueType="num">
                                      <p:cBhvr>
                                        <p:cTn id="41" dur="400" fill="hold"/>
                                        <p:tgtEl>
                                          <p:spTgt spid="5">
                                            <p:graphicEl>
                                              <a:dgm id="{3CDBFF3B-6F89-49A0-A7EA-4AD2E619A953}"/>
                                            </p:graphicEl>
                                          </p:spTgt>
                                        </p:tgtEl>
                                        <p:attrNameLst>
                                          <p:attrName>ppt_x</p:attrName>
                                        </p:attrNameLst>
                                      </p:cBhvr>
                                      <p:tavLst>
                                        <p:tav tm="0">
                                          <p:val>
                                            <p:strVal val="#ppt_x"/>
                                          </p:val>
                                        </p:tav>
                                        <p:tav tm="100000">
                                          <p:val>
                                            <p:strVal val="#ppt_x"/>
                                          </p:val>
                                        </p:tav>
                                      </p:tavLst>
                                    </p:anim>
                                    <p:anim calcmode="lin" valueType="num">
                                      <p:cBhvr>
                                        <p:cTn id="42" dur="400" fill="hold"/>
                                        <p:tgtEl>
                                          <p:spTgt spid="5">
                                            <p:graphicEl>
                                              <a:dgm id="{3CDBFF3B-6F89-49A0-A7EA-4AD2E619A953}"/>
                                            </p:graphicEl>
                                          </p:spTgt>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5">
                                            <p:graphicEl>
                                              <a:dgm id="{79A99242-21F1-4D56-BF26-72C9833C6765}"/>
                                            </p:graphicEl>
                                          </p:spTgt>
                                        </p:tgtEl>
                                        <p:attrNameLst>
                                          <p:attrName>style.visibility</p:attrName>
                                        </p:attrNameLst>
                                      </p:cBhvr>
                                      <p:to>
                                        <p:strVal val="visible"/>
                                      </p:to>
                                    </p:set>
                                    <p:animEffect transition="in" filter="fade">
                                      <p:cBhvr>
                                        <p:cTn id="45" dur="400"/>
                                        <p:tgtEl>
                                          <p:spTgt spid="5">
                                            <p:graphicEl>
                                              <a:dgm id="{79A99242-21F1-4D56-BF26-72C9833C6765}"/>
                                            </p:graphicEl>
                                          </p:spTgt>
                                        </p:tgtEl>
                                      </p:cBhvr>
                                    </p:animEffect>
                                    <p:anim calcmode="lin" valueType="num">
                                      <p:cBhvr>
                                        <p:cTn id="46" dur="400" fill="hold"/>
                                        <p:tgtEl>
                                          <p:spTgt spid="5">
                                            <p:graphicEl>
                                              <a:dgm id="{79A99242-21F1-4D56-BF26-72C9833C6765}"/>
                                            </p:graphicEl>
                                          </p:spTgt>
                                        </p:tgtEl>
                                        <p:attrNameLst>
                                          <p:attrName>ppt_x</p:attrName>
                                        </p:attrNameLst>
                                      </p:cBhvr>
                                      <p:tavLst>
                                        <p:tav tm="0">
                                          <p:val>
                                            <p:strVal val="#ppt_x"/>
                                          </p:val>
                                        </p:tav>
                                        <p:tav tm="100000">
                                          <p:val>
                                            <p:strVal val="#ppt_x"/>
                                          </p:val>
                                        </p:tav>
                                      </p:tavLst>
                                    </p:anim>
                                    <p:anim calcmode="lin" valueType="num">
                                      <p:cBhvr>
                                        <p:cTn id="47" dur="400" fill="hold"/>
                                        <p:tgtEl>
                                          <p:spTgt spid="5">
                                            <p:graphicEl>
                                              <a:dgm id="{79A99242-21F1-4D56-BF26-72C9833C6765}"/>
                                            </p:graphicEl>
                                          </p:spTgt>
                                        </p:tgtEl>
                                        <p:attrNameLst>
                                          <p:attrName>ppt_y</p:attrName>
                                        </p:attrNameLst>
                                      </p:cBhvr>
                                      <p:tavLst>
                                        <p:tav tm="0">
                                          <p:val>
                                            <p:strVal val="#ppt_y+.1"/>
                                          </p:val>
                                        </p:tav>
                                        <p:tav tm="100000">
                                          <p:val>
                                            <p:strVal val="#ppt_y"/>
                                          </p:val>
                                        </p:tav>
                                      </p:tavLst>
                                    </p:anim>
                                  </p:childTnLst>
                                </p:cTn>
                              </p:par>
                            </p:childTnLst>
                          </p:cTn>
                        </p:par>
                        <p:par>
                          <p:cTn id="48" fill="hold">
                            <p:stCondLst>
                              <p:cond delay="1600"/>
                            </p:stCondLst>
                            <p:childTnLst>
                              <p:par>
                                <p:cTn id="49" presetID="42" presetClass="entr" presetSubtype="0" fill="hold" grpId="0" nodeType="afterEffect">
                                  <p:stCondLst>
                                    <p:cond delay="0"/>
                                  </p:stCondLst>
                                  <p:childTnLst>
                                    <p:set>
                                      <p:cBhvr>
                                        <p:cTn id="50" dur="1" fill="hold">
                                          <p:stCondLst>
                                            <p:cond delay="0"/>
                                          </p:stCondLst>
                                        </p:cTn>
                                        <p:tgtEl>
                                          <p:spTgt spid="5">
                                            <p:graphicEl>
                                              <a:dgm id="{A1A17F7A-E8CC-46EE-8CF9-6F4381F1C679}"/>
                                            </p:graphicEl>
                                          </p:spTgt>
                                        </p:tgtEl>
                                        <p:attrNameLst>
                                          <p:attrName>style.visibility</p:attrName>
                                        </p:attrNameLst>
                                      </p:cBhvr>
                                      <p:to>
                                        <p:strVal val="visible"/>
                                      </p:to>
                                    </p:set>
                                    <p:animEffect transition="in" filter="fade">
                                      <p:cBhvr>
                                        <p:cTn id="51" dur="400"/>
                                        <p:tgtEl>
                                          <p:spTgt spid="5">
                                            <p:graphicEl>
                                              <a:dgm id="{A1A17F7A-E8CC-46EE-8CF9-6F4381F1C679}"/>
                                            </p:graphicEl>
                                          </p:spTgt>
                                        </p:tgtEl>
                                      </p:cBhvr>
                                    </p:animEffect>
                                    <p:anim calcmode="lin" valueType="num">
                                      <p:cBhvr>
                                        <p:cTn id="52" dur="400" fill="hold"/>
                                        <p:tgtEl>
                                          <p:spTgt spid="5">
                                            <p:graphicEl>
                                              <a:dgm id="{A1A17F7A-E8CC-46EE-8CF9-6F4381F1C679}"/>
                                            </p:graphicEl>
                                          </p:spTgt>
                                        </p:tgtEl>
                                        <p:attrNameLst>
                                          <p:attrName>ppt_x</p:attrName>
                                        </p:attrNameLst>
                                      </p:cBhvr>
                                      <p:tavLst>
                                        <p:tav tm="0">
                                          <p:val>
                                            <p:strVal val="#ppt_x"/>
                                          </p:val>
                                        </p:tav>
                                        <p:tav tm="100000">
                                          <p:val>
                                            <p:strVal val="#ppt_x"/>
                                          </p:val>
                                        </p:tav>
                                      </p:tavLst>
                                    </p:anim>
                                    <p:anim calcmode="lin" valueType="num">
                                      <p:cBhvr>
                                        <p:cTn id="53" dur="400" fill="hold"/>
                                        <p:tgtEl>
                                          <p:spTgt spid="5">
                                            <p:graphicEl>
                                              <a:dgm id="{A1A17F7A-E8CC-46EE-8CF9-6F4381F1C679}"/>
                                            </p:graphicEl>
                                          </p:spTgt>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5">
                                            <p:graphicEl>
                                              <a:dgm id="{338C5591-FC6B-48F7-8D42-307E0E121E4F}"/>
                                            </p:graphicEl>
                                          </p:spTgt>
                                        </p:tgtEl>
                                        <p:attrNameLst>
                                          <p:attrName>style.visibility</p:attrName>
                                        </p:attrNameLst>
                                      </p:cBhvr>
                                      <p:to>
                                        <p:strVal val="visible"/>
                                      </p:to>
                                    </p:set>
                                    <p:animEffect transition="in" filter="fade">
                                      <p:cBhvr>
                                        <p:cTn id="56" dur="400"/>
                                        <p:tgtEl>
                                          <p:spTgt spid="5">
                                            <p:graphicEl>
                                              <a:dgm id="{338C5591-FC6B-48F7-8D42-307E0E121E4F}"/>
                                            </p:graphicEl>
                                          </p:spTgt>
                                        </p:tgtEl>
                                      </p:cBhvr>
                                    </p:animEffect>
                                    <p:anim calcmode="lin" valueType="num">
                                      <p:cBhvr>
                                        <p:cTn id="57" dur="400" fill="hold"/>
                                        <p:tgtEl>
                                          <p:spTgt spid="5">
                                            <p:graphicEl>
                                              <a:dgm id="{338C5591-FC6B-48F7-8D42-307E0E121E4F}"/>
                                            </p:graphicEl>
                                          </p:spTgt>
                                        </p:tgtEl>
                                        <p:attrNameLst>
                                          <p:attrName>ppt_x</p:attrName>
                                        </p:attrNameLst>
                                      </p:cBhvr>
                                      <p:tavLst>
                                        <p:tav tm="0">
                                          <p:val>
                                            <p:strVal val="#ppt_x"/>
                                          </p:val>
                                        </p:tav>
                                        <p:tav tm="100000">
                                          <p:val>
                                            <p:strVal val="#ppt_x"/>
                                          </p:val>
                                        </p:tav>
                                      </p:tavLst>
                                    </p:anim>
                                    <p:anim calcmode="lin" valueType="num">
                                      <p:cBhvr>
                                        <p:cTn id="58" dur="400" fill="hold"/>
                                        <p:tgtEl>
                                          <p:spTgt spid="5">
                                            <p:graphicEl>
                                              <a:dgm id="{338C5591-FC6B-48F7-8D42-307E0E121E4F}"/>
                                            </p:graphicEl>
                                          </p:spTgt>
                                        </p:tgtEl>
                                        <p:attrNameLst>
                                          <p:attrName>ppt_y</p:attrName>
                                        </p:attrNameLst>
                                      </p:cBhvr>
                                      <p:tavLst>
                                        <p:tav tm="0">
                                          <p:val>
                                            <p:strVal val="#ppt_y+.1"/>
                                          </p:val>
                                        </p:tav>
                                        <p:tav tm="100000">
                                          <p:val>
                                            <p:strVal val="#ppt_y"/>
                                          </p:val>
                                        </p:tav>
                                      </p:tavLst>
                                    </p:anim>
                                  </p:childTnLst>
                                </p:cTn>
                              </p:par>
                            </p:childTnLst>
                          </p:cTn>
                        </p:par>
                        <p:par>
                          <p:cTn id="59" fill="hold">
                            <p:stCondLst>
                              <p:cond delay="2000"/>
                            </p:stCondLst>
                            <p:childTnLst>
                              <p:par>
                                <p:cTn id="60" presetID="42" presetClass="entr" presetSubtype="0" fill="hold" grpId="0" nodeType="afterEffect">
                                  <p:stCondLst>
                                    <p:cond delay="0"/>
                                  </p:stCondLst>
                                  <p:childTnLst>
                                    <p:set>
                                      <p:cBhvr>
                                        <p:cTn id="61" dur="1" fill="hold">
                                          <p:stCondLst>
                                            <p:cond delay="0"/>
                                          </p:stCondLst>
                                        </p:cTn>
                                        <p:tgtEl>
                                          <p:spTgt spid="5">
                                            <p:graphicEl>
                                              <a:dgm id="{EE6BAFAF-A8F9-4036-8FDD-1A38503F4299}"/>
                                            </p:graphicEl>
                                          </p:spTgt>
                                        </p:tgtEl>
                                        <p:attrNameLst>
                                          <p:attrName>style.visibility</p:attrName>
                                        </p:attrNameLst>
                                      </p:cBhvr>
                                      <p:to>
                                        <p:strVal val="visible"/>
                                      </p:to>
                                    </p:set>
                                    <p:animEffect transition="in" filter="fade">
                                      <p:cBhvr>
                                        <p:cTn id="62" dur="400"/>
                                        <p:tgtEl>
                                          <p:spTgt spid="5">
                                            <p:graphicEl>
                                              <a:dgm id="{EE6BAFAF-A8F9-4036-8FDD-1A38503F4299}"/>
                                            </p:graphicEl>
                                          </p:spTgt>
                                        </p:tgtEl>
                                      </p:cBhvr>
                                    </p:animEffect>
                                    <p:anim calcmode="lin" valueType="num">
                                      <p:cBhvr>
                                        <p:cTn id="63" dur="400" fill="hold"/>
                                        <p:tgtEl>
                                          <p:spTgt spid="5">
                                            <p:graphicEl>
                                              <a:dgm id="{EE6BAFAF-A8F9-4036-8FDD-1A38503F4299}"/>
                                            </p:graphicEl>
                                          </p:spTgt>
                                        </p:tgtEl>
                                        <p:attrNameLst>
                                          <p:attrName>ppt_x</p:attrName>
                                        </p:attrNameLst>
                                      </p:cBhvr>
                                      <p:tavLst>
                                        <p:tav tm="0">
                                          <p:val>
                                            <p:strVal val="#ppt_x"/>
                                          </p:val>
                                        </p:tav>
                                        <p:tav tm="100000">
                                          <p:val>
                                            <p:strVal val="#ppt_x"/>
                                          </p:val>
                                        </p:tav>
                                      </p:tavLst>
                                    </p:anim>
                                    <p:anim calcmode="lin" valueType="num">
                                      <p:cBhvr>
                                        <p:cTn id="64" dur="400" fill="hold"/>
                                        <p:tgtEl>
                                          <p:spTgt spid="5">
                                            <p:graphicEl>
                                              <a:dgm id="{EE6BAFAF-A8F9-4036-8FDD-1A38503F4299}"/>
                                            </p:graphic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5">
                                            <p:graphicEl>
                                              <a:dgm id="{E079C778-8462-49AC-88D9-460D5205D97B}"/>
                                            </p:graphicEl>
                                          </p:spTgt>
                                        </p:tgtEl>
                                        <p:attrNameLst>
                                          <p:attrName>style.visibility</p:attrName>
                                        </p:attrNameLst>
                                      </p:cBhvr>
                                      <p:to>
                                        <p:strVal val="visible"/>
                                      </p:to>
                                    </p:set>
                                    <p:animEffect transition="in" filter="fade">
                                      <p:cBhvr>
                                        <p:cTn id="67" dur="400"/>
                                        <p:tgtEl>
                                          <p:spTgt spid="5">
                                            <p:graphicEl>
                                              <a:dgm id="{E079C778-8462-49AC-88D9-460D5205D97B}"/>
                                            </p:graphicEl>
                                          </p:spTgt>
                                        </p:tgtEl>
                                      </p:cBhvr>
                                    </p:animEffect>
                                    <p:anim calcmode="lin" valueType="num">
                                      <p:cBhvr>
                                        <p:cTn id="68" dur="400" fill="hold"/>
                                        <p:tgtEl>
                                          <p:spTgt spid="5">
                                            <p:graphicEl>
                                              <a:dgm id="{E079C778-8462-49AC-88D9-460D5205D97B}"/>
                                            </p:graphicEl>
                                          </p:spTgt>
                                        </p:tgtEl>
                                        <p:attrNameLst>
                                          <p:attrName>ppt_x</p:attrName>
                                        </p:attrNameLst>
                                      </p:cBhvr>
                                      <p:tavLst>
                                        <p:tav tm="0">
                                          <p:val>
                                            <p:strVal val="#ppt_x"/>
                                          </p:val>
                                        </p:tav>
                                        <p:tav tm="100000">
                                          <p:val>
                                            <p:strVal val="#ppt_x"/>
                                          </p:val>
                                        </p:tav>
                                      </p:tavLst>
                                    </p:anim>
                                    <p:anim calcmode="lin" valueType="num">
                                      <p:cBhvr>
                                        <p:cTn id="69" dur="400" fill="hold"/>
                                        <p:tgtEl>
                                          <p:spTgt spid="5">
                                            <p:graphicEl>
                                              <a:dgm id="{E079C778-8462-49AC-88D9-460D5205D97B}"/>
                                            </p:graphicEl>
                                          </p:spTgt>
                                        </p:tgtEl>
                                        <p:attrNameLst>
                                          <p:attrName>ppt_y</p:attrName>
                                        </p:attrNameLst>
                                      </p:cBhvr>
                                      <p:tavLst>
                                        <p:tav tm="0">
                                          <p:val>
                                            <p:strVal val="#ppt_y+.1"/>
                                          </p:val>
                                        </p:tav>
                                        <p:tav tm="100000">
                                          <p:val>
                                            <p:strVal val="#ppt_y"/>
                                          </p:val>
                                        </p:tav>
                                      </p:tavLst>
                                    </p:anim>
                                  </p:childTnLst>
                                </p:cTn>
                              </p:par>
                            </p:childTnLst>
                          </p:cTn>
                        </p:par>
                        <p:par>
                          <p:cTn id="70" fill="hold">
                            <p:stCondLst>
                              <p:cond delay="2400"/>
                            </p:stCondLst>
                            <p:childTnLst>
                              <p:par>
                                <p:cTn id="71" presetID="42" presetClass="entr" presetSubtype="0" fill="hold" grpId="0" nodeType="afterEffect">
                                  <p:stCondLst>
                                    <p:cond delay="0"/>
                                  </p:stCondLst>
                                  <p:childTnLst>
                                    <p:set>
                                      <p:cBhvr>
                                        <p:cTn id="72" dur="1" fill="hold">
                                          <p:stCondLst>
                                            <p:cond delay="0"/>
                                          </p:stCondLst>
                                        </p:cTn>
                                        <p:tgtEl>
                                          <p:spTgt spid="5">
                                            <p:graphicEl>
                                              <a:dgm id="{2F0D327A-2356-45B4-8644-09959324B694}"/>
                                            </p:graphicEl>
                                          </p:spTgt>
                                        </p:tgtEl>
                                        <p:attrNameLst>
                                          <p:attrName>style.visibility</p:attrName>
                                        </p:attrNameLst>
                                      </p:cBhvr>
                                      <p:to>
                                        <p:strVal val="visible"/>
                                      </p:to>
                                    </p:set>
                                    <p:animEffect transition="in" filter="fade">
                                      <p:cBhvr>
                                        <p:cTn id="73" dur="400"/>
                                        <p:tgtEl>
                                          <p:spTgt spid="5">
                                            <p:graphicEl>
                                              <a:dgm id="{2F0D327A-2356-45B4-8644-09959324B694}"/>
                                            </p:graphicEl>
                                          </p:spTgt>
                                        </p:tgtEl>
                                      </p:cBhvr>
                                    </p:animEffect>
                                    <p:anim calcmode="lin" valueType="num">
                                      <p:cBhvr>
                                        <p:cTn id="74" dur="400" fill="hold"/>
                                        <p:tgtEl>
                                          <p:spTgt spid="5">
                                            <p:graphicEl>
                                              <a:dgm id="{2F0D327A-2356-45B4-8644-09959324B694}"/>
                                            </p:graphicEl>
                                          </p:spTgt>
                                        </p:tgtEl>
                                        <p:attrNameLst>
                                          <p:attrName>ppt_x</p:attrName>
                                        </p:attrNameLst>
                                      </p:cBhvr>
                                      <p:tavLst>
                                        <p:tav tm="0">
                                          <p:val>
                                            <p:strVal val="#ppt_x"/>
                                          </p:val>
                                        </p:tav>
                                        <p:tav tm="100000">
                                          <p:val>
                                            <p:strVal val="#ppt_x"/>
                                          </p:val>
                                        </p:tav>
                                      </p:tavLst>
                                    </p:anim>
                                    <p:anim calcmode="lin" valueType="num">
                                      <p:cBhvr>
                                        <p:cTn id="75" dur="400" fill="hold"/>
                                        <p:tgtEl>
                                          <p:spTgt spid="5">
                                            <p:graphicEl>
                                              <a:dgm id="{2F0D327A-2356-45B4-8644-09959324B694}"/>
                                            </p:graphicEl>
                                          </p:spTgt>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5">
                                            <p:graphicEl>
                                              <a:dgm id="{3B88CFEF-F6C7-4DD6-9647-869000491E64}"/>
                                            </p:graphicEl>
                                          </p:spTgt>
                                        </p:tgtEl>
                                        <p:attrNameLst>
                                          <p:attrName>style.visibility</p:attrName>
                                        </p:attrNameLst>
                                      </p:cBhvr>
                                      <p:to>
                                        <p:strVal val="visible"/>
                                      </p:to>
                                    </p:set>
                                    <p:animEffect transition="in" filter="fade">
                                      <p:cBhvr>
                                        <p:cTn id="78" dur="400"/>
                                        <p:tgtEl>
                                          <p:spTgt spid="5">
                                            <p:graphicEl>
                                              <a:dgm id="{3B88CFEF-F6C7-4DD6-9647-869000491E64}"/>
                                            </p:graphicEl>
                                          </p:spTgt>
                                        </p:tgtEl>
                                      </p:cBhvr>
                                    </p:animEffect>
                                    <p:anim calcmode="lin" valueType="num">
                                      <p:cBhvr>
                                        <p:cTn id="79" dur="400" fill="hold"/>
                                        <p:tgtEl>
                                          <p:spTgt spid="5">
                                            <p:graphicEl>
                                              <a:dgm id="{3B88CFEF-F6C7-4DD6-9647-869000491E64}"/>
                                            </p:graphicEl>
                                          </p:spTgt>
                                        </p:tgtEl>
                                        <p:attrNameLst>
                                          <p:attrName>ppt_x</p:attrName>
                                        </p:attrNameLst>
                                      </p:cBhvr>
                                      <p:tavLst>
                                        <p:tav tm="0">
                                          <p:val>
                                            <p:strVal val="#ppt_x"/>
                                          </p:val>
                                        </p:tav>
                                        <p:tav tm="100000">
                                          <p:val>
                                            <p:strVal val="#ppt_x"/>
                                          </p:val>
                                        </p:tav>
                                      </p:tavLst>
                                    </p:anim>
                                    <p:anim calcmode="lin" valueType="num">
                                      <p:cBhvr>
                                        <p:cTn id="80" dur="400" fill="hold"/>
                                        <p:tgtEl>
                                          <p:spTgt spid="5">
                                            <p:graphicEl>
                                              <a:dgm id="{3B88CFEF-F6C7-4DD6-9647-869000491E64}"/>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bwMode="auto">
          <a:xfrm>
            <a:off x="3461895" y="2281138"/>
            <a:ext cx="344295" cy="1005840"/>
          </a:xfrm>
          <a:custGeom>
            <a:avLst/>
            <a:gdLst>
              <a:gd name="connsiteX0" fmla="*/ 344295 w 344295"/>
              <a:gd name="connsiteY0" fmla="*/ 0 h 1005840"/>
              <a:gd name="connsiteX1" fmla="*/ 321435 w 344295"/>
              <a:gd name="connsiteY1" fmla="*/ 57150 h 1005840"/>
              <a:gd name="connsiteX2" fmla="*/ 287145 w 344295"/>
              <a:gd name="connsiteY2" fmla="*/ 80010 h 1005840"/>
              <a:gd name="connsiteX3" fmla="*/ 241425 w 344295"/>
              <a:gd name="connsiteY3" fmla="*/ 148590 h 1005840"/>
              <a:gd name="connsiteX4" fmla="*/ 207135 w 344295"/>
              <a:gd name="connsiteY4" fmla="*/ 182880 h 1005840"/>
              <a:gd name="connsiteX5" fmla="*/ 172845 w 344295"/>
              <a:gd name="connsiteY5" fmla="*/ 262890 h 1005840"/>
              <a:gd name="connsiteX6" fmla="*/ 149985 w 344295"/>
              <a:gd name="connsiteY6" fmla="*/ 297180 h 1005840"/>
              <a:gd name="connsiteX7" fmla="*/ 138555 w 344295"/>
              <a:gd name="connsiteY7" fmla="*/ 342900 h 1005840"/>
              <a:gd name="connsiteX8" fmla="*/ 115695 w 344295"/>
              <a:gd name="connsiteY8" fmla="*/ 377190 h 1005840"/>
              <a:gd name="connsiteX9" fmla="*/ 104265 w 344295"/>
              <a:gd name="connsiteY9" fmla="*/ 434340 h 1005840"/>
              <a:gd name="connsiteX10" fmla="*/ 81405 w 344295"/>
              <a:gd name="connsiteY10" fmla="*/ 537210 h 1005840"/>
              <a:gd name="connsiteX11" fmla="*/ 58545 w 344295"/>
              <a:gd name="connsiteY11" fmla="*/ 731520 h 1005840"/>
              <a:gd name="connsiteX12" fmla="*/ 47115 w 344295"/>
              <a:gd name="connsiteY12" fmla="*/ 788670 h 1005840"/>
              <a:gd name="connsiteX13" fmla="*/ 35685 w 344295"/>
              <a:gd name="connsiteY13" fmla="*/ 891540 h 1005840"/>
              <a:gd name="connsiteX14" fmla="*/ 1395 w 344295"/>
              <a:gd name="connsiteY14" fmla="*/ 971550 h 1005840"/>
              <a:gd name="connsiteX15" fmla="*/ 1395 w 344295"/>
              <a:gd name="connsiteY15" fmla="*/ 1005840 h 100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4295" h="1005840">
                <a:moveTo>
                  <a:pt x="344295" y="0"/>
                </a:moveTo>
                <a:cubicBezTo>
                  <a:pt x="336675" y="19050"/>
                  <a:pt x="333361" y="40454"/>
                  <a:pt x="321435" y="57150"/>
                </a:cubicBezTo>
                <a:cubicBezTo>
                  <a:pt x="313450" y="68328"/>
                  <a:pt x="296191" y="69672"/>
                  <a:pt x="287145" y="80010"/>
                </a:cubicBezTo>
                <a:cubicBezTo>
                  <a:pt x="269053" y="100687"/>
                  <a:pt x="260852" y="129163"/>
                  <a:pt x="241425" y="148590"/>
                </a:cubicBezTo>
                <a:cubicBezTo>
                  <a:pt x="229995" y="160020"/>
                  <a:pt x="216530" y="169726"/>
                  <a:pt x="207135" y="182880"/>
                </a:cubicBezTo>
                <a:cubicBezTo>
                  <a:pt x="167494" y="238377"/>
                  <a:pt x="197719" y="213142"/>
                  <a:pt x="172845" y="262890"/>
                </a:cubicBezTo>
                <a:cubicBezTo>
                  <a:pt x="166702" y="275177"/>
                  <a:pt x="157605" y="285750"/>
                  <a:pt x="149985" y="297180"/>
                </a:cubicBezTo>
                <a:cubicBezTo>
                  <a:pt x="146175" y="312420"/>
                  <a:pt x="144743" y="328461"/>
                  <a:pt x="138555" y="342900"/>
                </a:cubicBezTo>
                <a:cubicBezTo>
                  <a:pt x="133144" y="355526"/>
                  <a:pt x="120518" y="364328"/>
                  <a:pt x="115695" y="377190"/>
                </a:cubicBezTo>
                <a:cubicBezTo>
                  <a:pt x="108874" y="395380"/>
                  <a:pt x="107740" y="415226"/>
                  <a:pt x="104265" y="434340"/>
                </a:cubicBezTo>
                <a:cubicBezTo>
                  <a:pt x="88172" y="522851"/>
                  <a:pt x="101558" y="476751"/>
                  <a:pt x="81405" y="537210"/>
                </a:cubicBezTo>
                <a:cubicBezTo>
                  <a:pt x="73280" y="618464"/>
                  <a:pt x="71179" y="655717"/>
                  <a:pt x="58545" y="731520"/>
                </a:cubicBezTo>
                <a:cubicBezTo>
                  <a:pt x="55351" y="750683"/>
                  <a:pt x="49862" y="769438"/>
                  <a:pt x="47115" y="788670"/>
                </a:cubicBezTo>
                <a:cubicBezTo>
                  <a:pt x="42236" y="822824"/>
                  <a:pt x="41357" y="857508"/>
                  <a:pt x="35685" y="891540"/>
                </a:cubicBezTo>
                <a:cubicBezTo>
                  <a:pt x="27064" y="943266"/>
                  <a:pt x="18051" y="913255"/>
                  <a:pt x="1395" y="971550"/>
                </a:cubicBezTo>
                <a:cubicBezTo>
                  <a:pt x="-1745" y="982540"/>
                  <a:pt x="1395" y="994410"/>
                  <a:pt x="1395" y="100584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solidFill>
                <a:srgbClr val="FF0000"/>
              </a:solidFill>
            </a:endParaRPr>
          </a:p>
        </p:txBody>
      </p:sp>
      <p:sp>
        <p:nvSpPr>
          <p:cNvPr id="12" name="Freeform 11"/>
          <p:cNvSpPr/>
          <p:nvPr/>
        </p:nvSpPr>
        <p:spPr bwMode="auto">
          <a:xfrm>
            <a:off x="5257800" y="742950"/>
            <a:ext cx="3678526" cy="4931334"/>
          </a:xfrm>
          <a:custGeom>
            <a:avLst/>
            <a:gdLst>
              <a:gd name="connsiteX0" fmla="*/ 3063240 w 3678526"/>
              <a:gd name="connsiteY0" fmla="*/ 0 h 4931334"/>
              <a:gd name="connsiteX1" fmla="*/ 3451860 w 3678526"/>
              <a:gd name="connsiteY1" fmla="*/ 4389120 h 4931334"/>
              <a:gd name="connsiteX2" fmla="*/ 0 w 3678526"/>
              <a:gd name="connsiteY2" fmla="*/ 4709160 h 4931334"/>
            </a:gdLst>
            <a:ahLst/>
            <a:cxnLst>
              <a:cxn ang="0">
                <a:pos x="connsiteX0" y="connsiteY0"/>
              </a:cxn>
              <a:cxn ang="0">
                <a:pos x="connsiteX1" y="connsiteY1"/>
              </a:cxn>
              <a:cxn ang="0">
                <a:pos x="connsiteX2" y="connsiteY2"/>
              </a:cxn>
            </a:cxnLst>
            <a:rect l="l" t="t" r="r" b="b"/>
            <a:pathLst>
              <a:path w="3678526" h="4931334">
                <a:moveTo>
                  <a:pt x="3063240" y="0"/>
                </a:moveTo>
                <a:cubicBezTo>
                  <a:pt x="3512820" y="1802130"/>
                  <a:pt x="3962400" y="3604260"/>
                  <a:pt x="3451860" y="4389120"/>
                </a:cubicBezTo>
                <a:cubicBezTo>
                  <a:pt x="2941320" y="5173980"/>
                  <a:pt x="1470660" y="4941570"/>
                  <a:pt x="0" y="470916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pic>
        <p:nvPicPr>
          <p:cNvPr id="10" name="Picture 9"/>
          <p:cNvPicPr>
            <a:picLocks noChangeAspect="1"/>
          </p:cNvPicPr>
          <p:nvPr/>
        </p:nvPicPr>
        <p:blipFill>
          <a:blip r:embed="rId3"/>
          <a:stretch>
            <a:fillRect/>
          </a:stretch>
        </p:blipFill>
        <p:spPr>
          <a:xfrm>
            <a:off x="354806" y="670583"/>
            <a:ext cx="4419599" cy="4419599"/>
          </a:xfrm>
          <a:prstGeom prst="rect">
            <a:avLst/>
          </a:prstGeom>
        </p:spPr>
      </p:pic>
      <p:sp>
        <p:nvSpPr>
          <p:cNvPr id="13" name="Subtitle 2"/>
          <p:cNvSpPr txBox="1">
            <a:spLocks/>
          </p:cNvSpPr>
          <p:nvPr/>
        </p:nvSpPr>
        <p:spPr>
          <a:xfrm>
            <a:off x="427037" y="6040164"/>
            <a:ext cx="3314401" cy="637881"/>
          </a:xfrm>
          <a:prstGeom prst="rect">
            <a:avLst/>
          </a:prstGeom>
          <a:noFill/>
        </p:spPr>
        <p:txBody>
          <a:bodyPr vert="horz" wrap="square" lIns="146304" tIns="109728" rIns="146304" bIns="109728" rtlCol="0" anchor="b">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000" kern="1200" spc="0" baseline="0">
                <a:gradFill>
                  <a:gsLst>
                    <a:gs pos="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rgbClr val="00188F"/>
                </a:solidFill>
              </a:rPr>
              <a:t>#dotNetSpain2016</a:t>
            </a:r>
            <a:endParaRPr lang="en-US" sz="2800" dirty="0"/>
          </a:p>
        </p:txBody>
      </p:sp>
      <p:sp>
        <p:nvSpPr>
          <p:cNvPr id="11" name="Title 1"/>
          <p:cNvSpPr txBox="1">
            <a:spLocks/>
          </p:cNvSpPr>
          <p:nvPr/>
        </p:nvSpPr>
        <p:spPr>
          <a:xfrm>
            <a:off x="4987835" y="2931452"/>
            <a:ext cx="7448640" cy="105542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gradFill>
                  <a:gsLst>
                    <a:gs pos="3333">
                      <a:schemeClr val="tx1"/>
                    </a:gs>
                    <a:gs pos="39000">
                      <a:schemeClr val="tx1"/>
                    </a:gs>
                  </a:gsLst>
                  <a:lin ang="5400000" scaled="0"/>
                </a:gradFill>
                <a:effectLst/>
                <a:latin typeface="+mj-lt"/>
                <a:ea typeface="+mn-ea"/>
                <a:cs typeface="Segoe UI" pitchFamily="34" charset="0"/>
              </a:defRPr>
            </a:lvl1pPr>
          </a:lstStyle>
          <a:p>
            <a:r>
              <a:rPr lang="es-ES" sz="6600" b="1" dirty="0">
                <a:solidFill>
                  <a:srgbClr val="00188F"/>
                </a:solidFill>
              </a:rPr>
              <a:t>Ayúdanos a mejorar</a:t>
            </a:r>
            <a:endParaRPr lang="es-ES" sz="6600" dirty="0">
              <a:solidFill>
                <a:srgbClr val="00188F"/>
              </a:solidFill>
            </a:endParaRPr>
          </a:p>
        </p:txBody>
      </p:sp>
      <p:sp>
        <p:nvSpPr>
          <p:cNvPr id="14" name="Text Placeholder 2"/>
          <p:cNvSpPr>
            <a:spLocks noGrp="1"/>
          </p:cNvSpPr>
          <p:nvPr>
            <p:ph type="body" sz="quarter" idx="4294967295"/>
          </p:nvPr>
        </p:nvSpPr>
        <p:spPr>
          <a:xfrm>
            <a:off x="5075237" y="1973262"/>
            <a:ext cx="6781800" cy="2942344"/>
          </a:xfrm>
          <a:prstGeom prst="rect">
            <a:avLst/>
          </a:prstGeom>
        </p:spPr>
        <p:txBody>
          <a:bodyPr/>
          <a:lstStyle/>
          <a:p>
            <a:pPr marL="0" indent="0">
              <a:buNone/>
            </a:pPr>
            <a:r>
              <a:rPr lang="es-ES" sz="2800" b="1" dirty="0">
                <a:solidFill>
                  <a:srgbClr val="525252"/>
                </a:solidFill>
              </a:rPr>
              <a:t>http://aka.ms/DOTNETT7S1</a:t>
            </a:r>
          </a:p>
          <a:p>
            <a:pPr marL="0" indent="0">
              <a:buNone/>
            </a:pPr>
            <a:endParaRPr lang="es-ES" sz="2800" b="1" dirty="0">
              <a:solidFill>
                <a:srgbClr val="00188F"/>
              </a:solidFill>
            </a:endParaRPr>
          </a:p>
          <a:p>
            <a:pPr marL="0" indent="0">
              <a:buNone/>
            </a:pPr>
            <a:endParaRPr lang="es-ES" sz="2800" b="1" dirty="0">
              <a:solidFill>
                <a:srgbClr val="00188F"/>
              </a:solidFill>
            </a:endParaRPr>
          </a:p>
          <a:p>
            <a:pPr marL="0" indent="0">
              <a:buNone/>
            </a:pPr>
            <a:r>
              <a:rPr lang="es-ES" sz="2800" b="1" dirty="0">
                <a:solidFill>
                  <a:srgbClr val="00188F"/>
                </a:solidFill>
              </a:rPr>
              <a:t>@</a:t>
            </a:r>
            <a:r>
              <a:rPr lang="es-ES" sz="2800" b="1" dirty="0" err="1">
                <a:solidFill>
                  <a:srgbClr val="00188F"/>
                </a:solidFill>
              </a:rPr>
              <a:t>alejacma</a:t>
            </a:r>
            <a:endParaRPr lang="es-ES" sz="2800" b="1" dirty="0">
              <a:solidFill>
                <a:srgbClr val="00188F"/>
              </a:solidFill>
            </a:endParaRPr>
          </a:p>
          <a:p>
            <a:pPr marL="0" indent="0">
              <a:buNone/>
            </a:pPr>
            <a:r>
              <a:rPr lang="es-ES" sz="2800" b="1" dirty="0">
                <a:solidFill>
                  <a:srgbClr val="525252"/>
                </a:solidFill>
              </a:rPr>
              <a:t>Alejandro Campos Magencio</a:t>
            </a:r>
          </a:p>
          <a:p>
            <a:pPr marL="0" indent="0">
              <a:buNone/>
            </a:pPr>
            <a:r>
              <a:rPr lang="es-ES" sz="2800" b="1" dirty="0">
                <a:solidFill>
                  <a:srgbClr val="525252"/>
                </a:solidFill>
              </a:rPr>
              <a:t>Technical </a:t>
            </a:r>
            <a:r>
              <a:rPr lang="es-ES" sz="2800" b="1" dirty="0" err="1">
                <a:solidFill>
                  <a:srgbClr val="525252"/>
                </a:solidFill>
              </a:rPr>
              <a:t>Evangelist</a:t>
            </a:r>
            <a:endParaRPr lang="es-ES" sz="2800" b="1" dirty="0">
              <a:solidFill>
                <a:srgbClr val="525252"/>
              </a:solidFill>
            </a:endParaRPr>
          </a:p>
        </p:txBody>
      </p:sp>
    </p:spTree>
    <p:extLst>
      <p:ext uri="{BB962C8B-B14F-4D97-AF65-F5344CB8AC3E}">
        <p14:creationId xmlns:p14="http://schemas.microsoft.com/office/powerpoint/2010/main" val="102881728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3.87541E-6 -2.88243E-6 L 0.00153 -0.31661 " pathEditMode="relative" rAng="0" ptsTypes="AA">
                                      <p:cBhvr>
                                        <p:cTn id="6" dur="1000" fill="hold"/>
                                        <p:tgtEl>
                                          <p:spTgt spid="11"/>
                                        </p:tgtEl>
                                        <p:attrNameLst>
                                          <p:attrName>ppt_x</p:attrName>
                                          <p:attrName>ppt_y</p:attrName>
                                        </p:attrNameLst>
                                      </p:cBhvr>
                                      <p:rCtr x="77" y="-15842"/>
                                    </p:animMotion>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14">
                                            <p:txEl>
                                              <p:pRg st="0" end="0"/>
                                            </p:txEl>
                                          </p:spTgt>
                                        </p:tgtEl>
                                        <p:attrNameLst>
                                          <p:attrName>style.visibility</p:attrName>
                                        </p:attrNameLst>
                                      </p:cBhvr>
                                      <p:to>
                                        <p:strVal val="visible"/>
                                      </p:to>
                                    </p:set>
                                    <p:animEffect transition="in" filter="fade">
                                      <p:cBhvr>
                                        <p:cTn id="10" dur="400"/>
                                        <p:tgtEl>
                                          <p:spTgt spid="14">
                                            <p:txEl>
                                              <p:pRg st="0" end="0"/>
                                            </p:txEl>
                                          </p:spTgt>
                                        </p:tgtEl>
                                      </p:cBhvr>
                                    </p:animEffect>
                                  </p:childTnLst>
                                </p:cTn>
                              </p:par>
                            </p:childTnLst>
                          </p:cTn>
                        </p:par>
                        <p:par>
                          <p:cTn id="11" fill="hold">
                            <p:stCondLst>
                              <p:cond delay="1400"/>
                            </p:stCondLst>
                            <p:childTnLst>
                              <p:par>
                                <p:cTn id="12" presetID="10" presetClass="entr" presetSubtype="0" fill="hold" nodeType="afterEffect">
                                  <p:stCondLst>
                                    <p:cond delay="0"/>
                                  </p:stCondLst>
                                  <p:childTnLst>
                                    <p:set>
                                      <p:cBhvr>
                                        <p:cTn id="13" dur="1" fill="hold">
                                          <p:stCondLst>
                                            <p:cond delay="0"/>
                                          </p:stCondLst>
                                        </p:cTn>
                                        <p:tgtEl>
                                          <p:spTgt spid="14">
                                            <p:txEl>
                                              <p:pRg st="3" end="3"/>
                                            </p:txEl>
                                          </p:spTgt>
                                        </p:tgtEl>
                                        <p:attrNameLst>
                                          <p:attrName>style.visibility</p:attrName>
                                        </p:attrNameLst>
                                      </p:cBhvr>
                                      <p:to>
                                        <p:strVal val="visible"/>
                                      </p:to>
                                    </p:set>
                                    <p:animEffect transition="in" filter="fade">
                                      <p:cBhvr>
                                        <p:cTn id="14" dur="400"/>
                                        <p:tgtEl>
                                          <p:spTgt spid="14">
                                            <p:txEl>
                                              <p:pRg st="3" end="3"/>
                                            </p:txEl>
                                          </p:spTgt>
                                        </p:tgtEl>
                                      </p:cBhvr>
                                    </p:animEffect>
                                  </p:childTnLst>
                                </p:cTn>
                              </p:par>
                            </p:childTnLst>
                          </p:cTn>
                        </p:par>
                        <p:par>
                          <p:cTn id="15" fill="hold">
                            <p:stCondLst>
                              <p:cond delay="1800"/>
                            </p:stCondLst>
                            <p:childTnLst>
                              <p:par>
                                <p:cTn id="16" presetID="10" presetClass="entr" presetSubtype="0" fill="hold" nodeType="afterEffect">
                                  <p:stCondLst>
                                    <p:cond delay="0"/>
                                  </p:stCondLst>
                                  <p:childTnLst>
                                    <p:set>
                                      <p:cBhvr>
                                        <p:cTn id="17" dur="1" fill="hold">
                                          <p:stCondLst>
                                            <p:cond delay="0"/>
                                          </p:stCondLst>
                                        </p:cTn>
                                        <p:tgtEl>
                                          <p:spTgt spid="14">
                                            <p:txEl>
                                              <p:pRg st="4" end="4"/>
                                            </p:txEl>
                                          </p:spTgt>
                                        </p:tgtEl>
                                        <p:attrNameLst>
                                          <p:attrName>style.visibility</p:attrName>
                                        </p:attrNameLst>
                                      </p:cBhvr>
                                      <p:to>
                                        <p:strVal val="visible"/>
                                      </p:to>
                                    </p:set>
                                    <p:animEffect transition="in" filter="fade">
                                      <p:cBhvr>
                                        <p:cTn id="18" dur="400"/>
                                        <p:tgtEl>
                                          <p:spTgt spid="14">
                                            <p:txEl>
                                              <p:pRg st="4" end="4"/>
                                            </p:txEl>
                                          </p:spTgt>
                                        </p:tgtEl>
                                      </p:cBhvr>
                                    </p:animEffect>
                                  </p:childTnLst>
                                </p:cTn>
                              </p:par>
                            </p:childTnLst>
                          </p:cTn>
                        </p:par>
                        <p:par>
                          <p:cTn id="19" fill="hold">
                            <p:stCondLst>
                              <p:cond delay="2200"/>
                            </p:stCondLst>
                            <p:childTnLst>
                              <p:par>
                                <p:cTn id="20" presetID="10" presetClass="entr" presetSubtype="0" fill="hold" nodeType="afterEffect">
                                  <p:stCondLst>
                                    <p:cond delay="0"/>
                                  </p:stCondLst>
                                  <p:childTnLst>
                                    <p:set>
                                      <p:cBhvr>
                                        <p:cTn id="21" dur="1" fill="hold">
                                          <p:stCondLst>
                                            <p:cond delay="0"/>
                                          </p:stCondLst>
                                        </p:cTn>
                                        <p:tgtEl>
                                          <p:spTgt spid="14">
                                            <p:txEl>
                                              <p:pRg st="5" end="5"/>
                                            </p:txEl>
                                          </p:spTgt>
                                        </p:tgtEl>
                                        <p:attrNameLst>
                                          <p:attrName>style.visibility</p:attrName>
                                        </p:attrNameLst>
                                      </p:cBhvr>
                                      <p:to>
                                        <p:strVal val="visible"/>
                                      </p:to>
                                    </p:set>
                                    <p:animEffect transition="in" filter="fade">
                                      <p:cBhvr>
                                        <p:cTn id="22" dur="400"/>
                                        <p:tgtEl>
                                          <p:spTgt spid="1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79437" y="867723"/>
            <a:ext cx="4002276" cy="5182873"/>
          </a:xfrm>
          <a:prstGeom prst="rect">
            <a:avLst/>
          </a:prstGeom>
        </p:spPr>
      </p:pic>
      <p:sp>
        <p:nvSpPr>
          <p:cNvPr id="2" name="Title 1"/>
          <p:cNvSpPr>
            <a:spLocks noGrp="1"/>
          </p:cNvSpPr>
          <p:nvPr>
            <p:ph type="ctrTitle"/>
          </p:nvPr>
        </p:nvSpPr>
        <p:spPr>
          <a:xfrm>
            <a:off x="4922837" y="2025128"/>
            <a:ext cx="7097801" cy="2868065"/>
          </a:xfrm>
        </p:spPr>
        <p:txBody>
          <a:bodyPr/>
          <a:lstStyle/>
          <a:p>
            <a:r>
              <a:rPr lang="en-US" sz="6600" b="1" dirty="0">
                <a:solidFill>
                  <a:srgbClr val="00188F"/>
                </a:solidFill>
              </a:rPr>
              <a:t>Functional Programming </a:t>
            </a:r>
            <a:br>
              <a:rPr lang="en-US" sz="6600" b="1" dirty="0"/>
            </a:br>
            <a:r>
              <a:rPr lang="en-US" sz="6600" b="1" dirty="0"/>
              <a:t>with </a:t>
            </a:r>
            <a:r>
              <a:rPr lang="en-US" sz="6600" b="1" dirty="0">
                <a:solidFill>
                  <a:srgbClr val="00188F"/>
                </a:solidFill>
              </a:rPr>
              <a:t>C#</a:t>
            </a:r>
            <a:endParaRPr lang="en-US" sz="6600" dirty="0">
              <a:solidFill>
                <a:srgbClr val="00188F"/>
              </a:solidFill>
            </a:endParaRPr>
          </a:p>
        </p:txBody>
      </p:sp>
      <p:sp>
        <p:nvSpPr>
          <p:cNvPr id="9" name="Freeform 8"/>
          <p:cNvSpPr/>
          <p:nvPr/>
        </p:nvSpPr>
        <p:spPr bwMode="auto">
          <a:xfrm>
            <a:off x="3461895" y="2281138"/>
            <a:ext cx="344295" cy="1005840"/>
          </a:xfrm>
          <a:custGeom>
            <a:avLst/>
            <a:gdLst>
              <a:gd name="connsiteX0" fmla="*/ 344295 w 344295"/>
              <a:gd name="connsiteY0" fmla="*/ 0 h 1005840"/>
              <a:gd name="connsiteX1" fmla="*/ 321435 w 344295"/>
              <a:gd name="connsiteY1" fmla="*/ 57150 h 1005840"/>
              <a:gd name="connsiteX2" fmla="*/ 287145 w 344295"/>
              <a:gd name="connsiteY2" fmla="*/ 80010 h 1005840"/>
              <a:gd name="connsiteX3" fmla="*/ 241425 w 344295"/>
              <a:gd name="connsiteY3" fmla="*/ 148590 h 1005840"/>
              <a:gd name="connsiteX4" fmla="*/ 207135 w 344295"/>
              <a:gd name="connsiteY4" fmla="*/ 182880 h 1005840"/>
              <a:gd name="connsiteX5" fmla="*/ 172845 w 344295"/>
              <a:gd name="connsiteY5" fmla="*/ 262890 h 1005840"/>
              <a:gd name="connsiteX6" fmla="*/ 149985 w 344295"/>
              <a:gd name="connsiteY6" fmla="*/ 297180 h 1005840"/>
              <a:gd name="connsiteX7" fmla="*/ 138555 w 344295"/>
              <a:gd name="connsiteY7" fmla="*/ 342900 h 1005840"/>
              <a:gd name="connsiteX8" fmla="*/ 115695 w 344295"/>
              <a:gd name="connsiteY8" fmla="*/ 377190 h 1005840"/>
              <a:gd name="connsiteX9" fmla="*/ 104265 w 344295"/>
              <a:gd name="connsiteY9" fmla="*/ 434340 h 1005840"/>
              <a:gd name="connsiteX10" fmla="*/ 81405 w 344295"/>
              <a:gd name="connsiteY10" fmla="*/ 537210 h 1005840"/>
              <a:gd name="connsiteX11" fmla="*/ 58545 w 344295"/>
              <a:gd name="connsiteY11" fmla="*/ 731520 h 1005840"/>
              <a:gd name="connsiteX12" fmla="*/ 47115 w 344295"/>
              <a:gd name="connsiteY12" fmla="*/ 788670 h 1005840"/>
              <a:gd name="connsiteX13" fmla="*/ 35685 w 344295"/>
              <a:gd name="connsiteY13" fmla="*/ 891540 h 1005840"/>
              <a:gd name="connsiteX14" fmla="*/ 1395 w 344295"/>
              <a:gd name="connsiteY14" fmla="*/ 971550 h 1005840"/>
              <a:gd name="connsiteX15" fmla="*/ 1395 w 344295"/>
              <a:gd name="connsiteY15" fmla="*/ 1005840 h 100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4295" h="1005840">
                <a:moveTo>
                  <a:pt x="344295" y="0"/>
                </a:moveTo>
                <a:cubicBezTo>
                  <a:pt x="336675" y="19050"/>
                  <a:pt x="333361" y="40454"/>
                  <a:pt x="321435" y="57150"/>
                </a:cubicBezTo>
                <a:cubicBezTo>
                  <a:pt x="313450" y="68328"/>
                  <a:pt x="296191" y="69672"/>
                  <a:pt x="287145" y="80010"/>
                </a:cubicBezTo>
                <a:cubicBezTo>
                  <a:pt x="269053" y="100687"/>
                  <a:pt x="260852" y="129163"/>
                  <a:pt x="241425" y="148590"/>
                </a:cubicBezTo>
                <a:cubicBezTo>
                  <a:pt x="229995" y="160020"/>
                  <a:pt x="216530" y="169726"/>
                  <a:pt x="207135" y="182880"/>
                </a:cubicBezTo>
                <a:cubicBezTo>
                  <a:pt x="167494" y="238377"/>
                  <a:pt x="197719" y="213142"/>
                  <a:pt x="172845" y="262890"/>
                </a:cubicBezTo>
                <a:cubicBezTo>
                  <a:pt x="166702" y="275177"/>
                  <a:pt x="157605" y="285750"/>
                  <a:pt x="149985" y="297180"/>
                </a:cubicBezTo>
                <a:cubicBezTo>
                  <a:pt x="146175" y="312420"/>
                  <a:pt x="144743" y="328461"/>
                  <a:pt x="138555" y="342900"/>
                </a:cubicBezTo>
                <a:cubicBezTo>
                  <a:pt x="133144" y="355526"/>
                  <a:pt x="120518" y="364328"/>
                  <a:pt x="115695" y="377190"/>
                </a:cubicBezTo>
                <a:cubicBezTo>
                  <a:pt x="108874" y="395380"/>
                  <a:pt x="107740" y="415226"/>
                  <a:pt x="104265" y="434340"/>
                </a:cubicBezTo>
                <a:cubicBezTo>
                  <a:pt x="88172" y="522851"/>
                  <a:pt x="101558" y="476751"/>
                  <a:pt x="81405" y="537210"/>
                </a:cubicBezTo>
                <a:cubicBezTo>
                  <a:pt x="73280" y="618464"/>
                  <a:pt x="71179" y="655717"/>
                  <a:pt x="58545" y="731520"/>
                </a:cubicBezTo>
                <a:cubicBezTo>
                  <a:pt x="55351" y="750683"/>
                  <a:pt x="49862" y="769438"/>
                  <a:pt x="47115" y="788670"/>
                </a:cubicBezTo>
                <a:cubicBezTo>
                  <a:pt x="42236" y="822824"/>
                  <a:pt x="41357" y="857508"/>
                  <a:pt x="35685" y="891540"/>
                </a:cubicBezTo>
                <a:cubicBezTo>
                  <a:pt x="27064" y="943266"/>
                  <a:pt x="18051" y="913255"/>
                  <a:pt x="1395" y="971550"/>
                </a:cubicBezTo>
                <a:cubicBezTo>
                  <a:pt x="-1745" y="982540"/>
                  <a:pt x="1395" y="994410"/>
                  <a:pt x="1395" y="100584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solidFill>
                <a:srgbClr val="FF0000"/>
              </a:solidFill>
            </a:endParaRPr>
          </a:p>
        </p:txBody>
      </p:sp>
      <p:sp>
        <p:nvSpPr>
          <p:cNvPr id="12" name="Freeform 11"/>
          <p:cNvSpPr/>
          <p:nvPr/>
        </p:nvSpPr>
        <p:spPr bwMode="auto">
          <a:xfrm>
            <a:off x="5257800" y="742950"/>
            <a:ext cx="3678526" cy="4931334"/>
          </a:xfrm>
          <a:custGeom>
            <a:avLst/>
            <a:gdLst>
              <a:gd name="connsiteX0" fmla="*/ 3063240 w 3678526"/>
              <a:gd name="connsiteY0" fmla="*/ 0 h 4931334"/>
              <a:gd name="connsiteX1" fmla="*/ 3451860 w 3678526"/>
              <a:gd name="connsiteY1" fmla="*/ 4389120 h 4931334"/>
              <a:gd name="connsiteX2" fmla="*/ 0 w 3678526"/>
              <a:gd name="connsiteY2" fmla="*/ 4709160 h 4931334"/>
            </a:gdLst>
            <a:ahLst/>
            <a:cxnLst>
              <a:cxn ang="0">
                <a:pos x="connsiteX0" y="connsiteY0"/>
              </a:cxn>
              <a:cxn ang="0">
                <a:pos x="connsiteX1" y="connsiteY1"/>
              </a:cxn>
              <a:cxn ang="0">
                <a:pos x="connsiteX2" y="connsiteY2"/>
              </a:cxn>
            </a:cxnLst>
            <a:rect l="l" t="t" r="r" b="b"/>
            <a:pathLst>
              <a:path w="3678526" h="4931334">
                <a:moveTo>
                  <a:pt x="3063240" y="0"/>
                </a:moveTo>
                <a:cubicBezTo>
                  <a:pt x="3512820" y="1802130"/>
                  <a:pt x="3962400" y="3604260"/>
                  <a:pt x="3451860" y="4389120"/>
                </a:cubicBezTo>
                <a:cubicBezTo>
                  <a:pt x="2941320" y="5173980"/>
                  <a:pt x="1470660" y="4941570"/>
                  <a:pt x="0" y="470916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7" name="Subtitle 2"/>
          <p:cNvSpPr txBox="1">
            <a:spLocks/>
          </p:cNvSpPr>
          <p:nvPr/>
        </p:nvSpPr>
        <p:spPr>
          <a:xfrm>
            <a:off x="427037" y="6040164"/>
            <a:ext cx="3314401" cy="637881"/>
          </a:xfrm>
          <a:prstGeom prst="rect">
            <a:avLst/>
          </a:prstGeom>
          <a:noFill/>
        </p:spPr>
        <p:txBody>
          <a:bodyPr vert="horz" wrap="square" lIns="146304" tIns="109728" rIns="146304" bIns="109728" rtlCol="0" anchor="b">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000" kern="1200" spc="0" baseline="0">
                <a:gradFill>
                  <a:gsLst>
                    <a:gs pos="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rgbClr val="00188F"/>
                </a:solidFill>
              </a:rPr>
              <a:t>#dotNetSpain2016</a:t>
            </a:r>
            <a:endParaRPr lang="en-US" sz="2800" dirty="0"/>
          </a:p>
        </p:txBody>
      </p:sp>
    </p:spTree>
    <p:extLst>
      <p:ext uri="{BB962C8B-B14F-4D97-AF65-F5344CB8AC3E}">
        <p14:creationId xmlns:p14="http://schemas.microsoft.com/office/powerpoint/2010/main" val="394071385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86029" y="867853"/>
            <a:ext cx="4006062" cy="5182873"/>
          </a:xfrm>
          <a:prstGeom prst="rect">
            <a:avLst/>
          </a:prstGeom>
        </p:spPr>
      </p:pic>
      <p:sp>
        <p:nvSpPr>
          <p:cNvPr id="2" name="Title 1"/>
          <p:cNvSpPr>
            <a:spLocks noGrp="1"/>
          </p:cNvSpPr>
          <p:nvPr>
            <p:ph type="ctrTitle"/>
          </p:nvPr>
        </p:nvSpPr>
        <p:spPr>
          <a:xfrm>
            <a:off x="4846637" y="2546427"/>
            <a:ext cx="7097801" cy="1825724"/>
          </a:xfrm>
        </p:spPr>
        <p:txBody>
          <a:bodyPr/>
          <a:lstStyle/>
          <a:p>
            <a:r>
              <a:rPr lang="es-ES" sz="6600" dirty="0" err="1">
                <a:solidFill>
                  <a:srgbClr val="00188F"/>
                </a:solidFill>
              </a:rPr>
              <a:t>First-class</a:t>
            </a:r>
            <a:r>
              <a:rPr lang="es-ES" sz="6600" dirty="0">
                <a:solidFill>
                  <a:srgbClr val="00188F"/>
                </a:solidFill>
              </a:rPr>
              <a:t> </a:t>
            </a:r>
            <a:r>
              <a:rPr lang="es-ES" sz="6600" dirty="0" err="1">
                <a:solidFill>
                  <a:srgbClr val="00188F"/>
                </a:solidFill>
              </a:rPr>
              <a:t>Functions</a:t>
            </a:r>
            <a:r>
              <a:rPr lang="es-ES" sz="6600" dirty="0">
                <a:solidFill>
                  <a:srgbClr val="00188F"/>
                </a:solidFill>
              </a:rPr>
              <a:t> </a:t>
            </a:r>
            <a:r>
              <a:rPr lang="es-ES" sz="6600" dirty="0"/>
              <a:t>in </a:t>
            </a:r>
            <a:r>
              <a:rPr lang="es-ES" sz="6600" dirty="0">
                <a:solidFill>
                  <a:srgbClr val="00188F"/>
                </a:solidFill>
              </a:rPr>
              <a:t>C#</a:t>
            </a:r>
            <a:endParaRPr lang="en-US" sz="6600" dirty="0">
              <a:solidFill>
                <a:srgbClr val="00188F"/>
              </a:solidFill>
            </a:endParaRPr>
          </a:p>
        </p:txBody>
      </p:sp>
      <p:sp>
        <p:nvSpPr>
          <p:cNvPr id="9" name="Freeform 8"/>
          <p:cNvSpPr/>
          <p:nvPr/>
        </p:nvSpPr>
        <p:spPr bwMode="auto">
          <a:xfrm>
            <a:off x="3461895" y="2281138"/>
            <a:ext cx="344295" cy="1005840"/>
          </a:xfrm>
          <a:custGeom>
            <a:avLst/>
            <a:gdLst>
              <a:gd name="connsiteX0" fmla="*/ 344295 w 344295"/>
              <a:gd name="connsiteY0" fmla="*/ 0 h 1005840"/>
              <a:gd name="connsiteX1" fmla="*/ 321435 w 344295"/>
              <a:gd name="connsiteY1" fmla="*/ 57150 h 1005840"/>
              <a:gd name="connsiteX2" fmla="*/ 287145 w 344295"/>
              <a:gd name="connsiteY2" fmla="*/ 80010 h 1005840"/>
              <a:gd name="connsiteX3" fmla="*/ 241425 w 344295"/>
              <a:gd name="connsiteY3" fmla="*/ 148590 h 1005840"/>
              <a:gd name="connsiteX4" fmla="*/ 207135 w 344295"/>
              <a:gd name="connsiteY4" fmla="*/ 182880 h 1005840"/>
              <a:gd name="connsiteX5" fmla="*/ 172845 w 344295"/>
              <a:gd name="connsiteY5" fmla="*/ 262890 h 1005840"/>
              <a:gd name="connsiteX6" fmla="*/ 149985 w 344295"/>
              <a:gd name="connsiteY6" fmla="*/ 297180 h 1005840"/>
              <a:gd name="connsiteX7" fmla="*/ 138555 w 344295"/>
              <a:gd name="connsiteY7" fmla="*/ 342900 h 1005840"/>
              <a:gd name="connsiteX8" fmla="*/ 115695 w 344295"/>
              <a:gd name="connsiteY8" fmla="*/ 377190 h 1005840"/>
              <a:gd name="connsiteX9" fmla="*/ 104265 w 344295"/>
              <a:gd name="connsiteY9" fmla="*/ 434340 h 1005840"/>
              <a:gd name="connsiteX10" fmla="*/ 81405 w 344295"/>
              <a:gd name="connsiteY10" fmla="*/ 537210 h 1005840"/>
              <a:gd name="connsiteX11" fmla="*/ 58545 w 344295"/>
              <a:gd name="connsiteY11" fmla="*/ 731520 h 1005840"/>
              <a:gd name="connsiteX12" fmla="*/ 47115 w 344295"/>
              <a:gd name="connsiteY12" fmla="*/ 788670 h 1005840"/>
              <a:gd name="connsiteX13" fmla="*/ 35685 w 344295"/>
              <a:gd name="connsiteY13" fmla="*/ 891540 h 1005840"/>
              <a:gd name="connsiteX14" fmla="*/ 1395 w 344295"/>
              <a:gd name="connsiteY14" fmla="*/ 971550 h 1005840"/>
              <a:gd name="connsiteX15" fmla="*/ 1395 w 344295"/>
              <a:gd name="connsiteY15" fmla="*/ 1005840 h 100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4295" h="1005840">
                <a:moveTo>
                  <a:pt x="344295" y="0"/>
                </a:moveTo>
                <a:cubicBezTo>
                  <a:pt x="336675" y="19050"/>
                  <a:pt x="333361" y="40454"/>
                  <a:pt x="321435" y="57150"/>
                </a:cubicBezTo>
                <a:cubicBezTo>
                  <a:pt x="313450" y="68328"/>
                  <a:pt x="296191" y="69672"/>
                  <a:pt x="287145" y="80010"/>
                </a:cubicBezTo>
                <a:cubicBezTo>
                  <a:pt x="269053" y="100687"/>
                  <a:pt x="260852" y="129163"/>
                  <a:pt x="241425" y="148590"/>
                </a:cubicBezTo>
                <a:cubicBezTo>
                  <a:pt x="229995" y="160020"/>
                  <a:pt x="216530" y="169726"/>
                  <a:pt x="207135" y="182880"/>
                </a:cubicBezTo>
                <a:cubicBezTo>
                  <a:pt x="167494" y="238377"/>
                  <a:pt x="197719" y="213142"/>
                  <a:pt x="172845" y="262890"/>
                </a:cubicBezTo>
                <a:cubicBezTo>
                  <a:pt x="166702" y="275177"/>
                  <a:pt x="157605" y="285750"/>
                  <a:pt x="149985" y="297180"/>
                </a:cubicBezTo>
                <a:cubicBezTo>
                  <a:pt x="146175" y="312420"/>
                  <a:pt x="144743" y="328461"/>
                  <a:pt x="138555" y="342900"/>
                </a:cubicBezTo>
                <a:cubicBezTo>
                  <a:pt x="133144" y="355526"/>
                  <a:pt x="120518" y="364328"/>
                  <a:pt x="115695" y="377190"/>
                </a:cubicBezTo>
                <a:cubicBezTo>
                  <a:pt x="108874" y="395380"/>
                  <a:pt x="107740" y="415226"/>
                  <a:pt x="104265" y="434340"/>
                </a:cubicBezTo>
                <a:cubicBezTo>
                  <a:pt x="88172" y="522851"/>
                  <a:pt x="101558" y="476751"/>
                  <a:pt x="81405" y="537210"/>
                </a:cubicBezTo>
                <a:cubicBezTo>
                  <a:pt x="73280" y="618464"/>
                  <a:pt x="71179" y="655717"/>
                  <a:pt x="58545" y="731520"/>
                </a:cubicBezTo>
                <a:cubicBezTo>
                  <a:pt x="55351" y="750683"/>
                  <a:pt x="49862" y="769438"/>
                  <a:pt x="47115" y="788670"/>
                </a:cubicBezTo>
                <a:cubicBezTo>
                  <a:pt x="42236" y="822824"/>
                  <a:pt x="41357" y="857508"/>
                  <a:pt x="35685" y="891540"/>
                </a:cubicBezTo>
                <a:cubicBezTo>
                  <a:pt x="27064" y="943266"/>
                  <a:pt x="18051" y="913255"/>
                  <a:pt x="1395" y="971550"/>
                </a:cubicBezTo>
                <a:cubicBezTo>
                  <a:pt x="-1745" y="982540"/>
                  <a:pt x="1395" y="994410"/>
                  <a:pt x="1395" y="100584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solidFill>
                <a:srgbClr val="FF0000"/>
              </a:solidFill>
            </a:endParaRPr>
          </a:p>
        </p:txBody>
      </p:sp>
      <p:sp>
        <p:nvSpPr>
          <p:cNvPr id="12" name="Freeform 11"/>
          <p:cNvSpPr/>
          <p:nvPr/>
        </p:nvSpPr>
        <p:spPr bwMode="auto">
          <a:xfrm>
            <a:off x="5257800" y="742950"/>
            <a:ext cx="3678526" cy="4931334"/>
          </a:xfrm>
          <a:custGeom>
            <a:avLst/>
            <a:gdLst>
              <a:gd name="connsiteX0" fmla="*/ 3063240 w 3678526"/>
              <a:gd name="connsiteY0" fmla="*/ 0 h 4931334"/>
              <a:gd name="connsiteX1" fmla="*/ 3451860 w 3678526"/>
              <a:gd name="connsiteY1" fmla="*/ 4389120 h 4931334"/>
              <a:gd name="connsiteX2" fmla="*/ 0 w 3678526"/>
              <a:gd name="connsiteY2" fmla="*/ 4709160 h 4931334"/>
            </a:gdLst>
            <a:ahLst/>
            <a:cxnLst>
              <a:cxn ang="0">
                <a:pos x="connsiteX0" y="connsiteY0"/>
              </a:cxn>
              <a:cxn ang="0">
                <a:pos x="connsiteX1" y="connsiteY1"/>
              </a:cxn>
              <a:cxn ang="0">
                <a:pos x="connsiteX2" y="connsiteY2"/>
              </a:cxn>
            </a:cxnLst>
            <a:rect l="l" t="t" r="r" b="b"/>
            <a:pathLst>
              <a:path w="3678526" h="4931334">
                <a:moveTo>
                  <a:pt x="3063240" y="0"/>
                </a:moveTo>
                <a:cubicBezTo>
                  <a:pt x="3512820" y="1802130"/>
                  <a:pt x="3962400" y="3604260"/>
                  <a:pt x="3451860" y="4389120"/>
                </a:cubicBezTo>
                <a:cubicBezTo>
                  <a:pt x="2941320" y="5173980"/>
                  <a:pt x="1470660" y="4941570"/>
                  <a:pt x="0" y="470916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6" name="Subtitle 2"/>
          <p:cNvSpPr txBox="1">
            <a:spLocks/>
          </p:cNvSpPr>
          <p:nvPr/>
        </p:nvSpPr>
        <p:spPr>
          <a:xfrm>
            <a:off x="427037" y="6040164"/>
            <a:ext cx="3314401" cy="637881"/>
          </a:xfrm>
          <a:prstGeom prst="rect">
            <a:avLst/>
          </a:prstGeom>
          <a:noFill/>
        </p:spPr>
        <p:txBody>
          <a:bodyPr vert="horz" wrap="square" lIns="146304" tIns="109728" rIns="146304" bIns="109728" rtlCol="0" anchor="b">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000" kern="1200" spc="0" baseline="0">
                <a:gradFill>
                  <a:gsLst>
                    <a:gs pos="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rgbClr val="00188F"/>
                </a:solidFill>
              </a:rPr>
              <a:t>#dotNetSpain2016</a:t>
            </a:r>
            <a:endParaRPr lang="en-US" sz="2800" dirty="0"/>
          </a:p>
        </p:txBody>
      </p:sp>
    </p:spTree>
    <p:extLst>
      <p:ext uri="{BB962C8B-B14F-4D97-AF65-F5344CB8AC3E}">
        <p14:creationId xmlns:p14="http://schemas.microsoft.com/office/powerpoint/2010/main" val="216347837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b="1" dirty="0" err="1"/>
              <a:t>Function</a:t>
            </a:r>
            <a:r>
              <a:rPr lang="es-ES" b="1" dirty="0"/>
              <a:t> </a:t>
            </a:r>
            <a:r>
              <a:rPr lang="es-ES" b="1" dirty="0" err="1"/>
              <a:t>Types</a:t>
            </a:r>
            <a:endParaRPr lang="es-ES" dirty="0"/>
          </a:p>
        </p:txBody>
      </p:sp>
      <p:pic>
        <p:nvPicPr>
          <p:cNvPr id="17" name="Picture 16"/>
          <p:cNvPicPr>
            <a:picLocks noChangeAspect="1"/>
          </p:cNvPicPr>
          <p:nvPr/>
        </p:nvPicPr>
        <p:blipFill>
          <a:blip r:embed="rId3"/>
          <a:stretch>
            <a:fillRect/>
          </a:stretch>
        </p:blipFill>
        <p:spPr>
          <a:xfrm>
            <a:off x="427037" y="1592262"/>
            <a:ext cx="3971925" cy="428625"/>
          </a:xfrm>
          <a:prstGeom prst="rect">
            <a:avLst/>
          </a:prstGeom>
        </p:spPr>
      </p:pic>
      <p:pic>
        <p:nvPicPr>
          <p:cNvPr id="19" name="Picture 18"/>
          <p:cNvPicPr>
            <a:picLocks noChangeAspect="1"/>
          </p:cNvPicPr>
          <p:nvPr/>
        </p:nvPicPr>
        <p:blipFill>
          <a:blip r:embed="rId4"/>
          <a:stretch>
            <a:fillRect/>
          </a:stretch>
        </p:blipFill>
        <p:spPr>
          <a:xfrm>
            <a:off x="5820553" y="1592262"/>
            <a:ext cx="6343650" cy="4648200"/>
          </a:xfrm>
          <a:prstGeom prst="rect">
            <a:avLst/>
          </a:prstGeom>
        </p:spPr>
      </p:pic>
      <p:pic>
        <p:nvPicPr>
          <p:cNvPr id="20" name="Picture 19"/>
          <p:cNvPicPr>
            <a:picLocks noChangeAspect="1"/>
          </p:cNvPicPr>
          <p:nvPr/>
        </p:nvPicPr>
        <p:blipFill>
          <a:blip r:embed="rId5"/>
          <a:stretch>
            <a:fillRect/>
          </a:stretch>
        </p:blipFill>
        <p:spPr>
          <a:xfrm>
            <a:off x="427037" y="2400300"/>
            <a:ext cx="4838700" cy="1809750"/>
          </a:xfrm>
          <a:prstGeom prst="rect">
            <a:avLst/>
          </a:prstGeom>
        </p:spPr>
      </p:pic>
    </p:spTree>
    <p:extLst>
      <p:ext uri="{BB962C8B-B14F-4D97-AF65-F5344CB8AC3E}">
        <p14:creationId xmlns:p14="http://schemas.microsoft.com/office/powerpoint/2010/main" val="422755912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10.xml><?xml version="1.0" encoding="utf-8"?>
<a:theme xmlns:a="http://schemas.openxmlformats.org/drawingml/2006/main" name="1_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3.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id="{AE6B0D47-3488-4D7E-AEFE-4DBC34C239F2}" vid="{FE055DFB-2179-4F25-980C-29B98161779E}"/>
    </a:ext>
  </a:extLst>
</a:theme>
</file>

<file path=ppt/theme/theme4.xml><?xml version="1.0" encoding="utf-8"?>
<a:theme xmlns:a="http://schemas.openxmlformats.org/drawingml/2006/main" name="LIGHT COLOR TEMPLA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peaker PPT Template Feb12" id="{1F62F72E-3156-4F93-9453-C2255272D65F}" vid="{F8866550-0401-492C-A312-58A8C0666A1D}"/>
    </a:ext>
  </a:extLst>
</a:theme>
</file>

<file path=ppt/theme/theme5.xml><?xml version="1.0" encoding="utf-8"?>
<a:theme xmlns:a="http://schemas.openxmlformats.org/drawingml/2006/main" name="2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3.potx" id="{60010040-FB05-4F4C-8C92-987A22EFC14F}" vid="{8A0926CE-FFCE-40A6-A065-050108FA5500}"/>
    </a:ext>
  </a:extLst>
</a:theme>
</file>

<file path=ppt/theme/theme6.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74387833-FC5C-4245-A3BF-5305B54D3E19}"/>
    </a:ext>
  </a:extLst>
</a:theme>
</file>

<file path=ppt/theme/theme7.xml><?xml version="1.0" encoding="utf-8"?>
<a:theme xmlns:a="http://schemas.openxmlformats.org/drawingml/2006/main" name="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1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k62f7d35b80b40fb8c27985e50b34fcd>
    <LikesCount xmlns="http://schemas.microsoft.com/sharepoint/v3" xsi:nil="true"/>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pfbfa50075a04958bd8757dc155d3e08>
    <Presentation_x0020_Date xmlns="12a172fe-0250-434a-85cf-03b10810c5e5">2015-04-30T00:00:00-07:00</Presentation_x0020_Date>
    <o72fbe6ee5ae4131af0832c08ec51202 xmlns="12a172fe-0250-434a-85cf-03b10810c5e5">
      <Terms xmlns="http://schemas.microsoft.com/office/infopath/2007/PartnerControls"/>
    </o72fbe6ee5ae4131af0832c08ec51202>
    <Event_x0020_Start_x0020_Date xmlns="12a172fe-0250-434a-85cf-03b10810c5e5">2015-04-29T07:00:00+00:00</Event_x0020_Start_x0020_Date>
    <MS_x0020_Content_x0020_Owner xmlns="12a172fe-0250-434a-85cf-03b10810c5e5">
      <UserInfo>
        <DisplayName/>
        <AccountId xsi:nil="true"/>
        <AccountType/>
      </UserInfo>
    </MS_x0020_Content_x0020_Owner>
    <MS_x0020_Speaker xmlns="12a172fe-0250-434a-85cf-03b10810c5e5">
      <UserInfo>
        <DisplayName/>
        <AccountId xsi:nil="true"/>
        <AccountType/>
      </UserInfo>
    </MS_x0020_Speaker>
    <External_x0020_Speaker xmlns="12a172fe-0250-434a-85cf-03b10810c5e5"> Mike Flasko  </External_x0020_Speaker>
    <Session_x0020_Code xmlns="12a172fe-0250-434a-85cf-03b10810c5e5">2-690</Session_x0020_Code>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vent_x0020_End_x0020_Date xmlns="12a172fe-0250-434a-85cf-03b10810c5e5">2015-05-01T07:00:00+00:00</Event_x0020_End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C#</TermName>
          <TermId xmlns="http://schemas.microsoft.com/office/infopath/2007/PartnerControls">11111111-1111-1111-1111-111111111111</TermId>
        </TermInfo>
        <TermInfo xmlns="http://schemas.microsoft.com/office/infopath/2007/PartnerControls">
          <TermName xmlns="http://schemas.microsoft.com/office/infopath/2007/PartnerControls">Programming</TermName>
          <TermId xmlns="http://schemas.microsoft.com/office/infopath/2007/PartnerControls">11111111-1111-1111-1111-111111111111</TermId>
        </TermInfo>
        <TermInfo xmlns="http://schemas.microsoft.com/office/infopath/2007/PartnerControls">
          <TermName xmlns="http://schemas.microsoft.com/office/infopath/2007/PartnerControls">Functional</TermName>
          <TermId xmlns="http://schemas.microsoft.com/office/infopath/2007/PartnerControls">11111111-1111-1111-1111-111111111111</TermId>
        </TermInfo>
        <TermInfo xmlns="http://schemas.microsoft.com/office/infopath/2007/PartnerControls">
          <TermName xmlns="http://schemas.microsoft.com/office/infopath/2007/PartnerControls">.NET</TermName>
          <TermId xmlns="http://schemas.microsoft.com/office/infopath/2007/PartnerControls">11111111-1111-1111-1111-111111111111</TermId>
        </TermInfo>
      </Terms>
    </TaxKeywordTaxHTField>
    <TaxCatchAll xmlns="230e9df3-be65-4c73-a93b-d1236ebd677e">
      <Value>173</Value>
      <Value>172</Value>
      <Value>171</Value>
      <Value>170</Value>
    </TaxCatchAll>
    <eb9cf3a3af7b473faa5c9c98148a90a4 xmlns="12a172fe-0250-434a-85cf-03b10810c5e5">
      <Terms xmlns="http://schemas.microsoft.com/office/infopath/2007/PartnerControls"/>
    </eb9cf3a3af7b473faa5c9c98148a90a4>
    <SharingHintHash xmlns="12a172fe-0250-434a-85cf-03b10810c5e5">-103767253</SharingHintHash>
    <SharedWithUsers xmlns="12a172fe-0250-434a-85cf-03b10810c5e5">
      <UserInfo>
        <DisplayName/>
        <AccountId xsi:nil="true"/>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5" ma:contentTypeDescription="Create a new document." ma:contentTypeScope="" ma:versionID="9f49739d1da212619d044bf1bfa27251">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d1ec06fbcf9feb71c233288b468d8e39"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openxmlformats.org/package/2006/metadata/core-properties"/>
    <ds:schemaRef ds:uri="http://schemas.microsoft.com/sharepoint/v3"/>
    <ds:schemaRef ds:uri="http://purl.org/dc/terms/"/>
    <ds:schemaRef ds:uri="http://purl.org/dc/dcmitype/"/>
    <ds:schemaRef ds:uri="http://schemas.microsoft.com/office/infopath/2007/PartnerControls"/>
    <ds:schemaRef ds:uri="12a172fe-0250-434a-85cf-03b10810c5e5"/>
    <ds:schemaRef ds:uri="http://schemas.microsoft.com/office/2006/documentManagement/types"/>
    <ds:schemaRef ds:uri="230e9df3-be65-4c73-a93b-d1236ebd677e"/>
    <ds:schemaRef ds:uri="http://www.w3.org/XML/1998/namespace"/>
  </ds:schemaRefs>
</ds:datastoreItem>
</file>

<file path=customXml/itemProps3.xml><?xml version="1.0" encoding="utf-8"?>
<ds:datastoreItem xmlns:ds="http://schemas.openxmlformats.org/officeDocument/2006/customXml" ds:itemID="{99E0065C-627B-42FD-A7AD-D2ABAFAC7E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a172fe-0250-434a-85cf-03b10810c5e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Build_2015_Template_v02</Template>
  <TotalTime>9030</TotalTime>
  <Words>10187</Words>
  <Application>Microsoft Office PowerPoint</Application>
  <PresentationFormat>Custom</PresentationFormat>
  <Paragraphs>1355</Paragraphs>
  <Slides>60</Slides>
  <Notes>59</Notes>
  <HiddenSlides>0</HiddenSlides>
  <MMClips>0</MMClips>
  <ScaleCrop>false</ScaleCrop>
  <HeadingPairs>
    <vt:vector size="6" baseType="variant">
      <vt:variant>
        <vt:lpstr>Fonts Used</vt:lpstr>
      </vt:variant>
      <vt:variant>
        <vt:i4>11</vt:i4>
      </vt:variant>
      <vt:variant>
        <vt:lpstr>Theme</vt:lpstr>
      </vt:variant>
      <vt:variant>
        <vt:i4>10</vt:i4>
      </vt:variant>
      <vt:variant>
        <vt:lpstr>Slide Titles</vt:lpstr>
      </vt:variant>
      <vt:variant>
        <vt:i4>60</vt:i4>
      </vt:variant>
    </vt:vector>
  </HeadingPairs>
  <TitlesOfParts>
    <vt:vector size="81" baseType="lpstr">
      <vt:lpstr>Arial</vt:lpstr>
      <vt:lpstr>Avenir LT Pro 45 Book</vt:lpstr>
      <vt:lpstr>Calibri</vt:lpstr>
      <vt:lpstr>cmsy10</vt:lpstr>
      <vt:lpstr>Consolas</vt:lpstr>
      <vt:lpstr>ＭＳ Ｐゴシック</vt:lpstr>
      <vt:lpstr>Segoe UI</vt:lpstr>
      <vt:lpstr>Segoe UI Light</vt:lpstr>
      <vt:lpstr>Segoe UI Semilight</vt:lpstr>
      <vt:lpstr>Symbol</vt:lpstr>
      <vt:lpstr>Wingdings</vt:lpstr>
      <vt:lpstr>5-30629_Build_Template_WHITE</vt:lpstr>
      <vt:lpstr>5-30629_Build_Template_DARK BLUE</vt:lpstr>
      <vt:lpstr>1_5-30629_Build_Template_WHITE</vt:lpstr>
      <vt:lpstr>LIGHT COLOR TEMPLATE</vt:lpstr>
      <vt:lpstr>2_5-30629_Build_Template_WHITE</vt:lpstr>
      <vt:lpstr>1_5-30629_Build_Template_DARK BLUE</vt:lpstr>
      <vt:lpstr>MSVID_White_16x9_2012-08-18</vt:lpstr>
      <vt:lpstr>1_MSVID_White_16x9_2012-08-18</vt:lpstr>
      <vt:lpstr>BUILD CHARCOAL BACKGROUND</vt:lpstr>
      <vt:lpstr>1_BUILD WHITE TEMPLATE</vt:lpstr>
      <vt:lpstr>But…</vt:lpstr>
      <vt:lpstr>Alex</vt:lpstr>
      <vt:lpstr>PowerPoint Presentation</vt:lpstr>
      <vt:lpstr>Agenda</vt:lpstr>
      <vt:lpstr>About C#</vt:lpstr>
      <vt:lpstr>A bit of History</vt:lpstr>
      <vt:lpstr>Functional Programming  with C#</vt:lpstr>
      <vt:lpstr>First-class Functions in C#</vt:lpstr>
      <vt:lpstr>Function Types</vt:lpstr>
      <vt:lpstr>Function Values</vt:lpstr>
      <vt:lpstr>Lambda Expressions</vt:lpstr>
      <vt:lpstr>Functions as Parameters</vt:lpstr>
      <vt:lpstr>Function Arithmetic</vt:lpstr>
      <vt:lpstr>Higher Order Functions</vt:lpstr>
      <vt:lpstr>Expression-bodied Members</vt:lpstr>
      <vt:lpstr>Immutable Types: Tuples</vt:lpstr>
      <vt:lpstr>Closures</vt:lpstr>
      <vt:lpstr>Expression Trees</vt:lpstr>
      <vt:lpstr>Async Functions</vt:lpstr>
      <vt:lpstr>Task Parallel Library (TPL) </vt:lpstr>
      <vt:lpstr>Async Lambdas</vt:lpstr>
      <vt:lpstr>Generics</vt:lpstr>
      <vt:lpstr>Type Inference &amp; Anonymous Types</vt:lpstr>
      <vt:lpstr>Generic Methods</vt:lpstr>
      <vt:lpstr>Generic Delegates</vt:lpstr>
      <vt:lpstr>Extension Methods</vt:lpstr>
      <vt:lpstr>Covariance &amp; Contravariance </vt:lpstr>
      <vt:lpstr>Dynamics</vt:lpstr>
      <vt:lpstr>LINQ (Language-Integrated Query)</vt:lpstr>
      <vt:lpstr>Parallel LINQ (PLINQ)</vt:lpstr>
      <vt:lpstr>Lazy Listings with Iterators</vt:lpstr>
      <vt:lpstr>Implementing Functional  Techniques  in C#</vt:lpstr>
      <vt:lpstr>Refactoring into Pure Functions</vt:lpstr>
      <vt:lpstr>Building Immutable Types</vt:lpstr>
      <vt:lpstr>Immutable Types: Options</vt:lpstr>
      <vt:lpstr>Recursion with Lambdas</vt:lpstr>
      <vt:lpstr>Lazy Evaluation</vt:lpstr>
      <vt:lpstr>Partial Functions</vt:lpstr>
      <vt:lpstr>Curry Functions</vt:lpstr>
      <vt:lpstr>Uncurry Functions</vt:lpstr>
      <vt:lpstr>Composition</vt:lpstr>
      <vt:lpstr>Map</vt:lpstr>
      <vt:lpstr>Filter</vt:lpstr>
      <vt:lpstr>Fold Left</vt:lpstr>
      <vt:lpstr>Fold Right</vt:lpstr>
      <vt:lpstr>Memoization</vt:lpstr>
      <vt:lpstr>Monads</vt:lpstr>
      <vt:lpstr>Monads &amp; LinQ</vt:lpstr>
      <vt:lpstr>C# &amp; F# Interop</vt:lpstr>
      <vt:lpstr>Libraries</vt:lpstr>
      <vt:lpstr>System.Collections.Immutable</vt:lpstr>
      <vt:lpstr>Interactive Extensions</vt:lpstr>
      <vt:lpstr>C# Functional Language Extensions</vt:lpstr>
      <vt:lpstr>The Future of C#</vt:lpstr>
      <vt:lpstr>Designing C# 7</vt:lpstr>
      <vt:lpstr>Conclusions</vt:lpstr>
      <vt:lpstr>Imperative vs. Functional Style </vt:lpstr>
      <vt:lpstr>Books</vt:lpstr>
      <vt:lpstr>Q&amp;A</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But… C# is not a functional programming language, right?</dc:title>
  <dc:subject>Build 2015</dc:subject>
  <dc:creator>Alejandro Campos Magencio</dc:creator>
  <cp:keywords>C# ; Programming ; Functional ; .NET</cp:keywords>
  <dc:description>Template: Mitchell Derrey, Silver Fox Productions
Formatting: 
Audience Type:</dc:description>
  <cp:lastModifiedBy>Alejandro Campos Magencio (ALEX)</cp:lastModifiedBy>
  <cp:revision>788</cp:revision>
  <dcterms:created xsi:type="dcterms:W3CDTF">2015-04-24T16:12:02Z</dcterms:created>
  <dcterms:modified xsi:type="dcterms:W3CDTF">2016-02-25T17:40:09Z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173;#Moscone Center|d4f36a2e-dd0d-4424-990f-7c93b4e9f063</vt:lpwstr>
  </property>
  <property fmtid="{D5CDD505-2E9C-101B-9397-08002B2CF9AE}" pid="7" name="Track">
    <vt:lpwstr/>
  </property>
  <property fmtid="{D5CDD505-2E9C-101B-9397-08002B2CF9AE}" pid="8" name="Event Location">
    <vt:lpwstr>172;#San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Audience1">
    <vt:lpwstr/>
  </property>
  <property fmtid="{D5CDD505-2E9C-101B-9397-08002B2CF9AE}" pid="12" name="TaxKeyword">
    <vt:lpwstr>170;#Build 2015|54419920-0a06-43b0-b2df-79127b266d93</vt:lpwstr>
  </property>
  <property fmtid="{D5CDD505-2E9C-101B-9397-08002B2CF9AE}" pid="13" name="Event Name">
    <vt:lpwstr>171;#BUILD|58542b36-5bf5-46a6-a53f-a41fb7a73785</vt:lpwstr>
  </property>
</Properties>
</file>